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sldIdLst>
    <p:sldId id="2147378189" r:id="rId5"/>
    <p:sldId id="263" r:id="rId6"/>
    <p:sldId id="346" r:id="rId7"/>
    <p:sldId id="539" r:id="rId8"/>
    <p:sldId id="541" r:id="rId9"/>
    <p:sldId id="540" r:id="rId10"/>
    <p:sldId id="1260" r:id="rId11"/>
    <p:sldId id="1261" r:id="rId12"/>
    <p:sldId id="2147378814" r:id="rId13"/>
    <p:sldId id="2147378815" r:id="rId14"/>
    <p:sldId id="2147378133" r:id="rId15"/>
    <p:sldId id="1265" r:id="rId16"/>
    <p:sldId id="2147378151" r:id="rId17"/>
    <p:sldId id="1266" r:id="rId18"/>
    <p:sldId id="2147378186" r:id="rId19"/>
    <p:sldId id="1274" r:id="rId20"/>
    <p:sldId id="1283" r:id="rId21"/>
    <p:sldId id="1285" r:id="rId22"/>
    <p:sldId id="2147378145" r:id="rId23"/>
    <p:sldId id="2147378086" r:id="rId24"/>
    <p:sldId id="2147378146" r:id="rId25"/>
    <p:sldId id="328" r:id="rId26"/>
    <p:sldId id="258" r:id="rId27"/>
    <p:sldId id="544" r:id="rId28"/>
    <p:sldId id="427" r:id="rId29"/>
    <p:sldId id="2147378148" r:id="rId30"/>
    <p:sldId id="545" r:id="rId31"/>
    <p:sldId id="546" r:id="rId32"/>
    <p:sldId id="2147378152" r:id="rId33"/>
    <p:sldId id="2147378153" r:id="rId34"/>
    <p:sldId id="2147378154" r:id="rId35"/>
    <p:sldId id="2147378155" r:id="rId36"/>
    <p:sldId id="2147378156" r:id="rId37"/>
    <p:sldId id="2147378157" r:id="rId38"/>
    <p:sldId id="2147378158" r:id="rId39"/>
    <p:sldId id="2147378159" r:id="rId40"/>
    <p:sldId id="2147378160" r:id="rId41"/>
    <p:sldId id="2147378161" r:id="rId42"/>
    <p:sldId id="2147378162" r:id="rId43"/>
    <p:sldId id="2147378163" r:id="rId44"/>
    <p:sldId id="519" r:id="rId45"/>
    <p:sldId id="520" r:id="rId46"/>
    <p:sldId id="521" r:id="rId47"/>
    <p:sldId id="522" r:id="rId48"/>
    <p:sldId id="523" r:id="rId49"/>
    <p:sldId id="524" r:id="rId50"/>
    <p:sldId id="525" r:id="rId51"/>
    <p:sldId id="526" r:id="rId52"/>
    <p:sldId id="527" r:id="rId53"/>
    <p:sldId id="528" r:id="rId54"/>
    <p:sldId id="529" r:id="rId55"/>
    <p:sldId id="530" r:id="rId56"/>
    <p:sldId id="531" r:id="rId57"/>
    <p:sldId id="532" r:id="rId58"/>
    <p:sldId id="533" r:id="rId59"/>
    <p:sldId id="534" r:id="rId60"/>
    <p:sldId id="535" r:id="rId61"/>
    <p:sldId id="407" r:id="rId62"/>
    <p:sldId id="421" r:id="rId63"/>
    <p:sldId id="548" r:id="rId64"/>
    <p:sldId id="547" r:id="rId65"/>
    <p:sldId id="2147378150" r:id="rId66"/>
    <p:sldId id="549" r:id="rId67"/>
    <p:sldId id="550" r:id="rId68"/>
    <p:sldId id="551" r:id="rId69"/>
    <p:sldId id="2147378574" r:id="rId70"/>
    <p:sldId id="416" r:id="rId71"/>
    <p:sldId id="454" r:id="rId72"/>
    <p:sldId id="455" r:id="rId73"/>
    <p:sldId id="456" r:id="rId74"/>
    <p:sldId id="457" r:id="rId75"/>
    <p:sldId id="458" r:id="rId76"/>
    <p:sldId id="459" r:id="rId77"/>
    <p:sldId id="460" r:id="rId78"/>
    <p:sldId id="418" r:id="rId79"/>
    <p:sldId id="461" r:id="rId80"/>
    <p:sldId id="462" r:id="rId81"/>
    <p:sldId id="419" r:id="rId82"/>
    <p:sldId id="463" r:id="rId83"/>
    <p:sldId id="464" r:id="rId84"/>
    <p:sldId id="465" r:id="rId85"/>
    <p:sldId id="466" r:id="rId86"/>
    <p:sldId id="2147378147" r:id="rId87"/>
    <p:sldId id="420" r:id="rId88"/>
    <p:sldId id="467" r:id="rId89"/>
    <p:sldId id="472" r:id="rId90"/>
    <p:sldId id="470" r:id="rId91"/>
    <p:sldId id="477" r:id="rId92"/>
    <p:sldId id="469" r:id="rId93"/>
    <p:sldId id="476" r:id="rId94"/>
    <p:sldId id="473" r:id="rId95"/>
    <p:sldId id="475" r:id="rId96"/>
    <p:sldId id="468" r:id="rId97"/>
    <p:sldId id="474" r:id="rId98"/>
    <p:sldId id="471" r:id="rId99"/>
    <p:sldId id="478" r:id="rId100"/>
    <p:sldId id="479" r:id="rId101"/>
    <p:sldId id="390" r:id="rId10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17432D38-64B9-4A82-A4A5-BB21FD10685B}">
          <p14:sldIdLst>
            <p14:sldId id="2147378189"/>
            <p14:sldId id="263"/>
            <p14:sldId id="346"/>
            <p14:sldId id="539"/>
            <p14:sldId id="541"/>
            <p14:sldId id="540"/>
            <p14:sldId id="1260"/>
            <p14:sldId id="1261"/>
            <p14:sldId id="2147378814"/>
            <p14:sldId id="2147378815"/>
            <p14:sldId id="2147378133"/>
            <p14:sldId id="1265"/>
            <p14:sldId id="2147378151"/>
            <p14:sldId id="1266"/>
            <p14:sldId id="2147378186"/>
            <p14:sldId id="1274"/>
            <p14:sldId id="1283"/>
            <p14:sldId id="1285"/>
            <p14:sldId id="2147378145"/>
            <p14:sldId id="2147378086"/>
            <p14:sldId id="2147378146"/>
            <p14:sldId id="328"/>
            <p14:sldId id="258"/>
            <p14:sldId id="544"/>
            <p14:sldId id="427"/>
            <p14:sldId id="2147378148"/>
            <p14:sldId id="545"/>
            <p14:sldId id="546"/>
            <p14:sldId id="2147378152"/>
            <p14:sldId id="2147378153"/>
            <p14:sldId id="2147378154"/>
            <p14:sldId id="2147378155"/>
            <p14:sldId id="2147378156"/>
            <p14:sldId id="2147378157"/>
            <p14:sldId id="2147378158"/>
            <p14:sldId id="2147378159"/>
            <p14:sldId id="2147378160"/>
            <p14:sldId id="2147378161"/>
            <p14:sldId id="2147378162"/>
            <p14:sldId id="2147378163"/>
            <p14:sldId id="519"/>
            <p14:sldId id="520"/>
            <p14:sldId id="521"/>
            <p14:sldId id="522"/>
            <p14:sldId id="523"/>
            <p14:sldId id="524"/>
            <p14:sldId id="525"/>
            <p14:sldId id="526"/>
            <p14:sldId id="527"/>
            <p14:sldId id="528"/>
            <p14:sldId id="529"/>
            <p14:sldId id="530"/>
            <p14:sldId id="531"/>
            <p14:sldId id="532"/>
            <p14:sldId id="533"/>
            <p14:sldId id="534"/>
            <p14:sldId id="535"/>
            <p14:sldId id="407"/>
            <p14:sldId id="421"/>
            <p14:sldId id="548"/>
            <p14:sldId id="547"/>
            <p14:sldId id="2147378150"/>
            <p14:sldId id="549"/>
            <p14:sldId id="550"/>
            <p14:sldId id="551"/>
            <p14:sldId id="2147378574"/>
            <p14:sldId id="416"/>
            <p14:sldId id="454"/>
            <p14:sldId id="455"/>
            <p14:sldId id="456"/>
            <p14:sldId id="457"/>
            <p14:sldId id="458"/>
            <p14:sldId id="459"/>
            <p14:sldId id="460"/>
            <p14:sldId id="418"/>
            <p14:sldId id="461"/>
            <p14:sldId id="462"/>
            <p14:sldId id="419"/>
            <p14:sldId id="463"/>
            <p14:sldId id="464"/>
            <p14:sldId id="465"/>
            <p14:sldId id="466"/>
            <p14:sldId id="2147378147"/>
            <p14:sldId id="420"/>
            <p14:sldId id="467"/>
            <p14:sldId id="472"/>
            <p14:sldId id="470"/>
            <p14:sldId id="477"/>
            <p14:sldId id="469"/>
            <p14:sldId id="476"/>
            <p14:sldId id="473"/>
            <p14:sldId id="475"/>
            <p14:sldId id="468"/>
            <p14:sldId id="474"/>
            <p14:sldId id="471"/>
            <p14:sldId id="478"/>
            <p14:sldId id="479"/>
          </p14:sldIdLst>
        </p14:section>
        <p14:section name="Seção sem Título" id="{9AB0B0A6-906E-4D74-955C-C7EB016130B0}">
          <p14:sldIdLst>
            <p14:sldId id="3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FCE2BD-EA5F-2A63-76C2-DF839189E9D7}" name="Melina Bayramian" initials="MB" userId="S::melina.bayramian@logbit.com.br::2f314b61-b4ca-447a-8b95-2cd4899ac7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a:srgbClr val="D0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microsoft.com/office/2018/10/relationships/authors" Targe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é Telles" userId="558d04f9-8773-42d3-ac5c-83e28abf7012" providerId="ADAL" clId="{680D07D8-FD5A-4BC0-A544-2643FF6C97C8}"/>
    <pc:docChg chg="undo custSel modSld">
      <pc:chgData name="André Telles" userId="558d04f9-8773-42d3-ac5c-83e28abf7012" providerId="ADAL" clId="{680D07D8-FD5A-4BC0-A544-2643FF6C97C8}" dt="2022-05-05T14:09:17.740" v="3" actId="20577"/>
      <pc:docMkLst>
        <pc:docMk/>
      </pc:docMkLst>
      <pc:sldChg chg="modSp mod">
        <pc:chgData name="André Telles" userId="558d04f9-8773-42d3-ac5c-83e28abf7012" providerId="ADAL" clId="{680D07D8-FD5A-4BC0-A544-2643FF6C97C8}" dt="2022-05-05T14:09:17.740" v="3" actId="20577"/>
        <pc:sldMkLst>
          <pc:docMk/>
          <pc:sldMk cId="1102242680" sldId="263"/>
        </pc:sldMkLst>
        <pc:spChg chg="mod">
          <ac:chgData name="André Telles" userId="558d04f9-8773-42d3-ac5c-83e28abf7012" providerId="ADAL" clId="{680D07D8-FD5A-4BC0-A544-2643FF6C97C8}" dt="2022-05-05T14:09:17.740" v="3" actId="20577"/>
          <ac:spMkLst>
            <pc:docMk/>
            <pc:sldMk cId="1102242680" sldId="263"/>
            <ac:spMk id="7" creationId="{7856BD88-EE23-49DC-BACE-23C5EFD155E3}"/>
          </ac:spMkLst>
        </pc:spChg>
      </pc:sldChg>
      <pc:sldChg chg="modSp mod">
        <pc:chgData name="André Telles" userId="558d04f9-8773-42d3-ac5c-83e28abf7012" providerId="ADAL" clId="{680D07D8-FD5A-4BC0-A544-2643FF6C97C8}" dt="2022-04-25T20:38:48.161" v="1" actId="1076"/>
        <pc:sldMkLst>
          <pc:docMk/>
          <pc:sldMk cId="2365305719" sldId="2147378158"/>
        </pc:sldMkLst>
        <pc:picChg chg="mod">
          <ac:chgData name="André Telles" userId="558d04f9-8773-42d3-ac5c-83e28abf7012" providerId="ADAL" clId="{680D07D8-FD5A-4BC0-A544-2643FF6C97C8}" dt="2022-04-25T20:38:48.161" v="1" actId="1076"/>
          <ac:picMkLst>
            <pc:docMk/>
            <pc:sldMk cId="2365305719" sldId="2147378158"/>
            <ac:picMk id="17" creationId="{72B3AA62-BC80-4A6B-8935-9C1D5E7498D0}"/>
          </ac:picMkLst>
        </pc:picChg>
      </pc:sldChg>
    </pc:docChg>
  </pc:docChgLst>
  <pc:docChgLst>
    <pc:chgData name="Melina Bayramian" userId="2f314b61-b4ca-447a-8b95-2cd4899ac744" providerId="ADAL" clId="{42BB5C62-7426-44E1-8977-CF25D30D53B5}"/>
    <pc:docChg chg="undo custSel modSld sldOrd delMainMaster">
      <pc:chgData name="Melina Bayramian" userId="2f314b61-b4ca-447a-8b95-2cd4899ac744" providerId="ADAL" clId="{42BB5C62-7426-44E1-8977-CF25D30D53B5}" dt="2022-04-29T14:00:22.840" v="1071" actId="14100"/>
      <pc:docMkLst>
        <pc:docMk/>
      </pc:docMkLst>
      <pc:sldChg chg="modSp mod">
        <pc:chgData name="Melina Bayramian" userId="2f314b61-b4ca-447a-8b95-2cd4899ac744" providerId="ADAL" clId="{42BB5C62-7426-44E1-8977-CF25D30D53B5}" dt="2022-04-20T18:20:31.743" v="230" actId="20577"/>
        <pc:sldMkLst>
          <pc:docMk/>
          <pc:sldMk cId="1102242680" sldId="263"/>
        </pc:sldMkLst>
        <pc:spChg chg="mod">
          <ac:chgData name="Melina Bayramian" userId="2f314b61-b4ca-447a-8b95-2cd4899ac744" providerId="ADAL" clId="{42BB5C62-7426-44E1-8977-CF25D30D53B5}" dt="2022-04-20T18:20:31.743" v="230" actId="20577"/>
          <ac:spMkLst>
            <pc:docMk/>
            <pc:sldMk cId="1102242680" sldId="263"/>
            <ac:spMk id="8" creationId="{8D0FE7B3-5BDE-4391-B8ED-15B5A75BE14B}"/>
          </ac:spMkLst>
        </pc:spChg>
        <pc:spChg chg="mod">
          <ac:chgData name="Melina Bayramian" userId="2f314b61-b4ca-447a-8b95-2cd4899ac744" providerId="ADAL" clId="{42BB5C62-7426-44E1-8977-CF25D30D53B5}" dt="2022-04-20T17:08:59.050" v="162" actId="20577"/>
          <ac:spMkLst>
            <pc:docMk/>
            <pc:sldMk cId="1102242680" sldId="263"/>
            <ac:spMk id="14" creationId="{FA5B2EAB-4F6A-4D73-B389-26696E0AF8DA}"/>
          </ac:spMkLst>
        </pc:spChg>
        <pc:spChg chg="mod">
          <ac:chgData name="Melina Bayramian" userId="2f314b61-b4ca-447a-8b95-2cd4899ac744" providerId="ADAL" clId="{42BB5C62-7426-44E1-8977-CF25D30D53B5}" dt="2022-04-20T17:09:17.650" v="164" actId="20577"/>
          <ac:spMkLst>
            <pc:docMk/>
            <pc:sldMk cId="1102242680" sldId="263"/>
            <ac:spMk id="15" creationId="{04FD8971-64D8-4A9C-AA60-CB007361A1BE}"/>
          </ac:spMkLst>
        </pc:spChg>
      </pc:sldChg>
      <pc:sldChg chg="addSp delSp modSp mod">
        <pc:chgData name="Melina Bayramian" userId="2f314b61-b4ca-447a-8b95-2cd4899ac744" providerId="ADAL" clId="{42BB5C62-7426-44E1-8977-CF25D30D53B5}" dt="2022-04-20T19:44:26.821" v="1032" actId="1076"/>
        <pc:sldMkLst>
          <pc:docMk/>
          <pc:sldMk cId="347452160" sldId="416"/>
        </pc:sldMkLst>
        <pc:spChg chg="add del mod">
          <ac:chgData name="Melina Bayramian" userId="2f314b61-b4ca-447a-8b95-2cd4899ac744" providerId="ADAL" clId="{42BB5C62-7426-44E1-8977-CF25D30D53B5}" dt="2022-04-20T19:32:27.920" v="712" actId="478"/>
          <ac:spMkLst>
            <pc:docMk/>
            <pc:sldMk cId="347452160" sldId="416"/>
            <ac:spMk id="2" creationId="{FF4A436A-D2C6-47F4-9C36-8D858E017917}"/>
          </ac:spMkLst>
        </pc:spChg>
        <pc:spChg chg="mod">
          <ac:chgData name="Melina Bayramian" userId="2f314b61-b4ca-447a-8b95-2cd4899ac744" providerId="ADAL" clId="{42BB5C62-7426-44E1-8977-CF25D30D53B5}" dt="2022-04-20T19:32:30.852" v="713" actId="14100"/>
          <ac:spMkLst>
            <pc:docMk/>
            <pc:sldMk cId="347452160" sldId="416"/>
            <ac:spMk id="25" creationId="{6B358484-E3BE-408C-BB32-F8E4AFD32432}"/>
          </ac:spMkLst>
        </pc:spChg>
        <pc:picChg chg="mod">
          <ac:chgData name="Melina Bayramian" userId="2f314b61-b4ca-447a-8b95-2cd4899ac744" providerId="ADAL" clId="{42BB5C62-7426-44E1-8977-CF25D30D53B5}" dt="2022-04-20T19:44:26.821" v="1032" actId="1076"/>
          <ac:picMkLst>
            <pc:docMk/>
            <pc:sldMk cId="347452160" sldId="416"/>
            <ac:picMk id="29" creationId="{2272E91B-5F45-438B-A6BC-BFE79D5FD27E}"/>
          </ac:picMkLst>
        </pc:picChg>
      </pc:sldChg>
      <pc:sldChg chg="addSp delSp modSp mod">
        <pc:chgData name="Melina Bayramian" userId="2f314b61-b4ca-447a-8b95-2cd4899ac744" providerId="ADAL" clId="{42BB5C62-7426-44E1-8977-CF25D30D53B5}" dt="2022-04-20T19:33:49.969" v="730" actId="1076"/>
        <pc:sldMkLst>
          <pc:docMk/>
          <pc:sldMk cId="2645350237" sldId="454"/>
        </pc:sldMkLst>
        <pc:spChg chg="mod">
          <ac:chgData name="Melina Bayramian" userId="2f314b61-b4ca-447a-8b95-2cd4899ac744" providerId="ADAL" clId="{42BB5C62-7426-44E1-8977-CF25D30D53B5}" dt="2022-04-20T19:32:44.666" v="717" actId="14100"/>
          <ac:spMkLst>
            <pc:docMk/>
            <pc:sldMk cId="2645350237" sldId="454"/>
            <ac:spMk id="14" creationId="{4252DC1E-5DCE-4225-B33E-22D872F731F2}"/>
          </ac:spMkLst>
        </pc:spChg>
        <pc:spChg chg="mod">
          <ac:chgData name="Melina Bayramian" userId="2f314b61-b4ca-447a-8b95-2cd4899ac744" providerId="ADAL" clId="{42BB5C62-7426-44E1-8977-CF25D30D53B5}" dt="2022-04-20T19:33:49.969" v="730" actId="1076"/>
          <ac:spMkLst>
            <pc:docMk/>
            <pc:sldMk cId="2645350237" sldId="454"/>
            <ac:spMk id="24" creationId="{F5620DF3-BDF9-4BAD-8E7E-223AEEF46414}"/>
          </ac:spMkLst>
        </pc:spChg>
        <pc:spChg chg="mod">
          <ac:chgData name="Melina Bayramian" userId="2f314b61-b4ca-447a-8b95-2cd4899ac744" providerId="ADAL" clId="{42BB5C62-7426-44E1-8977-CF25D30D53B5}" dt="2022-04-20T19:33:46.149" v="729"/>
          <ac:spMkLst>
            <pc:docMk/>
            <pc:sldMk cId="2645350237" sldId="454"/>
            <ac:spMk id="25" creationId="{D5D03D91-6B17-4673-9D0E-0D83C4E9F952}"/>
          </ac:spMkLst>
        </pc:spChg>
        <pc:spChg chg="add del mod">
          <ac:chgData name="Melina Bayramian" userId="2f314b61-b4ca-447a-8b95-2cd4899ac744" providerId="ADAL" clId="{42BB5C62-7426-44E1-8977-CF25D30D53B5}" dt="2022-04-20T19:33:27.527" v="726"/>
          <ac:spMkLst>
            <pc:docMk/>
            <pc:sldMk cId="2645350237" sldId="454"/>
            <ac:spMk id="27" creationId="{A053B323-D3E7-4B3E-AAAB-4D4B76A58CBF}"/>
          </ac:spMkLst>
        </pc:spChg>
      </pc:sldChg>
      <pc:sldChg chg="modSp mod">
        <pc:chgData name="Melina Bayramian" userId="2f314b61-b4ca-447a-8b95-2cd4899ac744" providerId="ADAL" clId="{42BB5C62-7426-44E1-8977-CF25D30D53B5}" dt="2022-04-20T19:32:49.469" v="718" actId="14100"/>
        <pc:sldMkLst>
          <pc:docMk/>
          <pc:sldMk cId="3458252452" sldId="455"/>
        </pc:sldMkLst>
        <pc:spChg chg="mod">
          <ac:chgData name="Melina Bayramian" userId="2f314b61-b4ca-447a-8b95-2cd4899ac744" providerId="ADAL" clId="{42BB5C62-7426-44E1-8977-CF25D30D53B5}" dt="2022-04-20T18:51:02.070" v="545" actId="1076"/>
          <ac:spMkLst>
            <pc:docMk/>
            <pc:sldMk cId="3458252452" sldId="455"/>
            <ac:spMk id="17" creationId="{763678AE-FA04-4C7D-B026-A559293B379D}"/>
          </ac:spMkLst>
        </pc:spChg>
        <pc:spChg chg="mod">
          <ac:chgData name="Melina Bayramian" userId="2f314b61-b4ca-447a-8b95-2cd4899ac744" providerId="ADAL" clId="{42BB5C62-7426-44E1-8977-CF25D30D53B5}" dt="2022-04-20T19:32:49.469" v="718" actId="14100"/>
          <ac:spMkLst>
            <pc:docMk/>
            <pc:sldMk cId="3458252452" sldId="455"/>
            <ac:spMk id="28" creationId="{0C183529-CC9B-4003-A1FA-6FE10C2F8727}"/>
          </ac:spMkLst>
        </pc:spChg>
      </pc:sldChg>
      <pc:sldChg chg="modSp mod">
        <pc:chgData name="Melina Bayramian" userId="2f314b61-b4ca-447a-8b95-2cd4899ac744" providerId="ADAL" clId="{42BB5C62-7426-44E1-8977-CF25D30D53B5}" dt="2022-04-20T19:34:11.115" v="745" actId="1035"/>
        <pc:sldMkLst>
          <pc:docMk/>
          <pc:sldMk cId="3580327103" sldId="456"/>
        </pc:sldMkLst>
        <pc:spChg chg="mod">
          <ac:chgData name="Melina Bayramian" userId="2f314b61-b4ca-447a-8b95-2cd4899ac744" providerId="ADAL" clId="{42BB5C62-7426-44E1-8977-CF25D30D53B5}" dt="2022-04-20T19:34:05.858" v="735" actId="14100"/>
          <ac:spMkLst>
            <pc:docMk/>
            <pc:sldMk cId="3580327103" sldId="456"/>
            <ac:spMk id="24" creationId="{7485ECC5-B7B2-4E2D-B211-C2D261C1FE61}"/>
          </ac:spMkLst>
        </pc:spChg>
        <pc:spChg chg="mod">
          <ac:chgData name="Melina Bayramian" userId="2f314b61-b4ca-447a-8b95-2cd4899ac744" providerId="ADAL" clId="{42BB5C62-7426-44E1-8977-CF25D30D53B5}" dt="2022-04-20T19:34:11.115" v="745" actId="1035"/>
          <ac:spMkLst>
            <pc:docMk/>
            <pc:sldMk cId="3580327103" sldId="456"/>
            <ac:spMk id="25" creationId="{4B284020-F768-4916-BCCC-A4A95DC07370}"/>
          </ac:spMkLst>
        </pc:spChg>
        <pc:spChg chg="mod">
          <ac:chgData name="Melina Bayramian" userId="2f314b61-b4ca-447a-8b95-2cd4899ac744" providerId="ADAL" clId="{42BB5C62-7426-44E1-8977-CF25D30D53B5}" dt="2022-04-20T19:32:55.949" v="719" actId="14100"/>
          <ac:spMkLst>
            <pc:docMk/>
            <pc:sldMk cId="3580327103" sldId="456"/>
            <ac:spMk id="30" creationId="{4FFDF985-D681-4CEC-B3B3-65343DDA9AA2}"/>
          </ac:spMkLst>
        </pc:spChg>
      </pc:sldChg>
      <pc:sldChg chg="modSp mod">
        <pc:chgData name="Melina Bayramian" userId="2f314b61-b4ca-447a-8b95-2cd4899ac744" providerId="ADAL" clId="{42BB5C62-7426-44E1-8977-CF25D30D53B5}" dt="2022-04-20T19:45:06.984" v="1034" actId="123"/>
        <pc:sldMkLst>
          <pc:docMk/>
          <pc:sldMk cId="1314443823" sldId="457"/>
        </pc:sldMkLst>
        <pc:spChg chg="mod">
          <ac:chgData name="Melina Bayramian" userId="2f314b61-b4ca-447a-8b95-2cd4899ac744" providerId="ADAL" clId="{42BB5C62-7426-44E1-8977-CF25D30D53B5}" dt="2022-04-20T19:33:04.400" v="720" actId="14100"/>
          <ac:spMkLst>
            <pc:docMk/>
            <pc:sldMk cId="1314443823" sldId="457"/>
            <ac:spMk id="14" creationId="{4BC5E2FE-0A49-4382-9ABF-65025A344AA6}"/>
          </ac:spMkLst>
        </pc:spChg>
        <pc:spChg chg="mod">
          <ac:chgData name="Melina Bayramian" userId="2f314b61-b4ca-447a-8b95-2cd4899ac744" providerId="ADAL" clId="{42BB5C62-7426-44E1-8977-CF25D30D53B5}" dt="2022-04-20T19:45:06.984" v="1034" actId="123"/>
          <ac:spMkLst>
            <pc:docMk/>
            <pc:sldMk cId="1314443823" sldId="457"/>
            <ac:spMk id="17" creationId="{C331C54D-113C-411C-B1F7-9BAF60AB27C4}"/>
          </ac:spMkLst>
        </pc:spChg>
      </pc:sldChg>
      <pc:sldChg chg="modSp mod">
        <pc:chgData name="Melina Bayramian" userId="2f314b61-b4ca-447a-8b95-2cd4899ac744" providerId="ADAL" clId="{42BB5C62-7426-44E1-8977-CF25D30D53B5}" dt="2022-04-20T19:35:05.608" v="784" actId="20577"/>
        <pc:sldMkLst>
          <pc:docMk/>
          <pc:sldMk cId="2117684914" sldId="458"/>
        </pc:sldMkLst>
        <pc:spChg chg="mod">
          <ac:chgData name="Melina Bayramian" userId="2f314b61-b4ca-447a-8b95-2cd4899ac744" providerId="ADAL" clId="{42BB5C62-7426-44E1-8977-CF25D30D53B5}" dt="2022-04-20T19:33:08.421" v="721" actId="14100"/>
          <ac:spMkLst>
            <pc:docMk/>
            <pc:sldMk cId="2117684914" sldId="458"/>
            <ac:spMk id="14" creationId="{460CAD5C-D44A-494E-AFD4-41355489E20F}"/>
          </ac:spMkLst>
        </pc:spChg>
        <pc:spChg chg="mod">
          <ac:chgData name="Melina Bayramian" userId="2f314b61-b4ca-447a-8b95-2cd4899ac744" providerId="ADAL" clId="{42BB5C62-7426-44E1-8977-CF25D30D53B5}" dt="2022-04-20T19:35:05.608" v="784" actId="20577"/>
          <ac:spMkLst>
            <pc:docMk/>
            <pc:sldMk cId="2117684914" sldId="458"/>
            <ac:spMk id="24" creationId="{5DBE20A5-0089-4026-9955-56C35E33CB0E}"/>
          </ac:spMkLst>
        </pc:spChg>
        <pc:spChg chg="mod">
          <ac:chgData name="Melina Bayramian" userId="2f314b61-b4ca-447a-8b95-2cd4899ac744" providerId="ADAL" clId="{42BB5C62-7426-44E1-8977-CF25D30D53B5}" dt="2022-04-20T19:34:22.684" v="756" actId="20577"/>
          <ac:spMkLst>
            <pc:docMk/>
            <pc:sldMk cId="2117684914" sldId="458"/>
            <ac:spMk id="25" creationId="{7E1B5E5F-20A2-45A8-A8AD-8A8C806FF477}"/>
          </ac:spMkLst>
        </pc:spChg>
      </pc:sldChg>
      <pc:sldChg chg="modSp mod">
        <pc:chgData name="Melina Bayramian" userId="2f314b61-b4ca-447a-8b95-2cd4899ac744" providerId="ADAL" clId="{42BB5C62-7426-44E1-8977-CF25D30D53B5}" dt="2022-04-20T19:45:38.690" v="1068" actId="20577"/>
        <pc:sldMkLst>
          <pc:docMk/>
          <pc:sldMk cId="2792899831" sldId="459"/>
        </pc:sldMkLst>
        <pc:spChg chg="mod">
          <ac:chgData name="Melina Bayramian" userId="2f314b61-b4ca-447a-8b95-2cd4899ac744" providerId="ADAL" clId="{42BB5C62-7426-44E1-8977-CF25D30D53B5}" dt="2022-04-20T19:33:11.465" v="722" actId="14100"/>
          <ac:spMkLst>
            <pc:docMk/>
            <pc:sldMk cId="2792899831" sldId="459"/>
            <ac:spMk id="14" creationId="{A1F86A86-E4F1-4CD3-B630-BFF34A00F416}"/>
          </ac:spMkLst>
        </pc:spChg>
        <pc:spChg chg="mod">
          <ac:chgData name="Melina Bayramian" userId="2f314b61-b4ca-447a-8b95-2cd4899ac744" providerId="ADAL" clId="{42BB5C62-7426-44E1-8977-CF25D30D53B5}" dt="2022-04-20T19:45:23.443" v="1037" actId="14100"/>
          <ac:spMkLst>
            <pc:docMk/>
            <pc:sldMk cId="2792899831" sldId="459"/>
            <ac:spMk id="17" creationId="{8B0F91F8-AD70-48AB-BB97-96AB802A7169}"/>
          </ac:spMkLst>
        </pc:spChg>
        <pc:spChg chg="mod">
          <ac:chgData name="Melina Bayramian" userId="2f314b61-b4ca-447a-8b95-2cd4899ac744" providerId="ADAL" clId="{42BB5C62-7426-44E1-8977-CF25D30D53B5}" dt="2022-04-20T19:45:18.292" v="1036" actId="1076"/>
          <ac:spMkLst>
            <pc:docMk/>
            <pc:sldMk cId="2792899831" sldId="459"/>
            <ac:spMk id="23" creationId="{F72A1400-6F2A-4333-A7F7-1D1B4848B638}"/>
          </ac:spMkLst>
        </pc:spChg>
        <pc:spChg chg="mod">
          <ac:chgData name="Melina Bayramian" userId="2f314b61-b4ca-447a-8b95-2cd4899ac744" providerId="ADAL" clId="{42BB5C62-7426-44E1-8977-CF25D30D53B5}" dt="2022-04-20T19:34:54.532" v="782" actId="14100"/>
          <ac:spMkLst>
            <pc:docMk/>
            <pc:sldMk cId="2792899831" sldId="459"/>
            <ac:spMk id="30" creationId="{C742F955-FF0B-4B9B-B8F2-9E01159EDB0C}"/>
          </ac:spMkLst>
        </pc:spChg>
        <pc:spChg chg="mod">
          <ac:chgData name="Melina Bayramian" userId="2f314b61-b4ca-447a-8b95-2cd4899ac744" providerId="ADAL" clId="{42BB5C62-7426-44E1-8977-CF25D30D53B5}" dt="2022-04-20T19:45:38.690" v="1068" actId="20577"/>
          <ac:spMkLst>
            <pc:docMk/>
            <pc:sldMk cId="2792899831" sldId="459"/>
            <ac:spMk id="31" creationId="{EE51CBA4-1CA3-4BF3-AC74-59F53C1250C1}"/>
          </ac:spMkLst>
        </pc:spChg>
        <pc:spChg chg="mod">
          <ac:chgData name="Melina Bayramian" userId="2f314b61-b4ca-447a-8b95-2cd4899ac744" providerId="ADAL" clId="{42BB5C62-7426-44E1-8977-CF25D30D53B5}" dt="2022-04-20T19:34:59.926" v="783" actId="14100"/>
          <ac:spMkLst>
            <pc:docMk/>
            <pc:sldMk cId="2792899831" sldId="459"/>
            <ac:spMk id="32" creationId="{EB53F2D8-B1F5-4576-95B8-D6A64AB33F16}"/>
          </ac:spMkLst>
        </pc:spChg>
      </pc:sldChg>
      <pc:sldChg chg="modSp mod">
        <pc:chgData name="Melina Bayramian" userId="2f314b61-b4ca-447a-8b95-2cd4899ac744" providerId="ADAL" clId="{42BB5C62-7426-44E1-8977-CF25D30D53B5}" dt="2022-04-20T19:34:45.160" v="781" actId="1036"/>
        <pc:sldMkLst>
          <pc:docMk/>
          <pc:sldMk cId="2548356869" sldId="460"/>
        </pc:sldMkLst>
        <pc:spChg chg="mod">
          <ac:chgData name="Melina Bayramian" userId="2f314b61-b4ca-447a-8b95-2cd4899ac744" providerId="ADAL" clId="{42BB5C62-7426-44E1-8977-CF25D30D53B5}" dt="2022-04-20T18:53:10.761" v="553" actId="14100"/>
          <ac:spMkLst>
            <pc:docMk/>
            <pc:sldMk cId="2548356869" sldId="460"/>
            <ac:spMk id="14" creationId="{D393F89A-B342-48A4-8216-AD21C9CE7004}"/>
          </ac:spMkLst>
        </pc:spChg>
        <pc:spChg chg="mod">
          <ac:chgData name="Melina Bayramian" userId="2f314b61-b4ca-447a-8b95-2cd4899ac744" providerId="ADAL" clId="{42BB5C62-7426-44E1-8977-CF25D30D53B5}" dt="2022-04-20T18:53:03.194" v="551" actId="123"/>
          <ac:spMkLst>
            <pc:docMk/>
            <pc:sldMk cId="2548356869" sldId="460"/>
            <ac:spMk id="25" creationId="{B52ECA77-C1BD-4F80-B525-39E7F448832F}"/>
          </ac:spMkLst>
        </pc:spChg>
        <pc:spChg chg="mod">
          <ac:chgData name="Melina Bayramian" userId="2f314b61-b4ca-447a-8b95-2cd4899ac744" providerId="ADAL" clId="{42BB5C62-7426-44E1-8977-CF25D30D53B5}" dt="2022-04-20T18:53:03.194" v="551" actId="123"/>
          <ac:spMkLst>
            <pc:docMk/>
            <pc:sldMk cId="2548356869" sldId="460"/>
            <ac:spMk id="26" creationId="{502C664D-FEF6-485D-97B5-002B95E9BC0C}"/>
          </ac:spMkLst>
        </pc:spChg>
        <pc:spChg chg="mod">
          <ac:chgData name="Melina Bayramian" userId="2f314b61-b4ca-447a-8b95-2cd4899ac744" providerId="ADAL" clId="{42BB5C62-7426-44E1-8977-CF25D30D53B5}" dt="2022-04-19T12:46:12.791" v="13" actId="6549"/>
          <ac:spMkLst>
            <pc:docMk/>
            <pc:sldMk cId="2548356869" sldId="460"/>
            <ac:spMk id="27" creationId="{B2A333C5-6E44-444E-A253-3C3F962296AC}"/>
          </ac:spMkLst>
        </pc:spChg>
        <pc:spChg chg="mod">
          <ac:chgData name="Melina Bayramian" userId="2f314b61-b4ca-447a-8b95-2cd4899ac744" providerId="ADAL" clId="{42BB5C62-7426-44E1-8977-CF25D30D53B5}" dt="2022-04-20T19:34:45.160" v="781" actId="1036"/>
          <ac:spMkLst>
            <pc:docMk/>
            <pc:sldMk cId="2548356869" sldId="460"/>
            <ac:spMk id="30" creationId="{CB72A5DA-8F90-441D-88AC-44158A652A4D}"/>
          </ac:spMkLst>
        </pc:spChg>
        <pc:spChg chg="mod">
          <ac:chgData name="Melina Bayramian" userId="2f314b61-b4ca-447a-8b95-2cd4899ac744" providerId="ADAL" clId="{42BB5C62-7426-44E1-8977-CF25D30D53B5}" dt="2022-04-20T18:53:03.194" v="551" actId="123"/>
          <ac:spMkLst>
            <pc:docMk/>
            <pc:sldMk cId="2548356869" sldId="460"/>
            <ac:spMk id="32" creationId="{D74F1B0B-D250-42F2-ABA6-D88AEEFD542F}"/>
          </ac:spMkLst>
        </pc:spChg>
      </pc:sldChg>
      <pc:sldChg chg="modSp mod">
        <pc:chgData name="Melina Bayramian" userId="2f314b61-b4ca-447a-8b95-2cd4899ac744" providerId="ADAL" clId="{42BB5C62-7426-44E1-8977-CF25D30D53B5}" dt="2022-04-20T18:55:34.724" v="585" actId="6549"/>
        <pc:sldMkLst>
          <pc:docMk/>
          <pc:sldMk cId="2091182143" sldId="522"/>
        </pc:sldMkLst>
        <pc:spChg chg="mod">
          <ac:chgData name="Melina Bayramian" userId="2f314b61-b4ca-447a-8b95-2cd4899ac744" providerId="ADAL" clId="{42BB5C62-7426-44E1-8977-CF25D30D53B5}" dt="2022-04-20T18:55:34.724" v="585" actId="6549"/>
          <ac:spMkLst>
            <pc:docMk/>
            <pc:sldMk cId="2091182143" sldId="522"/>
            <ac:spMk id="14" creationId="{730D3DD6-3E6A-49CE-8199-DD98A5C129CC}"/>
          </ac:spMkLst>
        </pc:spChg>
      </pc:sldChg>
      <pc:sldChg chg="modSp mod">
        <pc:chgData name="Melina Bayramian" userId="2f314b61-b4ca-447a-8b95-2cd4899ac744" providerId="ADAL" clId="{42BB5C62-7426-44E1-8977-CF25D30D53B5}" dt="2022-04-20T18:21:04.998" v="280" actId="20577"/>
        <pc:sldMkLst>
          <pc:docMk/>
          <pc:sldMk cId="2985888308" sldId="540"/>
        </pc:sldMkLst>
        <pc:spChg chg="mod">
          <ac:chgData name="Melina Bayramian" userId="2f314b61-b4ca-447a-8b95-2cd4899ac744" providerId="ADAL" clId="{42BB5C62-7426-44E1-8977-CF25D30D53B5}" dt="2022-04-20T18:21:04.998" v="280" actId="20577"/>
          <ac:spMkLst>
            <pc:docMk/>
            <pc:sldMk cId="2985888308" sldId="540"/>
            <ac:spMk id="70" creationId="{35ADD5D7-B3B6-48E2-9290-12F92907D3D5}"/>
          </ac:spMkLst>
        </pc:spChg>
      </pc:sldChg>
      <pc:sldChg chg="modSp mod">
        <pc:chgData name="Melina Bayramian" userId="2f314b61-b4ca-447a-8b95-2cd4899ac744" providerId="ADAL" clId="{42BB5C62-7426-44E1-8977-CF25D30D53B5}" dt="2022-04-20T18:20:49.161" v="257" actId="20577"/>
        <pc:sldMkLst>
          <pc:docMk/>
          <pc:sldMk cId="3609825260" sldId="541"/>
        </pc:sldMkLst>
        <pc:spChg chg="mod">
          <ac:chgData name="Melina Bayramian" userId="2f314b61-b4ca-447a-8b95-2cd4899ac744" providerId="ADAL" clId="{42BB5C62-7426-44E1-8977-CF25D30D53B5}" dt="2022-04-20T18:20:49.161" v="257" actId="20577"/>
          <ac:spMkLst>
            <pc:docMk/>
            <pc:sldMk cId="3609825260" sldId="541"/>
            <ac:spMk id="2" creationId="{527EBC23-8932-447F-82D4-022B560968F5}"/>
          </ac:spMkLst>
        </pc:spChg>
      </pc:sldChg>
      <pc:sldChg chg="addSp modSp">
        <pc:chgData name="Melina Bayramian" userId="2f314b61-b4ca-447a-8b95-2cd4899ac744" providerId="ADAL" clId="{42BB5C62-7426-44E1-8977-CF25D30D53B5}" dt="2022-04-19T17:15:27.599" v="55"/>
        <pc:sldMkLst>
          <pc:docMk/>
          <pc:sldMk cId="94924586" sldId="544"/>
        </pc:sldMkLst>
        <pc:picChg chg="add mod">
          <ac:chgData name="Melina Bayramian" userId="2f314b61-b4ca-447a-8b95-2cd4899ac744" providerId="ADAL" clId="{42BB5C62-7426-44E1-8977-CF25D30D53B5}" dt="2022-04-19T17:15:27.599" v="55"/>
          <ac:picMkLst>
            <pc:docMk/>
            <pc:sldMk cId="94924586" sldId="544"/>
            <ac:picMk id="6" creationId="{E635C7DE-DAF7-4151-92C5-7A64A4647711}"/>
          </ac:picMkLst>
        </pc:picChg>
      </pc:sldChg>
      <pc:sldChg chg="modSp mod ord">
        <pc:chgData name="Melina Bayramian" userId="2f314b61-b4ca-447a-8b95-2cd4899ac744" providerId="ADAL" clId="{42BB5C62-7426-44E1-8977-CF25D30D53B5}" dt="2022-04-19T21:46:41.704" v="60"/>
        <pc:sldMkLst>
          <pc:docMk/>
          <pc:sldMk cId="641270958" sldId="547"/>
        </pc:sldMkLst>
        <pc:picChg chg="mod">
          <ac:chgData name="Melina Bayramian" userId="2f314b61-b4ca-447a-8b95-2cd4899ac744" providerId="ADAL" clId="{42BB5C62-7426-44E1-8977-CF25D30D53B5}" dt="2022-04-19T17:14:51.017" v="26" actId="1036"/>
          <ac:picMkLst>
            <pc:docMk/>
            <pc:sldMk cId="641270958" sldId="547"/>
            <ac:picMk id="11" creationId="{94AD9B73-73A8-4582-B852-D921DBBE24E5}"/>
          </ac:picMkLst>
        </pc:picChg>
      </pc:sldChg>
      <pc:sldChg chg="addSp delSp modSp mod">
        <pc:chgData name="Melina Bayramian" userId="2f314b61-b4ca-447a-8b95-2cd4899ac744" providerId="ADAL" clId="{42BB5C62-7426-44E1-8977-CF25D30D53B5}" dt="2022-04-19T17:17:14.128" v="58" actId="1076"/>
        <pc:sldMkLst>
          <pc:docMk/>
          <pc:sldMk cId="3832107593" sldId="548"/>
        </pc:sldMkLst>
        <pc:picChg chg="del mod">
          <ac:chgData name="Melina Bayramian" userId="2f314b61-b4ca-447a-8b95-2cd4899ac744" providerId="ADAL" clId="{42BB5C62-7426-44E1-8977-CF25D30D53B5}" dt="2022-04-19T17:14:53.797" v="27" actId="478"/>
          <ac:picMkLst>
            <pc:docMk/>
            <pc:sldMk cId="3832107593" sldId="548"/>
            <ac:picMk id="2" creationId="{4003B5A1-A0E0-4087-AE41-1F51E2ECBDE7}"/>
          </ac:picMkLst>
        </pc:picChg>
        <pc:picChg chg="add del mod">
          <ac:chgData name="Melina Bayramian" userId="2f314b61-b4ca-447a-8b95-2cd4899ac744" providerId="ADAL" clId="{42BB5C62-7426-44E1-8977-CF25D30D53B5}" dt="2022-04-19T17:15:19.831" v="54" actId="21"/>
          <ac:picMkLst>
            <pc:docMk/>
            <pc:sldMk cId="3832107593" sldId="548"/>
            <ac:picMk id="3" creationId="{99210D9E-B34F-411D-B0DF-7FB5D47C669D}"/>
          </ac:picMkLst>
        </pc:picChg>
        <pc:picChg chg="add mod">
          <ac:chgData name="Melina Bayramian" userId="2f314b61-b4ca-447a-8b95-2cd4899ac744" providerId="ADAL" clId="{42BB5C62-7426-44E1-8977-CF25D30D53B5}" dt="2022-04-19T17:17:14.128" v="58" actId="1076"/>
          <ac:picMkLst>
            <pc:docMk/>
            <pc:sldMk cId="3832107593" sldId="548"/>
            <ac:picMk id="4" creationId="{29B8912F-6719-47AB-91A1-97819ADEB943}"/>
          </ac:picMkLst>
        </pc:picChg>
      </pc:sldChg>
      <pc:sldChg chg="delSp modSp mod">
        <pc:chgData name="Melina Bayramian" userId="2f314b61-b4ca-447a-8b95-2cd4899ac744" providerId="ADAL" clId="{42BB5C62-7426-44E1-8977-CF25D30D53B5}" dt="2022-04-20T18:32:51.297" v="282" actId="313"/>
        <pc:sldMkLst>
          <pc:docMk/>
          <pc:sldMk cId="144235373" sldId="1261"/>
        </pc:sldMkLst>
        <pc:spChg chg="del">
          <ac:chgData name="Melina Bayramian" userId="2f314b61-b4ca-447a-8b95-2cd4899ac744" providerId="ADAL" clId="{42BB5C62-7426-44E1-8977-CF25D30D53B5}" dt="2022-04-19T12:46:43.161" v="14" actId="478"/>
          <ac:spMkLst>
            <pc:docMk/>
            <pc:sldMk cId="144235373" sldId="1261"/>
            <ac:spMk id="11" creationId="{C0FFB444-3E35-41EE-BE33-A020E711D2BE}"/>
          </ac:spMkLst>
        </pc:spChg>
        <pc:spChg chg="mod">
          <ac:chgData name="Melina Bayramian" userId="2f314b61-b4ca-447a-8b95-2cd4899ac744" providerId="ADAL" clId="{42BB5C62-7426-44E1-8977-CF25D30D53B5}" dt="2022-04-20T17:04:42.713" v="91" actId="1035"/>
          <ac:spMkLst>
            <pc:docMk/>
            <pc:sldMk cId="144235373" sldId="1261"/>
            <ac:spMk id="16" creationId="{8917B8D3-E56B-4B61-9CF2-9ECD210F8834}"/>
          </ac:spMkLst>
        </pc:spChg>
        <pc:spChg chg="mod">
          <ac:chgData name="Melina Bayramian" userId="2f314b61-b4ca-447a-8b95-2cd4899ac744" providerId="ADAL" clId="{42BB5C62-7426-44E1-8977-CF25D30D53B5}" dt="2022-04-20T18:32:51.297" v="282" actId="313"/>
          <ac:spMkLst>
            <pc:docMk/>
            <pc:sldMk cId="144235373" sldId="1261"/>
            <ac:spMk id="33" creationId="{2453A432-DD6E-4009-93C2-EB3F5276C002}"/>
          </ac:spMkLst>
        </pc:spChg>
      </pc:sldChg>
      <pc:sldChg chg="modSp mod">
        <pc:chgData name="Melina Bayramian" userId="2f314b61-b4ca-447a-8b95-2cd4899ac744" providerId="ADAL" clId="{42BB5C62-7426-44E1-8977-CF25D30D53B5}" dt="2022-04-20T18:37:23.209" v="322" actId="20577"/>
        <pc:sldMkLst>
          <pc:docMk/>
          <pc:sldMk cId="850933286" sldId="2147378152"/>
        </pc:sldMkLst>
        <pc:spChg chg="mod">
          <ac:chgData name="Melina Bayramian" userId="2f314b61-b4ca-447a-8b95-2cd4899ac744" providerId="ADAL" clId="{42BB5C62-7426-44E1-8977-CF25D30D53B5}" dt="2022-04-20T18:37:23.209" v="322" actId="20577"/>
          <ac:spMkLst>
            <pc:docMk/>
            <pc:sldMk cId="850933286" sldId="2147378152"/>
            <ac:spMk id="13" creationId="{E6AE3A28-20BD-4D9E-AA28-140BD845B25B}"/>
          </ac:spMkLst>
        </pc:spChg>
        <pc:picChg chg="mod">
          <ac:chgData name="Melina Bayramian" userId="2f314b61-b4ca-447a-8b95-2cd4899ac744" providerId="ADAL" clId="{42BB5C62-7426-44E1-8977-CF25D30D53B5}" dt="2022-04-20T18:35:24.255" v="315" actId="1038"/>
          <ac:picMkLst>
            <pc:docMk/>
            <pc:sldMk cId="850933286" sldId="2147378152"/>
            <ac:picMk id="14" creationId="{B8B83DAA-01F0-4C44-9D51-F95535E7399C}"/>
          </ac:picMkLst>
        </pc:picChg>
      </pc:sldChg>
      <pc:sldChg chg="addSp delSp modSp mod">
        <pc:chgData name="Melina Bayramian" userId="2f314b61-b4ca-447a-8b95-2cd4899ac744" providerId="ADAL" clId="{42BB5C62-7426-44E1-8977-CF25D30D53B5}" dt="2022-04-25T15:59:08.988" v="1070" actId="20577"/>
        <pc:sldMkLst>
          <pc:docMk/>
          <pc:sldMk cId="3071251940" sldId="2147378153"/>
        </pc:sldMkLst>
        <pc:spChg chg="add del">
          <ac:chgData name="Melina Bayramian" userId="2f314b61-b4ca-447a-8b95-2cd4899ac744" providerId="ADAL" clId="{42BB5C62-7426-44E1-8977-CF25D30D53B5}" dt="2022-04-20T19:30:20.699" v="593" actId="478"/>
          <ac:spMkLst>
            <pc:docMk/>
            <pc:sldMk cId="3071251940" sldId="2147378153"/>
            <ac:spMk id="2" creationId="{2D8B1BDF-1FE5-43C9-B436-57111F116787}"/>
          </ac:spMkLst>
        </pc:spChg>
        <pc:spChg chg="mod">
          <ac:chgData name="Melina Bayramian" userId="2f314b61-b4ca-447a-8b95-2cd4899ac744" providerId="ADAL" clId="{42BB5C62-7426-44E1-8977-CF25D30D53B5}" dt="2022-04-25T15:59:08.988" v="1070" actId="20577"/>
          <ac:spMkLst>
            <pc:docMk/>
            <pc:sldMk cId="3071251940" sldId="2147378153"/>
            <ac:spMk id="14" creationId="{C6072291-3605-49B6-B0F2-9CD316B539FE}"/>
          </ac:spMkLst>
        </pc:spChg>
        <pc:spChg chg="mod">
          <ac:chgData name="Melina Bayramian" userId="2f314b61-b4ca-447a-8b95-2cd4899ac744" providerId="ADAL" clId="{42BB5C62-7426-44E1-8977-CF25D30D53B5}" dt="2022-04-20T19:30:24.176" v="594" actId="13926"/>
          <ac:spMkLst>
            <pc:docMk/>
            <pc:sldMk cId="3071251940" sldId="2147378153"/>
            <ac:spMk id="16" creationId="{F7A84C04-0C82-4781-B02C-F84C413841AB}"/>
          </ac:spMkLst>
        </pc:spChg>
      </pc:sldChg>
      <pc:sldChg chg="modSp mod">
        <pc:chgData name="Melina Bayramian" userId="2f314b61-b4ca-447a-8b95-2cd4899ac744" providerId="ADAL" clId="{42BB5C62-7426-44E1-8977-CF25D30D53B5}" dt="2022-04-20T19:42:39.526" v="832" actId="20577"/>
        <pc:sldMkLst>
          <pc:docMk/>
          <pc:sldMk cId="3396865045" sldId="2147378154"/>
        </pc:sldMkLst>
        <pc:spChg chg="mod">
          <ac:chgData name="Melina Bayramian" userId="2f314b61-b4ca-447a-8b95-2cd4899ac744" providerId="ADAL" clId="{42BB5C62-7426-44E1-8977-CF25D30D53B5}" dt="2022-04-20T19:42:39.526" v="832" actId="20577"/>
          <ac:spMkLst>
            <pc:docMk/>
            <pc:sldMk cId="3396865045" sldId="2147378154"/>
            <ac:spMk id="14" creationId="{6BBA2056-6C84-4DB4-AC4C-68E9B1514E2D}"/>
          </ac:spMkLst>
        </pc:spChg>
        <pc:spChg chg="mod">
          <ac:chgData name="Melina Bayramian" userId="2f314b61-b4ca-447a-8b95-2cd4899ac744" providerId="ADAL" clId="{42BB5C62-7426-44E1-8977-CF25D30D53B5}" dt="2022-04-20T18:44:11.970" v="497" actId="20577"/>
          <ac:spMkLst>
            <pc:docMk/>
            <pc:sldMk cId="3396865045" sldId="2147378154"/>
            <ac:spMk id="15" creationId="{3C84E0B0-FF39-4D28-BA60-4573BA4FA4B0}"/>
          </ac:spMkLst>
        </pc:spChg>
      </pc:sldChg>
      <pc:sldChg chg="modSp mod">
        <pc:chgData name="Melina Bayramian" userId="2f314b61-b4ca-447a-8b95-2cd4899ac744" providerId="ADAL" clId="{42BB5C62-7426-44E1-8977-CF25D30D53B5}" dt="2022-04-20T19:30:39.332" v="604" actId="1036"/>
        <pc:sldMkLst>
          <pc:docMk/>
          <pc:sldMk cId="4153149795" sldId="2147378155"/>
        </pc:sldMkLst>
        <pc:spChg chg="mod">
          <ac:chgData name="Melina Bayramian" userId="2f314b61-b4ca-447a-8b95-2cd4899ac744" providerId="ADAL" clId="{42BB5C62-7426-44E1-8977-CF25D30D53B5}" dt="2022-04-20T19:30:39.332" v="604" actId="1036"/>
          <ac:spMkLst>
            <pc:docMk/>
            <pc:sldMk cId="4153149795" sldId="2147378155"/>
            <ac:spMk id="15" creationId="{80DF7002-E0F6-4A69-BE93-825F6E7E5463}"/>
          </ac:spMkLst>
        </pc:spChg>
        <pc:spChg chg="mod">
          <ac:chgData name="Melina Bayramian" userId="2f314b61-b4ca-447a-8b95-2cd4899ac744" providerId="ADAL" clId="{42BB5C62-7426-44E1-8977-CF25D30D53B5}" dt="2022-04-20T19:30:34.937" v="598" actId="20577"/>
          <ac:spMkLst>
            <pc:docMk/>
            <pc:sldMk cId="4153149795" sldId="2147378155"/>
            <ac:spMk id="16" creationId="{6875D520-2B79-472B-BFB9-61D6964CEC26}"/>
          </ac:spMkLst>
        </pc:spChg>
      </pc:sldChg>
      <pc:sldChg chg="modSp mod">
        <pc:chgData name="Melina Bayramian" userId="2f314b61-b4ca-447a-8b95-2cd4899ac744" providerId="ADAL" clId="{42BB5C62-7426-44E1-8977-CF25D30D53B5}" dt="2022-04-20T19:43:08.566" v="900" actId="20577"/>
        <pc:sldMkLst>
          <pc:docMk/>
          <pc:sldMk cId="1201306147" sldId="2147378156"/>
        </pc:sldMkLst>
        <pc:spChg chg="mod">
          <ac:chgData name="Melina Bayramian" userId="2f314b61-b4ca-447a-8b95-2cd4899ac744" providerId="ADAL" clId="{42BB5C62-7426-44E1-8977-CF25D30D53B5}" dt="2022-04-20T19:43:08.566" v="900" actId="20577"/>
          <ac:spMkLst>
            <pc:docMk/>
            <pc:sldMk cId="1201306147" sldId="2147378156"/>
            <ac:spMk id="13" creationId="{DCFB9FF5-E513-48FF-9C83-EEAFA39B9201}"/>
          </ac:spMkLst>
        </pc:spChg>
        <pc:spChg chg="mod">
          <ac:chgData name="Melina Bayramian" userId="2f314b61-b4ca-447a-8b95-2cd4899ac744" providerId="ADAL" clId="{42BB5C62-7426-44E1-8977-CF25D30D53B5}" dt="2022-04-20T18:44:57.695" v="499" actId="20577"/>
          <ac:spMkLst>
            <pc:docMk/>
            <pc:sldMk cId="1201306147" sldId="2147378156"/>
            <ac:spMk id="15" creationId="{CF02E89E-BA48-41CD-9BD0-8B05FBF332A5}"/>
          </ac:spMkLst>
        </pc:spChg>
      </pc:sldChg>
      <pc:sldChg chg="modSp mod">
        <pc:chgData name="Melina Bayramian" userId="2f314b61-b4ca-447a-8b95-2cd4899ac744" providerId="ADAL" clId="{42BB5C62-7426-44E1-8977-CF25D30D53B5}" dt="2022-04-20T19:30:53.573" v="623" actId="1035"/>
        <pc:sldMkLst>
          <pc:docMk/>
          <pc:sldMk cId="2647726422" sldId="2147378157"/>
        </pc:sldMkLst>
        <pc:spChg chg="mod">
          <ac:chgData name="Melina Bayramian" userId="2f314b61-b4ca-447a-8b95-2cd4899ac744" providerId="ADAL" clId="{42BB5C62-7426-44E1-8977-CF25D30D53B5}" dt="2022-04-20T19:30:53.573" v="623" actId="1035"/>
          <ac:spMkLst>
            <pc:docMk/>
            <pc:sldMk cId="2647726422" sldId="2147378157"/>
            <ac:spMk id="21" creationId="{5966E2A7-DBA9-4241-A0E4-7286A549AD30}"/>
          </ac:spMkLst>
        </pc:spChg>
        <pc:spChg chg="mod">
          <ac:chgData name="Melina Bayramian" userId="2f314b61-b4ca-447a-8b95-2cd4899ac744" providerId="ADAL" clId="{42BB5C62-7426-44E1-8977-CF25D30D53B5}" dt="2022-04-20T19:30:43.466" v="607"/>
          <ac:spMkLst>
            <pc:docMk/>
            <pc:sldMk cId="2647726422" sldId="2147378157"/>
            <ac:spMk id="22" creationId="{23179C2A-6D20-4B8D-8176-75B8E64178CB}"/>
          </ac:spMkLst>
        </pc:spChg>
      </pc:sldChg>
      <pc:sldChg chg="addSp delSp modSp mod">
        <pc:chgData name="Melina Bayramian" userId="2f314b61-b4ca-447a-8b95-2cd4899ac744" providerId="ADAL" clId="{42BB5C62-7426-44E1-8977-CF25D30D53B5}" dt="2022-04-20T19:43:27.242" v="944" actId="20577"/>
        <pc:sldMkLst>
          <pc:docMk/>
          <pc:sldMk cId="2365305719" sldId="2147378158"/>
        </pc:sldMkLst>
        <pc:spChg chg="add del mod">
          <ac:chgData name="Melina Bayramian" userId="2f314b61-b4ca-447a-8b95-2cd4899ac744" providerId="ADAL" clId="{42BB5C62-7426-44E1-8977-CF25D30D53B5}" dt="2022-04-20T19:29:54.643" v="592" actId="478"/>
          <ac:spMkLst>
            <pc:docMk/>
            <pc:sldMk cId="2365305719" sldId="2147378158"/>
            <ac:spMk id="2" creationId="{2A6F15BD-8C93-475D-89BD-C9E058E1AD94}"/>
          </ac:spMkLst>
        </pc:spChg>
        <pc:spChg chg="mod">
          <ac:chgData name="Melina Bayramian" userId="2f314b61-b4ca-447a-8b95-2cd4899ac744" providerId="ADAL" clId="{42BB5C62-7426-44E1-8977-CF25D30D53B5}" dt="2022-04-20T18:45:46.510" v="504" actId="20577"/>
          <ac:spMkLst>
            <pc:docMk/>
            <pc:sldMk cId="2365305719" sldId="2147378158"/>
            <ac:spMk id="5" creationId="{EC942A1D-78EC-4550-8DF1-182EC5159A5F}"/>
          </ac:spMkLst>
        </pc:spChg>
        <pc:spChg chg="mod">
          <ac:chgData name="Melina Bayramian" userId="2f314b61-b4ca-447a-8b95-2cd4899ac744" providerId="ADAL" clId="{42BB5C62-7426-44E1-8977-CF25D30D53B5}" dt="2022-04-20T19:43:27.242" v="944" actId="20577"/>
          <ac:spMkLst>
            <pc:docMk/>
            <pc:sldMk cId="2365305719" sldId="2147378158"/>
            <ac:spMk id="13" creationId="{85CA34BB-3E62-4A8A-B4BC-B524874BC4DD}"/>
          </ac:spMkLst>
        </pc:spChg>
        <pc:spChg chg="mod">
          <ac:chgData name="Melina Bayramian" userId="2f314b61-b4ca-447a-8b95-2cd4899ac744" providerId="ADAL" clId="{42BB5C62-7426-44E1-8977-CF25D30D53B5}" dt="2022-04-20T18:46:32.367" v="528" actId="5793"/>
          <ac:spMkLst>
            <pc:docMk/>
            <pc:sldMk cId="2365305719" sldId="2147378158"/>
            <ac:spMk id="15" creationId="{8B2B5D8C-9FBD-4B86-BC60-3F22C6B2D5B6}"/>
          </ac:spMkLst>
        </pc:spChg>
      </pc:sldChg>
      <pc:sldChg chg="modSp mod">
        <pc:chgData name="Melina Bayramian" userId="2f314b61-b4ca-447a-8b95-2cd4899ac744" providerId="ADAL" clId="{42BB5C62-7426-44E1-8977-CF25D30D53B5}" dt="2022-04-20T19:31:09.300" v="641" actId="1036"/>
        <pc:sldMkLst>
          <pc:docMk/>
          <pc:sldMk cId="529913169" sldId="2147378159"/>
        </pc:sldMkLst>
        <pc:spChg chg="mod">
          <ac:chgData name="Melina Bayramian" userId="2f314b61-b4ca-447a-8b95-2cd4899ac744" providerId="ADAL" clId="{42BB5C62-7426-44E1-8977-CF25D30D53B5}" dt="2022-04-20T19:31:09.300" v="641" actId="1036"/>
          <ac:spMkLst>
            <pc:docMk/>
            <pc:sldMk cId="529913169" sldId="2147378159"/>
            <ac:spMk id="21" creationId="{87A42BC8-D99E-48DA-A1D7-5885E0992A8A}"/>
          </ac:spMkLst>
        </pc:spChg>
        <pc:spChg chg="mod">
          <ac:chgData name="Melina Bayramian" userId="2f314b61-b4ca-447a-8b95-2cd4899ac744" providerId="ADAL" clId="{42BB5C62-7426-44E1-8977-CF25D30D53B5}" dt="2022-04-20T19:31:00.441" v="626"/>
          <ac:spMkLst>
            <pc:docMk/>
            <pc:sldMk cId="529913169" sldId="2147378159"/>
            <ac:spMk id="22" creationId="{99F5F3E5-114B-4F73-85B6-5E1CBEB26121}"/>
          </ac:spMkLst>
        </pc:spChg>
      </pc:sldChg>
      <pc:sldChg chg="addSp delSp modSp mod">
        <pc:chgData name="Melina Bayramian" userId="2f314b61-b4ca-447a-8b95-2cd4899ac744" providerId="ADAL" clId="{42BB5C62-7426-44E1-8977-CF25D30D53B5}" dt="2022-04-29T14:00:22.840" v="1071" actId="14100"/>
        <pc:sldMkLst>
          <pc:docMk/>
          <pc:sldMk cId="1247859240" sldId="2147378160"/>
        </pc:sldMkLst>
        <pc:spChg chg="mod">
          <ac:chgData name="Melina Bayramian" userId="2f314b61-b4ca-447a-8b95-2cd4899ac744" providerId="ADAL" clId="{42BB5C62-7426-44E1-8977-CF25D30D53B5}" dt="2022-04-20T18:47:16.780" v="530" actId="20577"/>
          <ac:spMkLst>
            <pc:docMk/>
            <pc:sldMk cId="1247859240" sldId="2147378160"/>
            <ac:spMk id="5" creationId="{EC942A1D-78EC-4550-8DF1-182EC5159A5F}"/>
          </ac:spMkLst>
        </pc:spChg>
        <pc:spChg chg="mod">
          <ac:chgData name="Melina Bayramian" userId="2f314b61-b4ca-447a-8b95-2cd4899ac744" providerId="ADAL" clId="{42BB5C62-7426-44E1-8977-CF25D30D53B5}" dt="2022-04-29T14:00:22.840" v="1071" actId="14100"/>
          <ac:spMkLst>
            <pc:docMk/>
            <pc:sldMk cId="1247859240" sldId="2147378160"/>
            <ac:spMk id="13" creationId="{9E168D91-49AB-4F8F-9D0B-95951CB9FD0D}"/>
          </ac:spMkLst>
        </pc:spChg>
        <pc:spChg chg="add del mod">
          <ac:chgData name="Melina Bayramian" userId="2f314b61-b4ca-447a-8b95-2cd4899ac744" providerId="ADAL" clId="{42BB5C62-7426-44E1-8977-CF25D30D53B5}" dt="2022-04-20T19:29:41.765" v="590" actId="478"/>
          <ac:spMkLst>
            <pc:docMk/>
            <pc:sldMk cId="1247859240" sldId="2147378160"/>
            <ac:spMk id="17" creationId="{25B7C929-83E1-4024-B0B7-F9A50876D942}"/>
          </ac:spMkLst>
        </pc:spChg>
      </pc:sldChg>
      <pc:sldChg chg="modSp mod">
        <pc:chgData name="Melina Bayramian" userId="2f314b61-b4ca-447a-8b95-2cd4899ac744" providerId="ADAL" clId="{42BB5C62-7426-44E1-8977-CF25D30D53B5}" dt="2022-04-20T19:31:28.903" v="677" actId="1036"/>
        <pc:sldMkLst>
          <pc:docMk/>
          <pc:sldMk cId="2869689753" sldId="2147378161"/>
        </pc:sldMkLst>
        <pc:spChg chg="mod">
          <ac:chgData name="Melina Bayramian" userId="2f314b61-b4ca-447a-8b95-2cd4899ac744" providerId="ADAL" clId="{42BB5C62-7426-44E1-8977-CF25D30D53B5}" dt="2022-04-20T19:31:23.107" v="659" actId="1036"/>
          <ac:spMkLst>
            <pc:docMk/>
            <pc:sldMk cId="2869689753" sldId="2147378161"/>
            <ac:spMk id="15" creationId="{110F866F-884D-43AF-94A1-F24CC63DFD90}"/>
          </ac:spMkLst>
        </pc:spChg>
        <pc:spChg chg="mod">
          <ac:chgData name="Melina Bayramian" userId="2f314b61-b4ca-447a-8b95-2cd4899ac744" providerId="ADAL" clId="{42BB5C62-7426-44E1-8977-CF25D30D53B5}" dt="2022-04-20T19:31:28.903" v="677" actId="1036"/>
          <ac:spMkLst>
            <pc:docMk/>
            <pc:sldMk cId="2869689753" sldId="2147378161"/>
            <ac:spMk id="18" creationId="{C0DA04A2-7FD8-40F6-919B-E6586C4B360D}"/>
          </ac:spMkLst>
        </pc:spChg>
      </pc:sldChg>
      <pc:sldChg chg="modSp mod">
        <pc:chgData name="Melina Bayramian" userId="2f314b61-b4ca-447a-8b95-2cd4899ac744" providerId="ADAL" clId="{42BB5C62-7426-44E1-8977-CF25D30D53B5}" dt="2022-04-20T19:44:06.371" v="1031" actId="20577"/>
        <pc:sldMkLst>
          <pc:docMk/>
          <pc:sldMk cId="2593975574" sldId="2147378162"/>
        </pc:sldMkLst>
        <pc:spChg chg="mod">
          <ac:chgData name="Melina Bayramian" userId="2f314b61-b4ca-447a-8b95-2cd4899ac744" providerId="ADAL" clId="{42BB5C62-7426-44E1-8977-CF25D30D53B5}" dt="2022-04-20T19:44:06.371" v="1031" actId="20577"/>
          <ac:spMkLst>
            <pc:docMk/>
            <pc:sldMk cId="2593975574" sldId="2147378162"/>
            <ac:spMk id="13" creationId="{7982B722-975C-403C-9FDE-C7CF22821565}"/>
          </ac:spMkLst>
        </pc:spChg>
      </pc:sldChg>
      <pc:sldChg chg="modSp mod">
        <pc:chgData name="Melina Bayramian" userId="2f314b61-b4ca-447a-8b95-2cd4899ac744" providerId="ADAL" clId="{42BB5C62-7426-44E1-8977-CF25D30D53B5}" dt="2022-04-20T19:31:57.657" v="708" actId="1036"/>
        <pc:sldMkLst>
          <pc:docMk/>
          <pc:sldMk cId="2454214576" sldId="2147378163"/>
        </pc:sldMkLst>
        <pc:spChg chg="mod">
          <ac:chgData name="Melina Bayramian" userId="2f314b61-b4ca-447a-8b95-2cd4899ac744" providerId="ADAL" clId="{42BB5C62-7426-44E1-8977-CF25D30D53B5}" dt="2022-04-20T19:31:57.657" v="708" actId="1036"/>
          <ac:spMkLst>
            <pc:docMk/>
            <pc:sldMk cId="2454214576" sldId="2147378163"/>
            <ac:spMk id="15" creationId="{C48E8D6A-81F7-4945-856E-08C08D832910}"/>
          </ac:spMkLst>
        </pc:spChg>
        <pc:spChg chg="mod">
          <ac:chgData name="Melina Bayramian" userId="2f314b61-b4ca-447a-8b95-2cd4899ac744" providerId="ADAL" clId="{42BB5C62-7426-44E1-8977-CF25D30D53B5}" dt="2022-04-20T19:31:47.332" v="693" actId="20577"/>
          <ac:spMkLst>
            <pc:docMk/>
            <pc:sldMk cId="2454214576" sldId="2147378163"/>
            <ac:spMk id="23" creationId="{D6E26FD9-EFE8-4D17-9414-54D77640C4CD}"/>
          </ac:spMkLst>
        </pc:spChg>
      </pc:sldChg>
      <pc:sldChg chg="delSp modSp mod modClrScheme chgLayout">
        <pc:chgData name="Melina Bayramian" userId="2f314b61-b4ca-447a-8b95-2cd4899ac744" providerId="ADAL" clId="{42BB5C62-7426-44E1-8977-CF25D30D53B5}" dt="2022-04-20T17:11:57.784" v="220" actId="255"/>
        <pc:sldMkLst>
          <pc:docMk/>
          <pc:sldMk cId="2221669419" sldId="2147378574"/>
        </pc:sldMkLst>
        <pc:spChg chg="mod">
          <ac:chgData name="Melina Bayramian" userId="2f314b61-b4ca-447a-8b95-2cd4899ac744" providerId="ADAL" clId="{42BB5C62-7426-44E1-8977-CF25D30D53B5}" dt="2022-04-20T17:11:35.258" v="218" actId="1076"/>
          <ac:spMkLst>
            <pc:docMk/>
            <pc:sldMk cId="2221669419" sldId="2147378574"/>
            <ac:spMk id="2" creationId="{EF9EDAAE-BDD0-6E43-A6CD-3281C5B3F1E9}"/>
          </ac:spMkLst>
        </pc:spChg>
        <pc:spChg chg="mod">
          <ac:chgData name="Melina Bayramian" userId="2f314b61-b4ca-447a-8b95-2cd4899ac744" providerId="ADAL" clId="{42BB5C62-7426-44E1-8977-CF25D30D53B5}" dt="2022-04-20T17:10:52.972" v="211" actId="1038"/>
          <ac:spMkLst>
            <pc:docMk/>
            <pc:sldMk cId="2221669419" sldId="2147378574"/>
            <ac:spMk id="5" creationId="{B04DA14B-5809-436F-807C-E674759C0E6E}"/>
          </ac:spMkLst>
        </pc:spChg>
        <pc:spChg chg="mod">
          <ac:chgData name="Melina Bayramian" userId="2f314b61-b4ca-447a-8b95-2cd4899ac744" providerId="ADAL" clId="{42BB5C62-7426-44E1-8977-CF25D30D53B5}" dt="2022-04-20T17:10:52.972" v="211" actId="1038"/>
          <ac:spMkLst>
            <pc:docMk/>
            <pc:sldMk cId="2221669419" sldId="2147378574"/>
            <ac:spMk id="7" creationId="{FCF9A898-065C-4B7D-B41F-2D1D734D5033}"/>
          </ac:spMkLst>
        </pc:spChg>
        <pc:spChg chg="mod">
          <ac:chgData name="Melina Bayramian" userId="2f314b61-b4ca-447a-8b95-2cd4899ac744" providerId="ADAL" clId="{42BB5C62-7426-44E1-8977-CF25D30D53B5}" dt="2022-04-20T17:10:52.972" v="211" actId="1038"/>
          <ac:spMkLst>
            <pc:docMk/>
            <pc:sldMk cId="2221669419" sldId="2147378574"/>
            <ac:spMk id="10" creationId="{C87421FA-FDE3-45E8-BCB7-1C56D425A893}"/>
          </ac:spMkLst>
        </pc:spChg>
        <pc:spChg chg="mod">
          <ac:chgData name="Melina Bayramian" userId="2f314b61-b4ca-447a-8b95-2cd4899ac744" providerId="ADAL" clId="{42BB5C62-7426-44E1-8977-CF25D30D53B5}" dt="2022-04-20T17:10:52.972" v="211" actId="1038"/>
          <ac:spMkLst>
            <pc:docMk/>
            <pc:sldMk cId="2221669419" sldId="2147378574"/>
            <ac:spMk id="12" creationId="{6F01F632-9056-405D-89DC-74A94EF19103}"/>
          </ac:spMkLst>
        </pc:spChg>
        <pc:spChg chg="mod">
          <ac:chgData name="Melina Bayramian" userId="2f314b61-b4ca-447a-8b95-2cd4899ac744" providerId="ADAL" clId="{42BB5C62-7426-44E1-8977-CF25D30D53B5}" dt="2022-04-20T17:10:52.972" v="211" actId="1038"/>
          <ac:spMkLst>
            <pc:docMk/>
            <pc:sldMk cId="2221669419" sldId="2147378574"/>
            <ac:spMk id="60" creationId="{30D6A825-9256-41BD-A1F7-DC10DCBD1600}"/>
          </ac:spMkLst>
        </pc:spChg>
        <pc:spChg chg="mod">
          <ac:chgData name="Melina Bayramian" userId="2f314b61-b4ca-447a-8b95-2cd4899ac744" providerId="ADAL" clId="{42BB5C62-7426-44E1-8977-CF25D30D53B5}" dt="2022-04-20T17:10:52.972" v="211" actId="1038"/>
          <ac:spMkLst>
            <pc:docMk/>
            <pc:sldMk cId="2221669419" sldId="2147378574"/>
            <ac:spMk id="61" creationId="{96BB9FFF-DE62-46AE-AB27-DE5027C83AB8}"/>
          </ac:spMkLst>
        </pc:spChg>
        <pc:spChg chg="mod">
          <ac:chgData name="Melina Bayramian" userId="2f314b61-b4ca-447a-8b95-2cd4899ac744" providerId="ADAL" clId="{42BB5C62-7426-44E1-8977-CF25D30D53B5}" dt="2022-04-20T17:10:52.972" v="211" actId="1038"/>
          <ac:spMkLst>
            <pc:docMk/>
            <pc:sldMk cId="2221669419" sldId="2147378574"/>
            <ac:spMk id="64" creationId="{6C42B632-A331-40AF-9EDE-C3AD47B6F1F1}"/>
          </ac:spMkLst>
        </pc:spChg>
        <pc:spChg chg="mod">
          <ac:chgData name="Melina Bayramian" userId="2f314b61-b4ca-447a-8b95-2cd4899ac744" providerId="ADAL" clId="{42BB5C62-7426-44E1-8977-CF25D30D53B5}" dt="2022-04-20T17:10:52.972" v="211" actId="1038"/>
          <ac:spMkLst>
            <pc:docMk/>
            <pc:sldMk cId="2221669419" sldId="2147378574"/>
            <ac:spMk id="66" creationId="{A3030208-13A9-4C56-9F73-D13F9B21D9F1}"/>
          </ac:spMkLst>
        </pc:spChg>
        <pc:spChg chg="mod">
          <ac:chgData name="Melina Bayramian" userId="2f314b61-b4ca-447a-8b95-2cd4899ac744" providerId="ADAL" clId="{42BB5C62-7426-44E1-8977-CF25D30D53B5}" dt="2022-04-20T17:10:52.972" v="211" actId="1038"/>
          <ac:spMkLst>
            <pc:docMk/>
            <pc:sldMk cId="2221669419" sldId="2147378574"/>
            <ac:spMk id="78" creationId="{3EC7AA37-BB1D-4DCE-A1E4-5064AF950BC1}"/>
          </ac:spMkLst>
        </pc:spChg>
        <pc:spChg chg="mod">
          <ac:chgData name="Melina Bayramian" userId="2f314b61-b4ca-447a-8b95-2cd4899ac744" providerId="ADAL" clId="{42BB5C62-7426-44E1-8977-CF25D30D53B5}" dt="2022-04-20T17:10:52.972" v="211" actId="1038"/>
          <ac:spMkLst>
            <pc:docMk/>
            <pc:sldMk cId="2221669419" sldId="2147378574"/>
            <ac:spMk id="80" creationId="{F62DCFD6-9671-4B8C-83B3-A1B92D7A52D7}"/>
          </ac:spMkLst>
        </pc:spChg>
        <pc:spChg chg="mod">
          <ac:chgData name="Melina Bayramian" userId="2f314b61-b4ca-447a-8b95-2cd4899ac744" providerId="ADAL" clId="{42BB5C62-7426-44E1-8977-CF25D30D53B5}" dt="2022-04-20T17:10:52.972" v="211" actId="1038"/>
          <ac:spMkLst>
            <pc:docMk/>
            <pc:sldMk cId="2221669419" sldId="2147378574"/>
            <ac:spMk id="82" creationId="{3E3F1BD5-BA15-4D0C-9A8F-F45299EDE661}"/>
          </ac:spMkLst>
        </pc:spChg>
        <pc:spChg chg="mod">
          <ac:chgData name="Melina Bayramian" userId="2f314b61-b4ca-447a-8b95-2cd4899ac744" providerId="ADAL" clId="{42BB5C62-7426-44E1-8977-CF25D30D53B5}" dt="2022-04-20T17:10:52.972" v="211" actId="1038"/>
          <ac:spMkLst>
            <pc:docMk/>
            <pc:sldMk cId="2221669419" sldId="2147378574"/>
            <ac:spMk id="96" creationId="{4E5A9A1D-F09B-4DFB-AC53-E9957C5D67C0}"/>
          </ac:spMkLst>
        </pc:spChg>
        <pc:spChg chg="mod">
          <ac:chgData name="Melina Bayramian" userId="2f314b61-b4ca-447a-8b95-2cd4899ac744" providerId="ADAL" clId="{42BB5C62-7426-44E1-8977-CF25D30D53B5}" dt="2022-04-20T17:10:52.972" v="211" actId="1038"/>
          <ac:spMkLst>
            <pc:docMk/>
            <pc:sldMk cId="2221669419" sldId="2147378574"/>
            <ac:spMk id="97" creationId="{16F59808-FBE0-478F-A8D0-3DD6FF1D8F69}"/>
          </ac:spMkLst>
        </pc:spChg>
        <pc:spChg chg="mod">
          <ac:chgData name="Melina Bayramian" userId="2f314b61-b4ca-447a-8b95-2cd4899ac744" providerId="ADAL" clId="{42BB5C62-7426-44E1-8977-CF25D30D53B5}" dt="2022-04-20T17:10:52.972" v="211" actId="1038"/>
          <ac:spMkLst>
            <pc:docMk/>
            <pc:sldMk cId="2221669419" sldId="2147378574"/>
            <ac:spMk id="98" creationId="{C07BBC17-CD9C-4008-89FE-0513569C3037}"/>
          </ac:spMkLst>
        </pc:spChg>
        <pc:spChg chg="mod">
          <ac:chgData name="Melina Bayramian" userId="2f314b61-b4ca-447a-8b95-2cd4899ac744" providerId="ADAL" clId="{42BB5C62-7426-44E1-8977-CF25D30D53B5}" dt="2022-04-20T17:10:52.972" v="211" actId="1038"/>
          <ac:spMkLst>
            <pc:docMk/>
            <pc:sldMk cId="2221669419" sldId="2147378574"/>
            <ac:spMk id="99" creationId="{1F42307A-81EA-4B14-84F8-99C5A7E9DF4A}"/>
          </ac:spMkLst>
        </pc:spChg>
        <pc:spChg chg="mod">
          <ac:chgData name="Melina Bayramian" userId="2f314b61-b4ca-447a-8b95-2cd4899ac744" providerId="ADAL" clId="{42BB5C62-7426-44E1-8977-CF25D30D53B5}" dt="2022-04-20T17:10:52.972" v="211" actId="1038"/>
          <ac:spMkLst>
            <pc:docMk/>
            <pc:sldMk cId="2221669419" sldId="2147378574"/>
            <ac:spMk id="107" creationId="{02AAB8F7-B13C-4FC6-9610-D74CDB7379E7}"/>
          </ac:spMkLst>
        </pc:spChg>
        <pc:spChg chg="mod">
          <ac:chgData name="Melina Bayramian" userId="2f314b61-b4ca-447a-8b95-2cd4899ac744" providerId="ADAL" clId="{42BB5C62-7426-44E1-8977-CF25D30D53B5}" dt="2022-04-20T17:10:52.972" v="211" actId="1038"/>
          <ac:spMkLst>
            <pc:docMk/>
            <pc:sldMk cId="2221669419" sldId="2147378574"/>
            <ac:spMk id="130" creationId="{798744A4-4ECF-4032-B2E9-30CB08AF41D8}"/>
          </ac:spMkLst>
        </pc:spChg>
        <pc:spChg chg="mod">
          <ac:chgData name="Melina Bayramian" userId="2f314b61-b4ca-447a-8b95-2cd4899ac744" providerId="ADAL" clId="{42BB5C62-7426-44E1-8977-CF25D30D53B5}" dt="2022-04-20T17:10:52.972" v="211" actId="1038"/>
          <ac:spMkLst>
            <pc:docMk/>
            <pc:sldMk cId="2221669419" sldId="2147378574"/>
            <ac:spMk id="131" creationId="{8057962B-7D2D-4DF1-8A31-2AB3872FD462}"/>
          </ac:spMkLst>
        </pc:spChg>
        <pc:spChg chg="mod">
          <ac:chgData name="Melina Bayramian" userId="2f314b61-b4ca-447a-8b95-2cd4899ac744" providerId="ADAL" clId="{42BB5C62-7426-44E1-8977-CF25D30D53B5}" dt="2022-04-20T17:10:52.972" v="211" actId="1038"/>
          <ac:spMkLst>
            <pc:docMk/>
            <pc:sldMk cId="2221669419" sldId="2147378574"/>
            <ac:spMk id="156" creationId="{541E7B7E-D7B5-44E3-98ED-88FE0444DB2D}"/>
          </ac:spMkLst>
        </pc:spChg>
        <pc:spChg chg="mod">
          <ac:chgData name="Melina Bayramian" userId="2f314b61-b4ca-447a-8b95-2cd4899ac744" providerId="ADAL" clId="{42BB5C62-7426-44E1-8977-CF25D30D53B5}" dt="2022-04-20T17:11:57.784" v="220" actId="255"/>
          <ac:spMkLst>
            <pc:docMk/>
            <pc:sldMk cId="2221669419" sldId="2147378574"/>
            <ac:spMk id="168" creationId="{8DE17127-33F0-4B64-B21A-13FB1140ED5B}"/>
          </ac:spMkLst>
        </pc:spChg>
        <pc:spChg chg="mod">
          <ac:chgData name="Melina Bayramian" userId="2f314b61-b4ca-447a-8b95-2cd4899ac744" providerId="ADAL" clId="{42BB5C62-7426-44E1-8977-CF25D30D53B5}" dt="2022-04-20T17:10:52.972" v="211" actId="1038"/>
          <ac:spMkLst>
            <pc:docMk/>
            <pc:sldMk cId="2221669419" sldId="2147378574"/>
            <ac:spMk id="181" creationId="{744E34DE-21C8-4397-B3DC-A6B5F4FBCD66}"/>
          </ac:spMkLst>
        </pc:spChg>
        <pc:spChg chg="del mod">
          <ac:chgData name="Melina Bayramian" userId="2f314b61-b4ca-447a-8b95-2cd4899ac744" providerId="ADAL" clId="{42BB5C62-7426-44E1-8977-CF25D30D53B5}" dt="2022-04-20T17:11:45.593" v="219" actId="478"/>
          <ac:spMkLst>
            <pc:docMk/>
            <pc:sldMk cId="2221669419" sldId="2147378574"/>
            <ac:spMk id="182" creationId="{FCA1F208-8F65-4E5E-9B0B-F6BD7C57CEAD}"/>
          </ac:spMkLst>
        </pc:spChg>
        <pc:spChg chg="mod">
          <ac:chgData name="Melina Bayramian" userId="2f314b61-b4ca-447a-8b95-2cd4899ac744" providerId="ADAL" clId="{42BB5C62-7426-44E1-8977-CF25D30D53B5}" dt="2022-04-20T17:10:52.972" v="211" actId="1038"/>
          <ac:spMkLst>
            <pc:docMk/>
            <pc:sldMk cId="2221669419" sldId="2147378574"/>
            <ac:spMk id="191" creationId="{01D847A5-0541-4FFB-9B58-D6B77090EB57}"/>
          </ac:spMkLst>
        </pc:spChg>
        <pc:spChg chg="mod">
          <ac:chgData name="Melina Bayramian" userId="2f314b61-b4ca-447a-8b95-2cd4899ac744" providerId="ADAL" clId="{42BB5C62-7426-44E1-8977-CF25D30D53B5}" dt="2022-04-20T17:10:52.972" v="211" actId="1038"/>
          <ac:spMkLst>
            <pc:docMk/>
            <pc:sldMk cId="2221669419" sldId="2147378574"/>
            <ac:spMk id="193" creationId="{A40DA91E-3892-41F1-AA47-CFD5C694A374}"/>
          </ac:spMkLst>
        </pc:spChg>
        <pc:spChg chg="mod">
          <ac:chgData name="Melina Bayramian" userId="2f314b61-b4ca-447a-8b95-2cd4899ac744" providerId="ADAL" clId="{42BB5C62-7426-44E1-8977-CF25D30D53B5}" dt="2022-04-20T17:10:52.972" v="211" actId="1038"/>
          <ac:spMkLst>
            <pc:docMk/>
            <pc:sldMk cId="2221669419" sldId="2147378574"/>
            <ac:spMk id="194" creationId="{25872704-F27B-47F3-B2FF-857434AEEBBE}"/>
          </ac:spMkLst>
        </pc:spChg>
        <pc:spChg chg="mod">
          <ac:chgData name="Melina Bayramian" userId="2f314b61-b4ca-447a-8b95-2cd4899ac744" providerId="ADAL" clId="{42BB5C62-7426-44E1-8977-CF25D30D53B5}" dt="2022-04-20T17:10:52.972" v="211" actId="1038"/>
          <ac:spMkLst>
            <pc:docMk/>
            <pc:sldMk cId="2221669419" sldId="2147378574"/>
            <ac:spMk id="199" creationId="{A8727E88-2E27-4F0F-A5FC-AB3B142301DB}"/>
          </ac:spMkLst>
        </pc:spChg>
        <pc:grpChg chg="mod">
          <ac:chgData name="Melina Bayramian" userId="2f314b61-b4ca-447a-8b95-2cd4899ac744" providerId="ADAL" clId="{42BB5C62-7426-44E1-8977-CF25D30D53B5}" dt="2022-04-20T17:10:52.972" v="211" actId="1038"/>
          <ac:grpSpMkLst>
            <pc:docMk/>
            <pc:sldMk cId="2221669419" sldId="2147378574"/>
            <ac:grpSpMk id="154" creationId="{ADF9B18E-ABF9-4733-8719-13DE58343A99}"/>
          </ac:grpSpMkLst>
        </pc:grpChg>
        <pc:picChg chg="mod">
          <ac:chgData name="Melina Bayramian" userId="2f314b61-b4ca-447a-8b95-2cd4899ac744" providerId="ADAL" clId="{42BB5C62-7426-44E1-8977-CF25D30D53B5}" dt="2022-04-20T17:10:52.972" v="211" actId="1038"/>
          <ac:picMkLst>
            <pc:docMk/>
            <pc:sldMk cId="2221669419" sldId="2147378574"/>
            <ac:picMk id="9" creationId="{31A5DCB7-B94A-4572-A827-372CAAAD959D}"/>
          </ac:picMkLst>
        </pc:picChg>
        <pc:picChg chg="mod">
          <ac:chgData name="Melina Bayramian" userId="2f314b61-b4ca-447a-8b95-2cd4899ac744" providerId="ADAL" clId="{42BB5C62-7426-44E1-8977-CF25D30D53B5}" dt="2022-04-20T17:10:52.972" v="211" actId="1038"/>
          <ac:picMkLst>
            <pc:docMk/>
            <pc:sldMk cId="2221669419" sldId="2147378574"/>
            <ac:picMk id="48" creationId="{04EDAAD2-BBDA-47CD-80C3-83F19A1BEB2C}"/>
          </ac:picMkLst>
        </pc:picChg>
        <pc:picChg chg="mod">
          <ac:chgData name="Melina Bayramian" userId="2f314b61-b4ca-447a-8b95-2cd4899ac744" providerId="ADAL" clId="{42BB5C62-7426-44E1-8977-CF25D30D53B5}" dt="2022-04-20T17:10:52.972" v="211" actId="1038"/>
          <ac:picMkLst>
            <pc:docMk/>
            <pc:sldMk cId="2221669419" sldId="2147378574"/>
            <ac:picMk id="51" creationId="{56B6D1E1-E771-48D8-AFEC-320E6D0D42C8}"/>
          </ac:picMkLst>
        </pc:picChg>
        <pc:picChg chg="mod">
          <ac:chgData name="Melina Bayramian" userId="2f314b61-b4ca-447a-8b95-2cd4899ac744" providerId="ADAL" clId="{42BB5C62-7426-44E1-8977-CF25D30D53B5}" dt="2022-04-20T17:10:52.972" v="211" actId="1038"/>
          <ac:picMkLst>
            <pc:docMk/>
            <pc:sldMk cId="2221669419" sldId="2147378574"/>
            <ac:picMk id="62" creationId="{1DD3A575-1A49-46AC-B524-C6E399324B93}"/>
          </ac:picMkLst>
        </pc:picChg>
        <pc:picChg chg="mod">
          <ac:chgData name="Melina Bayramian" userId="2f314b61-b4ca-447a-8b95-2cd4899ac744" providerId="ADAL" clId="{42BB5C62-7426-44E1-8977-CF25D30D53B5}" dt="2022-04-20T17:10:52.972" v="211" actId="1038"/>
          <ac:picMkLst>
            <pc:docMk/>
            <pc:sldMk cId="2221669419" sldId="2147378574"/>
            <ac:picMk id="65" creationId="{F2D8A7D7-02D7-490D-97EE-81E63CC28AD6}"/>
          </ac:picMkLst>
        </pc:picChg>
        <pc:picChg chg="mod">
          <ac:chgData name="Melina Bayramian" userId="2f314b61-b4ca-447a-8b95-2cd4899ac744" providerId="ADAL" clId="{42BB5C62-7426-44E1-8977-CF25D30D53B5}" dt="2022-04-20T17:10:52.972" v="211" actId="1038"/>
          <ac:picMkLst>
            <pc:docMk/>
            <pc:sldMk cId="2221669419" sldId="2147378574"/>
            <ac:picMk id="68" creationId="{1BDFF6DE-E025-4F66-BF12-8BE0C341122D}"/>
          </ac:picMkLst>
        </pc:picChg>
        <pc:picChg chg="mod">
          <ac:chgData name="Melina Bayramian" userId="2f314b61-b4ca-447a-8b95-2cd4899ac744" providerId="ADAL" clId="{42BB5C62-7426-44E1-8977-CF25D30D53B5}" dt="2022-04-20T17:10:52.972" v="211" actId="1038"/>
          <ac:picMkLst>
            <pc:docMk/>
            <pc:sldMk cId="2221669419" sldId="2147378574"/>
            <ac:picMk id="104" creationId="{9E08719C-C9FD-4550-9956-23FE8123A4A5}"/>
          </ac:picMkLst>
        </pc:picChg>
        <pc:picChg chg="mod">
          <ac:chgData name="Melina Bayramian" userId="2f314b61-b4ca-447a-8b95-2cd4899ac744" providerId="ADAL" clId="{42BB5C62-7426-44E1-8977-CF25D30D53B5}" dt="2022-04-20T17:10:52.972" v="211" actId="1038"/>
          <ac:picMkLst>
            <pc:docMk/>
            <pc:sldMk cId="2221669419" sldId="2147378574"/>
            <ac:picMk id="105" creationId="{298E480B-6345-478D-A240-75DAE5E6BC64}"/>
          </ac:picMkLst>
        </pc:picChg>
        <pc:picChg chg="mod">
          <ac:chgData name="Melina Bayramian" userId="2f314b61-b4ca-447a-8b95-2cd4899ac744" providerId="ADAL" clId="{42BB5C62-7426-44E1-8977-CF25D30D53B5}" dt="2022-04-20T17:10:52.972" v="211" actId="1038"/>
          <ac:picMkLst>
            <pc:docMk/>
            <pc:sldMk cId="2221669419" sldId="2147378574"/>
            <ac:picMk id="106" creationId="{32FF0D65-2E06-459C-B606-7225FAE3C901}"/>
          </ac:picMkLst>
        </pc:picChg>
        <pc:picChg chg="mod">
          <ac:chgData name="Melina Bayramian" userId="2f314b61-b4ca-447a-8b95-2cd4899ac744" providerId="ADAL" clId="{42BB5C62-7426-44E1-8977-CF25D30D53B5}" dt="2022-04-20T17:10:52.972" v="211" actId="1038"/>
          <ac:picMkLst>
            <pc:docMk/>
            <pc:sldMk cId="2221669419" sldId="2147378574"/>
            <ac:picMk id="108" creationId="{995EB4A9-7961-4F3F-A8A7-03D05D09865E}"/>
          </ac:picMkLst>
        </pc:picChg>
        <pc:picChg chg="mod">
          <ac:chgData name="Melina Bayramian" userId="2f314b61-b4ca-447a-8b95-2cd4899ac744" providerId="ADAL" clId="{42BB5C62-7426-44E1-8977-CF25D30D53B5}" dt="2022-04-20T17:10:52.972" v="211" actId="1038"/>
          <ac:picMkLst>
            <pc:docMk/>
            <pc:sldMk cId="2221669419" sldId="2147378574"/>
            <ac:picMk id="129" creationId="{D8760AB2-12E2-45C0-993A-BAECDF39AA46}"/>
          </ac:picMkLst>
        </pc:picChg>
        <pc:picChg chg="mod">
          <ac:chgData name="Melina Bayramian" userId="2f314b61-b4ca-447a-8b95-2cd4899ac744" providerId="ADAL" clId="{42BB5C62-7426-44E1-8977-CF25D30D53B5}" dt="2022-04-20T17:10:52.972" v="211" actId="1038"/>
          <ac:picMkLst>
            <pc:docMk/>
            <pc:sldMk cId="2221669419" sldId="2147378574"/>
            <ac:picMk id="139" creationId="{CFDB6F97-B2CF-4213-AC85-5C5D45728855}"/>
          </ac:picMkLst>
        </pc:picChg>
        <pc:picChg chg="mod">
          <ac:chgData name="Melina Bayramian" userId="2f314b61-b4ca-447a-8b95-2cd4899ac744" providerId="ADAL" clId="{42BB5C62-7426-44E1-8977-CF25D30D53B5}" dt="2022-04-20T17:10:52.972" v="211" actId="1038"/>
          <ac:picMkLst>
            <pc:docMk/>
            <pc:sldMk cId="2221669419" sldId="2147378574"/>
            <ac:picMk id="140" creationId="{FAB7F80C-0FD6-473D-BC41-DDB512E9A827}"/>
          </ac:picMkLst>
        </pc:picChg>
        <pc:picChg chg="mod">
          <ac:chgData name="Melina Bayramian" userId="2f314b61-b4ca-447a-8b95-2cd4899ac744" providerId="ADAL" clId="{42BB5C62-7426-44E1-8977-CF25D30D53B5}" dt="2022-04-20T17:10:52.972" v="211" actId="1038"/>
          <ac:picMkLst>
            <pc:docMk/>
            <pc:sldMk cId="2221669419" sldId="2147378574"/>
            <ac:picMk id="155" creationId="{6C79C77F-299C-4EF7-8E62-E119FB754CC5}"/>
          </ac:picMkLst>
        </pc:picChg>
        <pc:picChg chg="del mod">
          <ac:chgData name="Melina Bayramian" userId="2f314b61-b4ca-447a-8b95-2cd4899ac744" providerId="ADAL" clId="{42BB5C62-7426-44E1-8977-CF25D30D53B5}" dt="2022-04-20T17:11:21.882" v="215" actId="478"/>
          <ac:picMkLst>
            <pc:docMk/>
            <pc:sldMk cId="2221669419" sldId="2147378574"/>
            <ac:picMk id="159" creationId="{35F85AFC-0DE9-4637-9C0C-8174EE63A101}"/>
          </ac:picMkLst>
        </pc:picChg>
        <pc:picChg chg="mod">
          <ac:chgData name="Melina Bayramian" userId="2f314b61-b4ca-447a-8b95-2cd4899ac744" providerId="ADAL" clId="{42BB5C62-7426-44E1-8977-CF25D30D53B5}" dt="2022-04-20T17:10:52.972" v="211" actId="1038"/>
          <ac:picMkLst>
            <pc:docMk/>
            <pc:sldMk cId="2221669419" sldId="2147378574"/>
            <ac:picMk id="192" creationId="{13483735-2AEF-4C7F-8156-5D54DFDE800C}"/>
          </ac:picMkLst>
        </pc:picChg>
        <pc:picChg chg="mod">
          <ac:chgData name="Melina Bayramian" userId="2f314b61-b4ca-447a-8b95-2cd4899ac744" providerId="ADAL" clId="{42BB5C62-7426-44E1-8977-CF25D30D53B5}" dt="2022-04-20T17:10:52.972" v="211" actId="1038"/>
          <ac:picMkLst>
            <pc:docMk/>
            <pc:sldMk cId="2221669419" sldId="2147378574"/>
            <ac:picMk id="21506" creationId="{5548BE35-FDED-46BB-A083-17EF89144B89}"/>
          </ac:picMkLst>
        </pc:picChg>
        <pc:cxnChg chg="del">
          <ac:chgData name="Melina Bayramian" userId="2f314b61-b4ca-447a-8b95-2cd4899ac744" providerId="ADAL" clId="{42BB5C62-7426-44E1-8977-CF25D30D53B5}" dt="2022-04-20T17:11:32.021" v="217" actId="478"/>
          <ac:cxnSpMkLst>
            <pc:docMk/>
            <pc:sldMk cId="2221669419" sldId="2147378574"/>
            <ac:cxnSpMk id="3" creationId="{5B81BF09-3588-AC47-B721-1E7969E06EA6}"/>
          </ac:cxnSpMkLst>
        </pc:cxnChg>
        <pc:cxnChg chg="mod">
          <ac:chgData name="Melina Bayramian" userId="2f314b61-b4ca-447a-8b95-2cd4899ac744" providerId="ADAL" clId="{42BB5C62-7426-44E1-8977-CF25D30D53B5}" dt="2022-04-20T17:10:52.972" v="211" actId="1038"/>
          <ac:cxnSpMkLst>
            <pc:docMk/>
            <pc:sldMk cId="2221669419" sldId="2147378574"/>
            <ac:cxnSpMk id="57" creationId="{516B76AD-B4AE-4061-93F2-F1627EF96CF4}"/>
          </ac:cxnSpMkLst>
        </pc:cxnChg>
        <pc:cxnChg chg="mod">
          <ac:chgData name="Melina Bayramian" userId="2f314b61-b4ca-447a-8b95-2cd4899ac744" providerId="ADAL" clId="{42BB5C62-7426-44E1-8977-CF25D30D53B5}" dt="2022-04-20T17:10:52.972" v="211" actId="1038"/>
          <ac:cxnSpMkLst>
            <pc:docMk/>
            <pc:sldMk cId="2221669419" sldId="2147378574"/>
            <ac:cxnSpMk id="63" creationId="{52AC2314-975E-4B6C-8A14-2EEE9867499A}"/>
          </ac:cxnSpMkLst>
        </pc:cxnChg>
        <pc:cxnChg chg="mod">
          <ac:chgData name="Melina Bayramian" userId="2f314b61-b4ca-447a-8b95-2cd4899ac744" providerId="ADAL" clId="{42BB5C62-7426-44E1-8977-CF25D30D53B5}" dt="2022-04-20T17:10:52.972" v="211" actId="1038"/>
          <ac:cxnSpMkLst>
            <pc:docMk/>
            <pc:sldMk cId="2221669419" sldId="2147378574"/>
            <ac:cxnSpMk id="67" creationId="{4F167659-8529-432E-89FB-029D8A08FE0F}"/>
          </ac:cxnSpMkLst>
        </pc:cxnChg>
        <pc:cxnChg chg="mod">
          <ac:chgData name="Melina Bayramian" userId="2f314b61-b4ca-447a-8b95-2cd4899ac744" providerId="ADAL" clId="{42BB5C62-7426-44E1-8977-CF25D30D53B5}" dt="2022-04-20T17:10:52.972" v="211" actId="1038"/>
          <ac:cxnSpMkLst>
            <pc:docMk/>
            <pc:sldMk cId="2221669419" sldId="2147378574"/>
            <ac:cxnSpMk id="76" creationId="{F482142C-AC04-41F3-9762-5CAA0193D2EE}"/>
          </ac:cxnSpMkLst>
        </pc:cxnChg>
        <pc:cxnChg chg="mod">
          <ac:chgData name="Melina Bayramian" userId="2f314b61-b4ca-447a-8b95-2cd4899ac744" providerId="ADAL" clId="{42BB5C62-7426-44E1-8977-CF25D30D53B5}" dt="2022-04-20T17:10:52.972" v="211" actId="1038"/>
          <ac:cxnSpMkLst>
            <pc:docMk/>
            <pc:sldMk cId="2221669419" sldId="2147378574"/>
            <ac:cxnSpMk id="103" creationId="{63721CC2-2304-4317-8FAD-72DD30A04653}"/>
          </ac:cxnSpMkLst>
        </pc:cxnChg>
        <pc:cxnChg chg="mod">
          <ac:chgData name="Melina Bayramian" userId="2f314b61-b4ca-447a-8b95-2cd4899ac744" providerId="ADAL" clId="{42BB5C62-7426-44E1-8977-CF25D30D53B5}" dt="2022-04-20T17:10:52.972" v="211" actId="1038"/>
          <ac:cxnSpMkLst>
            <pc:docMk/>
            <pc:sldMk cId="2221669419" sldId="2147378574"/>
            <ac:cxnSpMk id="109" creationId="{79534232-E03F-430D-BC26-DAAB42845BEC}"/>
          </ac:cxnSpMkLst>
        </pc:cxnChg>
        <pc:cxnChg chg="mod">
          <ac:chgData name="Melina Bayramian" userId="2f314b61-b4ca-447a-8b95-2cd4899ac744" providerId="ADAL" clId="{42BB5C62-7426-44E1-8977-CF25D30D53B5}" dt="2022-04-20T17:10:52.972" v="211" actId="1038"/>
          <ac:cxnSpMkLst>
            <pc:docMk/>
            <pc:sldMk cId="2221669419" sldId="2147378574"/>
            <ac:cxnSpMk id="110" creationId="{4194151C-F679-4D58-AC93-678271F70A49}"/>
          </ac:cxnSpMkLst>
        </pc:cxnChg>
        <pc:cxnChg chg="mod">
          <ac:chgData name="Melina Bayramian" userId="2f314b61-b4ca-447a-8b95-2cd4899ac744" providerId="ADAL" clId="{42BB5C62-7426-44E1-8977-CF25D30D53B5}" dt="2022-04-20T17:10:52.972" v="211" actId="1038"/>
          <ac:cxnSpMkLst>
            <pc:docMk/>
            <pc:sldMk cId="2221669419" sldId="2147378574"/>
            <ac:cxnSpMk id="119" creationId="{99617D03-1523-49E5-90D0-CCA9046B7DBF}"/>
          </ac:cxnSpMkLst>
        </pc:cxnChg>
        <pc:cxnChg chg="mod">
          <ac:chgData name="Melina Bayramian" userId="2f314b61-b4ca-447a-8b95-2cd4899ac744" providerId="ADAL" clId="{42BB5C62-7426-44E1-8977-CF25D30D53B5}" dt="2022-04-20T17:10:52.972" v="211" actId="1038"/>
          <ac:cxnSpMkLst>
            <pc:docMk/>
            <pc:sldMk cId="2221669419" sldId="2147378574"/>
            <ac:cxnSpMk id="125" creationId="{C43A8E3A-3072-440C-AA29-7F3F271E2AB6}"/>
          </ac:cxnSpMkLst>
        </pc:cxnChg>
        <pc:cxnChg chg="mod">
          <ac:chgData name="Melina Bayramian" userId="2f314b61-b4ca-447a-8b95-2cd4899ac744" providerId="ADAL" clId="{42BB5C62-7426-44E1-8977-CF25D30D53B5}" dt="2022-04-20T17:10:52.972" v="211" actId="1038"/>
          <ac:cxnSpMkLst>
            <pc:docMk/>
            <pc:sldMk cId="2221669419" sldId="2147378574"/>
            <ac:cxnSpMk id="127" creationId="{64F784F7-0B34-48E9-B58E-B17A710CBACF}"/>
          </ac:cxnSpMkLst>
        </pc:cxnChg>
        <pc:cxnChg chg="mod">
          <ac:chgData name="Melina Bayramian" userId="2f314b61-b4ca-447a-8b95-2cd4899ac744" providerId="ADAL" clId="{42BB5C62-7426-44E1-8977-CF25D30D53B5}" dt="2022-04-20T17:10:52.972" v="211" actId="1038"/>
          <ac:cxnSpMkLst>
            <pc:docMk/>
            <pc:sldMk cId="2221669419" sldId="2147378574"/>
            <ac:cxnSpMk id="128" creationId="{4944BE88-03DB-4A08-A233-F13A77533D70}"/>
          </ac:cxnSpMkLst>
        </pc:cxnChg>
        <pc:cxnChg chg="mod">
          <ac:chgData name="Melina Bayramian" userId="2f314b61-b4ca-447a-8b95-2cd4899ac744" providerId="ADAL" clId="{42BB5C62-7426-44E1-8977-CF25D30D53B5}" dt="2022-04-20T17:10:52.972" v="211" actId="1038"/>
          <ac:cxnSpMkLst>
            <pc:docMk/>
            <pc:sldMk cId="2221669419" sldId="2147378574"/>
            <ac:cxnSpMk id="133" creationId="{559709E4-CA95-4E22-A6FE-1822DEDA0872}"/>
          </ac:cxnSpMkLst>
        </pc:cxnChg>
        <pc:cxnChg chg="mod">
          <ac:chgData name="Melina Bayramian" userId="2f314b61-b4ca-447a-8b95-2cd4899ac744" providerId="ADAL" clId="{42BB5C62-7426-44E1-8977-CF25D30D53B5}" dt="2022-04-20T17:10:52.972" v="211" actId="1038"/>
          <ac:cxnSpMkLst>
            <pc:docMk/>
            <pc:sldMk cId="2221669419" sldId="2147378574"/>
            <ac:cxnSpMk id="158" creationId="{53759A10-7BE1-4F8D-8B77-334EDAF4327B}"/>
          </ac:cxnSpMkLst>
        </pc:cxnChg>
      </pc:sldChg>
      <pc:sldMasterChg chg="del delSldLayout">
        <pc:chgData name="Melina Bayramian" userId="2f314b61-b4ca-447a-8b95-2cd4899ac744" providerId="ADAL" clId="{42BB5C62-7426-44E1-8977-CF25D30D53B5}" dt="2022-04-20T17:11:00.668" v="212" actId="700"/>
        <pc:sldMasterMkLst>
          <pc:docMk/>
          <pc:sldMasterMk cId="1188616194" sldId="2147483709"/>
        </pc:sldMasterMkLst>
        <pc:sldLayoutChg chg="del">
          <pc:chgData name="Melina Bayramian" userId="2f314b61-b4ca-447a-8b95-2cd4899ac744" providerId="ADAL" clId="{42BB5C62-7426-44E1-8977-CF25D30D53B5}" dt="2022-04-20T17:11:00.668" v="212" actId="700"/>
          <pc:sldLayoutMkLst>
            <pc:docMk/>
            <pc:sldMasterMk cId="1188616194" sldId="2147483709"/>
            <pc:sldLayoutMk cId="1960488126" sldId="2147483710"/>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2763784901" sldId="2147483711"/>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1911522531" sldId="2147483712"/>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1525546602" sldId="2147483713"/>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3603669448" sldId="2147483714"/>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4062007001" sldId="2147483715"/>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3375189690" sldId="2147483716"/>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1501681051" sldId="2147483717"/>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4050945242" sldId="2147483718"/>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3752199346" sldId="2147483719"/>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1329730153" sldId="2147483720"/>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1671302655" sldId="2147483721"/>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722643776" sldId="2147483722"/>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2347056078" sldId="2147483723"/>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2021254484" sldId="2147483724"/>
          </pc:sldLayoutMkLst>
        </pc:sldLayoutChg>
        <pc:sldLayoutChg chg="del">
          <pc:chgData name="Melina Bayramian" userId="2f314b61-b4ca-447a-8b95-2cd4899ac744" providerId="ADAL" clId="{42BB5C62-7426-44E1-8977-CF25D30D53B5}" dt="2022-04-20T17:11:00.668" v="212" actId="700"/>
          <pc:sldLayoutMkLst>
            <pc:docMk/>
            <pc:sldMasterMk cId="1188616194" sldId="2147483709"/>
            <pc:sldLayoutMk cId="2388452020" sldId="214748372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5D6F9F-5268-42FC-BE04-F34BFD55B805}" type="datetimeFigureOut">
              <a:rPr lang="es-419" smtClean="0"/>
              <a:t>5/5/2022</a:t>
            </a:fld>
            <a:endParaRPr lang="es-419"/>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s-419"/>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16F1C9-BCC2-4B57-9A00-F1511BDC30E7}" type="slidenum">
              <a:rPr lang="es-419" smtClean="0"/>
              <a:t>‹nº›</a:t>
            </a:fld>
            <a:endParaRPr lang="es-419"/>
          </a:p>
        </p:txBody>
      </p:sp>
    </p:spTree>
    <p:extLst>
      <p:ext uri="{BB962C8B-B14F-4D97-AF65-F5344CB8AC3E}">
        <p14:creationId xmlns:p14="http://schemas.microsoft.com/office/powerpoint/2010/main" val="1438514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DEA22E8E-9972-474A-8427-A73283591080}" type="slidenum">
              <a:rPr lang="pt-BR" smtClean="0"/>
              <a:t>7</a:t>
            </a:fld>
            <a:endParaRPr lang="pt-BR"/>
          </a:p>
        </p:txBody>
      </p:sp>
    </p:spTree>
    <p:extLst>
      <p:ext uri="{BB962C8B-B14F-4D97-AF65-F5344CB8AC3E}">
        <p14:creationId xmlns:p14="http://schemas.microsoft.com/office/powerpoint/2010/main" val="100344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419"/>
          </a:p>
        </p:txBody>
      </p:sp>
      <p:sp>
        <p:nvSpPr>
          <p:cNvPr id="4" name="Espaço Reservado para Número de Slide 3"/>
          <p:cNvSpPr>
            <a:spLocks noGrp="1"/>
          </p:cNvSpPr>
          <p:nvPr>
            <p:ph type="sldNum" sz="quarter" idx="5"/>
          </p:nvPr>
        </p:nvSpPr>
        <p:spPr/>
        <p:txBody>
          <a:bodyPr/>
          <a:lstStyle/>
          <a:p>
            <a:fld id="{7916F1C9-BCC2-4B57-9A00-F1511BDC30E7}" type="slidenum">
              <a:rPr lang="es-419" smtClean="0"/>
              <a:t>10</a:t>
            </a:fld>
            <a:endParaRPr lang="es-419"/>
          </a:p>
        </p:txBody>
      </p:sp>
    </p:spTree>
    <p:extLst>
      <p:ext uri="{BB962C8B-B14F-4D97-AF65-F5344CB8AC3E}">
        <p14:creationId xmlns:p14="http://schemas.microsoft.com/office/powerpoint/2010/main" val="59629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2BFA0A3D-F894-4473-8308-FE87FE636B96}" type="slidenum">
              <a:rPr lang="en-US" smtClean="0"/>
              <a:t>11</a:t>
            </a:fld>
            <a:endParaRPr lang="en-US"/>
          </a:p>
        </p:txBody>
      </p:sp>
    </p:spTree>
    <p:extLst>
      <p:ext uri="{BB962C8B-B14F-4D97-AF65-F5344CB8AC3E}">
        <p14:creationId xmlns:p14="http://schemas.microsoft.com/office/powerpoint/2010/main" val="34918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2BFA0A3D-F894-4473-8308-FE87FE636B96}" type="slidenum">
              <a:rPr lang="en-US" smtClean="0"/>
              <a:t>15</a:t>
            </a:fld>
            <a:endParaRPr lang="en-US"/>
          </a:p>
        </p:txBody>
      </p:sp>
    </p:spTree>
    <p:extLst>
      <p:ext uri="{BB962C8B-B14F-4D97-AF65-F5344CB8AC3E}">
        <p14:creationId xmlns:p14="http://schemas.microsoft.com/office/powerpoint/2010/main" val="2254892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A0A3D-F894-4473-8308-FE87FE636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81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FA0A3D-F894-4473-8308-FE87FE636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036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2A154145-07ED-4D72-8C78-9A7A0FA47985}" type="slidenum">
              <a:rPr lang="pt-BR" smtClean="0"/>
              <a:t>29</a:t>
            </a:fld>
            <a:endParaRPr lang="pt-BR"/>
          </a:p>
        </p:txBody>
      </p:sp>
    </p:spTree>
    <p:extLst>
      <p:ext uri="{BB962C8B-B14F-4D97-AF65-F5344CB8AC3E}">
        <p14:creationId xmlns:p14="http://schemas.microsoft.com/office/powerpoint/2010/main" val="1718152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419"/>
          </a:p>
        </p:txBody>
      </p:sp>
      <p:sp>
        <p:nvSpPr>
          <p:cNvPr id="4" name="Espaço Reservado para Número de Slide 3"/>
          <p:cNvSpPr>
            <a:spLocks noGrp="1"/>
          </p:cNvSpPr>
          <p:nvPr>
            <p:ph type="sldNum" sz="quarter" idx="5"/>
          </p:nvPr>
        </p:nvSpPr>
        <p:spPr/>
        <p:txBody>
          <a:bodyPr/>
          <a:lstStyle/>
          <a:p>
            <a:fld id="{7916F1C9-BCC2-4B57-9A00-F1511BDC30E7}" type="slidenum">
              <a:rPr lang="es-419" smtClean="0"/>
              <a:t>35</a:t>
            </a:fld>
            <a:endParaRPr lang="es-419"/>
          </a:p>
        </p:txBody>
      </p:sp>
    </p:spTree>
    <p:extLst>
      <p:ext uri="{BB962C8B-B14F-4D97-AF65-F5344CB8AC3E}">
        <p14:creationId xmlns:p14="http://schemas.microsoft.com/office/powerpoint/2010/main" val="1679230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EN QUE FORMATOS ES LA INNOVACIÓN DE FANTA?? SE ASOCIA A MEALS?</a:t>
            </a:r>
          </a:p>
          <a:p>
            <a:endParaRPr lang="pt-B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9E717-5263-4D6D-9A8C-D7BD738F50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839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pic>
        <p:nvPicPr>
          <p:cNvPr id="4" name="Imagem 3" descr="Tela de jogo de vídeo game&#10;&#10;Descrição gerada automaticamente com confiança média">
            <a:extLst>
              <a:ext uri="{FF2B5EF4-FFF2-40B4-BE49-F238E27FC236}">
                <a16:creationId xmlns:a16="http://schemas.microsoft.com/office/drawing/2014/main" id="{193CBE45-44E8-42C8-8EEF-BB08E840E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8992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C70FA0-E26E-416E-AE93-281F254E2BB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C1C8FBC-FE47-4106-89E8-71F77DD52AAF}"/>
              </a:ext>
            </a:extLst>
          </p:cNvPr>
          <p:cNvSpPr>
            <a:spLocks noGrp="1"/>
          </p:cNvSpPr>
          <p:nvPr>
            <p:ph type="dt" sz="half" idx="10"/>
          </p:nvPr>
        </p:nvSpPr>
        <p:spPr/>
        <p:txBody>
          <a:bodyPr/>
          <a:lstStyle/>
          <a:p>
            <a:fld id="{DFD9F5DC-4F69-4F4F-A2F8-355843944CBF}" type="datetimeFigureOut">
              <a:rPr lang="pt-BR" smtClean="0"/>
              <a:t>05/05/2022</a:t>
            </a:fld>
            <a:endParaRPr lang="pt-BR"/>
          </a:p>
        </p:txBody>
      </p:sp>
      <p:sp>
        <p:nvSpPr>
          <p:cNvPr id="4" name="Espaço Reservado para Rodapé 3">
            <a:extLst>
              <a:ext uri="{FF2B5EF4-FFF2-40B4-BE49-F238E27FC236}">
                <a16:creationId xmlns:a16="http://schemas.microsoft.com/office/drawing/2014/main" id="{763C6563-5909-4113-9B25-179A797275E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DB88CC3-8E3A-43B1-8AC8-3D048F3D1A9D}"/>
              </a:ext>
            </a:extLst>
          </p:cNvPr>
          <p:cNvSpPr>
            <a:spLocks noGrp="1"/>
          </p:cNvSpPr>
          <p:nvPr>
            <p:ph type="sldNum" sz="quarter" idx="12"/>
          </p:nvPr>
        </p:nvSpPr>
        <p:spPr/>
        <p:txBody>
          <a:bodyPr/>
          <a:lstStyle/>
          <a:p>
            <a:fld id="{8E09A367-A4AC-40B6-9B8B-6249E4E0984F}" type="slidenum">
              <a:rPr lang="pt-BR" smtClean="0"/>
              <a:t>‹nº›</a:t>
            </a:fld>
            <a:endParaRPr lang="pt-BR"/>
          </a:p>
        </p:txBody>
      </p:sp>
      <p:pic>
        <p:nvPicPr>
          <p:cNvPr id="6" name="Imagem 5" descr="Padrão do plano de fundo&#10;&#10;Descrição gerada automaticamente">
            <a:extLst>
              <a:ext uri="{FF2B5EF4-FFF2-40B4-BE49-F238E27FC236}">
                <a16:creationId xmlns:a16="http://schemas.microsoft.com/office/drawing/2014/main" id="{549FBE59-CD1C-4E6A-8DB5-A1FA08B142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Imagem em preto e branco&#10;&#10;Descrição gerada automaticamente">
            <a:extLst>
              <a:ext uri="{FF2B5EF4-FFF2-40B4-BE49-F238E27FC236}">
                <a16:creationId xmlns:a16="http://schemas.microsoft.com/office/drawing/2014/main" id="{EC0D2C1A-137B-4A1F-9F0E-3D123854E0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783"/>
          <a:stretch/>
        </p:blipFill>
        <p:spPr>
          <a:xfrm>
            <a:off x="2411896" y="0"/>
            <a:ext cx="9780104" cy="6858000"/>
          </a:xfrm>
          <a:prstGeom prst="rect">
            <a:avLst/>
          </a:prstGeom>
        </p:spPr>
      </p:pic>
      <p:grpSp>
        <p:nvGrpSpPr>
          <p:cNvPr id="8" name="Agrupar 7">
            <a:extLst>
              <a:ext uri="{FF2B5EF4-FFF2-40B4-BE49-F238E27FC236}">
                <a16:creationId xmlns:a16="http://schemas.microsoft.com/office/drawing/2014/main" id="{3D383176-77F0-4163-8569-98F034B7BE3A}"/>
              </a:ext>
            </a:extLst>
          </p:cNvPr>
          <p:cNvGrpSpPr/>
          <p:nvPr userDrawn="1"/>
        </p:nvGrpSpPr>
        <p:grpSpPr>
          <a:xfrm>
            <a:off x="10170942" y="6308088"/>
            <a:ext cx="1899139" cy="469459"/>
            <a:chOff x="10016196" y="6202460"/>
            <a:chExt cx="1899139" cy="469459"/>
          </a:xfrm>
        </p:grpSpPr>
        <p:sp>
          <p:nvSpPr>
            <p:cNvPr id="9" name="Retângulo: Cantos Arredondados 8">
              <a:extLst>
                <a:ext uri="{FF2B5EF4-FFF2-40B4-BE49-F238E27FC236}">
                  <a16:creationId xmlns:a16="http://schemas.microsoft.com/office/drawing/2014/main" id="{8E5164E6-BD3C-4566-92A1-4D19AA44C8BC}"/>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0" name="Imagem 9" descr="Texto&#10;&#10;Descrição gerada automaticamente com confiança baixa">
              <a:extLst>
                <a:ext uri="{FF2B5EF4-FFF2-40B4-BE49-F238E27FC236}">
                  <a16:creationId xmlns:a16="http://schemas.microsoft.com/office/drawing/2014/main" id="{42E03381-A0A0-4C4A-9183-32A186DBC14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
        <p:nvSpPr>
          <p:cNvPr id="12" name="Google Shape;2282;p42">
            <a:extLst>
              <a:ext uri="{FF2B5EF4-FFF2-40B4-BE49-F238E27FC236}">
                <a16:creationId xmlns:a16="http://schemas.microsoft.com/office/drawing/2014/main" id="{67F7B81C-4041-42B7-8700-343F398FB82D}"/>
              </a:ext>
            </a:extLst>
          </p:cNvPr>
          <p:cNvSpPr/>
          <p:nvPr userDrawn="1"/>
        </p:nvSpPr>
        <p:spPr>
          <a:xfrm rot="16200000">
            <a:off x="-1002821" y="3191090"/>
            <a:ext cx="2483977" cy="475821"/>
          </a:xfrm>
          <a:custGeom>
            <a:avLst/>
            <a:gdLst/>
            <a:ahLst/>
            <a:cxnLst/>
            <a:rect l="l" t="t" r="r" b="b"/>
            <a:pathLst>
              <a:path w="10799" h="3017" extrusionOk="0">
                <a:moveTo>
                  <a:pt x="10799" y="0"/>
                </a:moveTo>
                <a:lnTo>
                  <a:pt x="1" y="0"/>
                </a:lnTo>
                <a:cubicBezTo>
                  <a:pt x="1" y="1667"/>
                  <a:pt x="1356" y="3017"/>
                  <a:pt x="3022" y="3017"/>
                </a:cubicBezTo>
                <a:lnTo>
                  <a:pt x="7782" y="3017"/>
                </a:lnTo>
                <a:cubicBezTo>
                  <a:pt x="9449" y="3017"/>
                  <a:pt x="10799" y="1667"/>
                  <a:pt x="10799"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067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1F768-3D9B-4DCC-8564-727FD877221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6F6E309C-CAA5-4B22-9746-DC28AA69A5D9}"/>
              </a:ext>
            </a:extLst>
          </p:cNvPr>
          <p:cNvSpPr>
            <a:spLocks noGrp="1"/>
          </p:cNvSpPr>
          <p:nvPr>
            <p:ph type="dt" sz="half" idx="10"/>
          </p:nvPr>
        </p:nvSpPr>
        <p:spPr/>
        <p:txBody>
          <a:bodyPr/>
          <a:lstStyle/>
          <a:p>
            <a:fld id="{DFD9F5DC-4F69-4F4F-A2F8-355843944CBF}" type="datetimeFigureOut">
              <a:rPr lang="pt-BR" smtClean="0"/>
              <a:t>05/05/2022</a:t>
            </a:fld>
            <a:endParaRPr lang="pt-BR"/>
          </a:p>
        </p:txBody>
      </p:sp>
      <p:sp>
        <p:nvSpPr>
          <p:cNvPr id="4" name="Espaço Reservado para Rodapé 3">
            <a:extLst>
              <a:ext uri="{FF2B5EF4-FFF2-40B4-BE49-F238E27FC236}">
                <a16:creationId xmlns:a16="http://schemas.microsoft.com/office/drawing/2014/main" id="{EB15C550-4FD4-47E6-8ECE-7C6BB9E6E84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B9E3EF0-D93D-4BEF-90DB-8D848DD62177}"/>
              </a:ext>
            </a:extLst>
          </p:cNvPr>
          <p:cNvSpPr>
            <a:spLocks noGrp="1"/>
          </p:cNvSpPr>
          <p:nvPr>
            <p:ph type="sldNum" sz="quarter" idx="12"/>
          </p:nvPr>
        </p:nvSpPr>
        <p:spPr/>
        <p:txBody>
          <a:bodyPr/>
          <a:lstStyle/>
          <a:p>
            <a:fld id="{8E09A367-A4AC-40B6-9B8B-6249E4E0984F}" type="slidenum">
              <a:rPr lang="pt-BR" smtClean="0"/>
              <a:t>‹nº›</a:t>
            </a:fld>
            <a:endParaRPr lang="pt-BR"/>
          </a:p>
        </p:txBody>
      </p:sp>
      <p:pic>
        <p:nvPicPr>
          <p:cNvPr id="6" name="Imagem 5" descr="Desenho de uma pessoa&#10;&#10;Descrição gerada automaticamente com confiança média">
            <a:extLst>
              <a:ext uri="{FF2B5EF4-FFF2-40B4-BE49-F238E27FC236}">
                <a16:creationId xmlns:a16="http://schemas.microsoft.com/office/drawing/2014/main" id="{5F4D5897-4C21-4145-A52C-BC0FAFDA41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a:extLst>
              <a:ext uri="{FF2B5EF4-FFF2-40B4-BE49-F238E27FC236}">
                <a16:creationId xmlns:a16="http://schemas.microsoft.com/office/drawing/2014/main" id="{8CCF162E-0F7E-4E00-A14E-21FCD7D05C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771"/>
          <a:stretch/>
        </p:blipFill>
        <p:spPr>
          <a:xfrm>
            <a:off x="2531164" y="0"/>
            <a:ext cx="9659579" cy="6858000"/>
          </a:xfrm>
          <a:prstGeom prst="rect">
            <a:avLst/>
          </a:prstGeom>
        </p:spPr>
      </p:pic>
      <p:grpSp>
        <p:nvGrpSpPr>
          <p:cNvPr id="8" name="Agrupar 7">
            <a:extLst>
              <a:ext uri="{FF2B5EF4-FFF2-40B4-BE49-F238E27FC236}">
                <a16:creationId xmlns:a16="http://schemas.microsoft.com/office/drawing/2014/main" id="{B6B101B0-48C0-4A77-8919-014EBBA4E5D6}"/>
              </a:ext>
            </a:extLst>
          </p:cNvPr>
          <p:cNvGrpSpPr/>
          <p:nvPr userDrawn="1"/>
        </p:nvGrpSpPr>
        <p:grpSpPr>
          <a:xfrm>
            <a:off x="10170942" y="6308088"/>
            <a:ext cx="1899139" cy="469459"/>
            <a:chOff x="10016196" y="6202460"/>
            <a:chExt cx="1899139" cy="469459"/>
          </a:xfrm>
        </p:grpSpPr>
        <p:sp>
          <p:nvSpPr>
            <p:cNvPr id="9" name="Retângulo: Cantos Arredondados 8">
              <a:extLst>
                <a:ext uri="{FF2B5EF4-FFF2-40B4-BE49-F238E27FC236}">
                  <a16:creationId xmlns:a16="http://schemas.microsoft.com/office/drawing/2014/main" id="{0149AFD4-3CCB-4A3F-B2D5-C69CBF8F3095}"/>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0" name="Imagem 9" descr="Texto&#10;&#10;Descrição gerada automaticamente com confiança baixa">
              <a:extLst>
                <a:ext uri="{FF2B5EF4-FFF2-40B4-BE49-F238E27FC236}">
                  <a16:creationId xmlns:a16="http://schemas.microsoft.com/office/drawing/2014/main" id="{436520F9-AC65-4CE1-A065-D36406F4C13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
        <p:nvSpPr>
          <p:cNvPr id="12" name="Google Shape;2282;p42">
            <a:extLst>
              <a:ext uri="{FF2B5EF4-FFF2-40B4-BE49-F238E27FC236}">
                <a16:creationId xmlns:a16="http://schemas.microsoft.com/office/drawing/2014/main" id="{EDFC666D-3211-4E34-B98A-706445D47556}"/>
              </a:ext>
            </a:extLst>
          </p:cNvPr>
          <p:cNvSpPr/>
          <p:nvPr userDrawn="1"/>
        </p:nvSpPr>
        <p:spPr>
          <a:xfrm rot="16200000">
            <a:off x="-1004078" y="3191089"/>
            <a:ext cx="2483977" cy="475821"/>
          </a:xfrm>
          <a:custGeom>
            <a:avLst/>
            <a:gdLst/>
            <a:ahLst/>
            <a:cxnLst/>
            <a:rect l="l" t="t" r="r" b="b"/>
            <a:pathLst>
              <a:path w="10799" h="3017" extrusionOk="0">
                <a:moveTo>
                  <a:pt x="10799" y="0"/>
                </a:moveTo>
                <a:lnTo>
                  <a:pt x="1" y="0"/>
                </a:lnTo>
                <a:cubicBezTo>
                  <a:pt x="1" y="1667"/>
                  <a:pt x="1356" y="3017"/>
                  <a:pt x="3022" y="3017"/>
                </a:cubicBezTo>
                <a:lnTo>
                  <a:pt x="7782" y="3017"/>
                </a:lnTo>
                <a:cubicBezTo>
                  <a:pt x="9449" y="3017"/>
                  <a:pt x="10799" y="1667"/>
                  <a:pt x="10799" y="0"/>
                </a:cubicBezTo>
                <a:close/>
              </a:path>
            </a:pathLst>
          </a:custGeom>
          <a:solidFill>
            <a:srgbClr val="D0D3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0D3D4"/>
              </a:solidFill>
            </a:endParaRPr>
          </a:p>
        </p:txBody>
      </p:sp>
    </p:spTree>
    <p:extLst>
      <p:ext uri="{BB962C8B-B14F-4D97-AF65-F5344CB8AC3E}">
        <p14:creationId xmlns:p14="http://schemas.microsoft.com/office/powerpoint/2010/main" val="362133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4667BF-F995-4F3A-A8FC-F9D2A311039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AD5E23A-C44E-4D27-B1B2-962F216EC6F3}"/>
              </a:ext>
            </a:extLst>
          </p:cNvPr>
          <p:cNvSpPr>
            <a:spLocks noGrp="1"/>
          </p:cNvSpPr>
          <p:nvPr>
            <p:ph type="dt" sz="half" idx="10"/>
          </p:nvPr>
        </p:nvSpPr>
        <p:spPr/>
        <p:txBody>
          <a:bodyPr/>
          <a:lstStyle/>
          <a:p>
            <a:fld id="{DFD9F5DC-4F69-4F4F-A2F8-355843944CBF}" type="datetimeFigureOut">
              <a:rPr lang="pt-BR" smtClean="0"/>
              <a:t>05/05/2022</a:t>
            </a:fld>
            <a:endParaRPr lang="pt-BR"/>
          </a:p>
        </p:txBody>
      </p:sp>
      <p:sp>
        <p:nvSpPr>
          <p:cNvPr id="4" name="Espaço Reservado para Rodapé 3">
            <a:extLst>
              <a:ext uri="{FF2B5EF4-FFF2-40B4-BE49-F238E27FC236}">
                <a16:creationId xmlns:a16="http://schemas.microsoft.com/office/drawing/2014/main" id="{56FC7B35-D9FA-4E58-9CBF-222F4971993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6B7C754-0E87-4ED8-B00D-2FB2BB79EF97}"/>
              </a:ext>
            </a:extLst>
          </p:cNvPr>
          <p:cNvSpPr>
            <a:spLocks noGrp="1"/>
          </p:cNvSpPr>
          <p:nvPr>
            <p:ph type="sldNum" sz="quarter" idx="12"/>
          </p:nvPr>
        </p:nvSpPr>
        <p:spPr/>
        <p:txBody>
          <a:bodyPr/>
          <a:lstStyle/>
          <a:p>
            <a:fld id="{8E09A367-A4AC-40B6-9B8B-6249E4E0984F}" type="slidenum">
              <a:rPr lang="pt-BR" smtClean="0"/>
              <a:t>‹nº›</a:t>
            </a:fld>
            <a:endParaRPr lang="pt-BR"/>
          </a:p>
        </p:txBody>
      </p:sp>
      <p:pic>
        <p:nvPicPr>
          <p:cNvPr id="6" name="Imagem 5" descr="Padrão do plano de fundo&#10;&#10;Descrição gerada automaticamente">
            <a:extLst>
              <a:ext uri="{FF2B5EF4-FFF2-40B4-BE49-F238E27FC236}">
                <a16:creationId xmlns:a16="http://schemas.microsoft.com/office/drawing/2014/main" id="{3D54AEF4-E0E4-4269-8A9E-077942D2E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a:extLst>
              <a:ext uri="{FF2B5EF4-FFF2-40B4-BE49-F238E27FC236}">
                <a16:creationId xmlns:a16="http://schemas.microsoft.com/office/drawing/2014/main" id="{6C990359-C03C-497E-BD1A-B726FFD5481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771"/>
          <a:stretch/>
        </p:blipFill>
        <p:spPr>
          <a:xfrm>
            <a:off x="2531164" y="0"/>
            <a:ext cx="9659579" cy="6858000"/>
          </a:xfrm>
          <a:prstGeom prst="rect">
            <a:avLst/>
          </a:prstGeom>
        </p:spPr>
      </p:pic>
      <p:grpSp>
        <p:nvGrpSpPr>
          <p:cNvPr id="8" name="Agrupar 7">
            <a:extLst>
              <a:ext uri="{FF2B5EF4-FFF2-40B4-BE49-F238E27FC236}">
                <a16:creationId xmlns:a16="http://schemas.microsoft.com/office/drawing/2014/main" id="{DF459B7F-56C5-44E5-85B8-11B7C484FE66}"/>
              </a:ext>
            </a:extLst>
          </p:cNvPr>
          <p:cNvGrpSpPr/>
          <p:nvPr userDrawn="1"/>
        </p:nvGrpSpPr>
        <p:grpSpPr>
          <a:xfrm>
            <a:off x="10170942" y="6308088"/>
            <a:ext cx="1899139" cy="469459"/>
            <a:chOff x="10016196" y="6202460"/>
            <a:chExt cx="1899139" cy="469459"/>
          </a:xfrm>
        </p:grpSpPr>
        <p:sp>
          <p:nvSpPr>
            <p:cNvPr id="9" name="Retângulo: Cantos Arredondados 8">
              <a:extLst>
                <a:ext uri="{FF2B5EF4-FFF2-40B4-BE49-F238E27FC236}">
                  <a16:creationId xmlns:a16="http://schemas.microsoft.com/office/drawing/2014/main" id="{4FC83C92-3CB6-4BCB-B066-509C83A882C6}"/>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0" name="Imagem 9" descr="Texto&#10;&#10;Descrição gerada automaticamente com confiança baixa">
              <a:extLst>
                <a:ext uri="{FF2B5EF4-FFF2-40B4-BE49-F238E27FC236}">
                  <a16:creationId xmlns:a16="http://schemas.microsoft.com/office/drawing/2014/main" id="{CC664FF0-2E2E-4B40-B6FC-21149A5592C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
        <p:nvSpPr>
          <p:cNvPr id="12" name="Google Shape;2282;p42">
            <a:extLst>
              <a:ext uri="{FF2B5EF4-FFF2-40B4-BE49-F238E27FC236}">
                <a16:creationId xmlns:a16="http://schemas.microsoft.com/office/drawing/2014/main" id="{36BECE99-1E3E-4B4D-8D81-82D876F4A4CA}"/>
              </a:ext>
            </a:extLst>
          </p:cNvPr>
          <p:cNvSpPr/>
          <p:nvPr userDrawn="1"/>
        </p:nvSpPr>
        <p:spPr>
          <a:xfrm rot="16200000">
            <a:off x="-1002821" y="3191090"/>
            <a:ext cx="2483977" cy="475821"/>
          </a:xfrm>
          <a:custGeom>
            <a:avLst/>
            <a:gdLst/>
            <a:ahLst/>
            <a:cxnLst/>
            <a:rect l="l" t="t" r="r" b="b"/>
            <a:pathLst>
              <a:path w="10799" h="3017" extrusionOk="0">
                <a:moveTo>
                  <a:pt x="10799" y="0"/>
                </a:moveTo>
                <a:lnTo>
                  <a:pt x="1" y="0"/>
                </a:lnTo>
                <a:cubicBezTo>
                  <a:pt x="1" y="1667"/>
                  <a:pt x="1356" y="3017"/>
                  <a:pt x="3022" y="3017"/>
                </a:cubicBezTo>
                <a:lnTo>
                  <a:pt x="7782" y="3017"/>
                </a:lnTo>
                <a:cubicBezTo>
                  <a:pt x="9449" y="3017"/>
                  <a:pt x="10799" y="1667"/>
                  <a:pt x="10799" y="0"/>
                </a:cubicBezTo>
                <a:close/>
              </a:path>
            </a:pathLst>
          </a:custGeom>
          <a:solidFill>
            <a:srgbClr val="D0D3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304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D5DE9A-3900-496E-A42B-1774C815D5AE}"/>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4BBC10C-8ABA-4BFE-84CB-F73DE28A6308}"/>
              </a:ext>
            </a:extLst>
          </p:cNvPr>
          <p:cNvSpPr>
            <a:spLocks noGrp="1"/>
          </p:cNvSpPr>
          <p:nvPr>
            <p:ph type="dt" sz="half" idx="10"/>
          </p:nvPr>
        </p:nvSpPr>
        <p:spPr/>
        <p:txBody>
          <a:bodyPr/>
          <a:lstStyle/>
          <a:p>
            <a:fld id="{DFD9F5DC-4F69-4F4F-A2F8-355843944CBF}" type="datetimeFigureOut">
              <a:rPr lang="pt-BR" smtClean="0"/>
              <a:t>05/05/2022</a:t>
            </a:fld>
            <a:endParaRPr lang="pt-BR"/>
          </a:p>
        </p:txBody>
      </p:sp>
      <p:sp>
        <p:nvSpPr>
          <p:cNvPr id="4" name="Espaço Reservado para Rodapé 3">
            <a:extLst>
              <a:ext uri="{FF2B5EF4-FFF2-40B4-BE49-F238E27FC236}">
                <a16:creationId xmlns:a16="http://schemas.microsoft.com/office/drawing/2014/main" id="{E4525424-886A-46DE-8037-937BEB5B37EF}"/>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AA16A09-C1D5-453F-8017-77E6A3C040DB}"/>
              </a:ext>
            </a:extLst>
          </p:cNvPr>
          <p:cNvSpPr>
            <a:spLocks noGrp="1"/>
          </p:cNvSpPr>
          <p:nvPr>
            <p:ph type="sldNum" sz="quarter" idx="12"/>
          </p:nvPr>
        </p:nvSpPr>
        <p:spPr/>
        <p:txBody>
          <a:bodyPr/>
          <a:lstStyle/>
          <a:p>
            <a:fld id="{8E09A367-A4AC-40B6-9B8B-6249E4E0984F}" type="slidenum">
              <a:rPr lang="pt-BR" smtClean="0"/>
              <a:t>‹nº›</a:t>
            </a:fld>
            <a:endParaRPr lang="pt-BR"/>
          </a:p>
        </p:txBody>
      </p:sp>
      <p:pic>
        <p:nvPicPr>
          <p:cNvPr id="6" name="Imagem 5" descr="Teclado de computador&#10;&#10;Descrição gerada automaticamente">
            <a:extLst>
              <a:ext uri="{FF2B5EF4-FFF2-40B4-BE49-F238E27FC236}">
                <a16:creationId xmlns:a16="http://schemas.microsoft.com/office/drawing/2014/main" id="{91C664EC-4DE3-4683-A1F5-1E668A1561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Fogos de artifício no céu&#10;&#10;Descrição gerada automaticamente com confiança média">
            <a:extLst>
              <a:ext uri="{FF2B5EF4-FFF2-40B4-BE49-F238E27FC236}">
                <a16:creationId xmlns:a16="http://schemas.microsoft.com/office/drawing/2014/main" id="{E7CF5766-9A51-46A5-A9D1-A89024B0F6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761"/>
          <a:stretch/>
        </p:blipFill>
        <p:spPr>
          <a:xfrm>
            <a:off x="2531165" y="0"/>
            <a:ext cx="9660835" cy="6858000"/>
          </a:xfrm>
          <a:prstGeom prst="rect">
            <a:avLst/>
          </a:prstGeom>
        </p:spPr>
      </p:pic>
      <p:grpSp>
        <p:nvGrpSpPr>
          <p:cNvPr id="8" name="Agrupar 7">
            <a:extLst>
              <a:ext uri="{FF2B5EF4-FFF2-40B4-BE49-F238E27FC236}">
                <a16:creationId xmlns:a16="http://schemas.microsoft.com/office/drawing/2014/main" id="{5AE0DC75-35D0-4CA1-943F-5856A5425FEC}"/>
              </a:ext>
            </a:extLst>
          </p:cNvPr>
          <p:cNvGrpSpPr/>
          <p:nvPr userDrawn="1"/>
        </p:nvGrpSpPr>
        <p:grpSpPr>
          <a:xfrm>
            <a:off x="10170942" y="6308088"/>
            <a:ext cx="1899139" cy="469459"/>
            <a:chOff x="10016196" y="6202460"/>
            <a:chExt cx="1899139" cy="469459"/>
          </a:xfrm>
        </p:grpSpPr>
        <p:sp>
          <p:nvSpPr>
            <p:cNvPr id="9" name="Retângulo: Cantos Arredondados 8">
              <a:extLst>
                <a:ext uri="{FF2B5EF4-FFF2-40B4-BE49-F238E27FC236}">
                  <a16:creationId xmlns:a16="http://schemas.microsoft.com/office/drawing/2014/main" id="{27B8384C-5142-453D-9DEE-2606A4182D55}"/>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0" name="Imagem 9" descr="Texto&#10;&#10;Descrição gerada automaticamente com confiança baixa">
              <a:extLst>
                <a:ext uri="{FF2B5EF4-FFF2-40B4-BE49-F238E27FC236}">
                  <a16:creationId xmlns:a16="http://schemas.microsoft.com/office/drawing/2014/main" id="{07C0D9FB-6873-42CA-903C-F64590E474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
        <p:nvSpPr>
          <p:cNvPr id="12" name="Google Shape;2282;p42">
            <a:extLst>
              <a:ext uri="{FF2B5EF4-FFF2-40B4-BE49-F238E27FC236}">
                <a16:creationId xmlns:a16="http://schemas.microsoft.com/office/drawing/2014/main" id="{DE1D78CB-4C7E-4543-BB1A-19EE8CE8A8EE}"/>
              </a:ext>
            </a:extLst>
          </p:cNvPr>
          <p:cNvSpPr/>
          <p:nvPr userDrawn="1"/>
        </p:nvSpPr>
        <p:spPr>
          <a:xfrm rot="16200000">
            <a:off x="-1004078" y="3191089"/>
            <a:ext cx="2483977" cy="475821"/>
          </a:xfrm>
          <a:custGeom>
            <a:avLst/>
            <a:gdLst/>
            <a:ahLst/>
            <a:cxnLst/>
            <a:rect l="l" t="t" r="r" b="b"/>
            <a:pathLst>
              <a:path w="10799" h="3017" extrusionOk="0">
                <a:moveTo>
                  <a:pt x="10799" y="0"/>
                </a:moveTo>
                <a:lnTo>
                  <a:pt x="1" y="0"/>
                </a:lnTo>
                <a:cubicBezTo>
                  <a:pt x="1" y="1667"/>
                  <a:pt x="1356" y="3017"/>
                  <a:pt x="3022" y="3017"/>
                </a:cubicBezTo>
                <a:lnTo>
                  <a:pt x="7782" y="3017"/>
                </a:lnTo>
                <a:cubicBezTo>
                  <a:pt x="9449" y="3017"/>
                  <a:pt x="10799" y="1667"/>
                  <a:pt x="10799" y="0"/>
                </a:cubicBezTo>
                <a:close/>
              </a:path>
            </a:pathLst>
          </a:custGeom>
          <a:solidFill>
            <a:srgbClr val="D0D3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0D3D4"/>
              </a:solidFill>
            </a:endParaRPr>
          </a:p>
        </p:txBody>
      </p:sp>
    </p:spTree>
    <p:extLst>
      <p:ext uri="{BB962C8B-B14F-4D97-AF65-F5344CB8AC3E}">
        <p14:creationId xmlns:p14="http://schemas.microsoft.com/office/powerpoint/2010/main" val="1545145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AE0C2B-925E-4A28-9312-F46393AA950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7EE17B9-588C-4E80-BE2D-6ECE41C22724}"/>
              </a:ext>
            </a:extLst>
          </p:cNvPr>
          <p:cNvSpPr>
            <a:spLocks noGrp="1"/>
          </p:cNvSpPr>
          <p:nvPr>
            <p:ph type="dt" sz="half" idx="10"/>
          </p:nvPr>
        </p:nvSpPr>
        <p:spPr/>
        <p:txBody>
          <a:bodyPr/>
          <a:lstStyle/>
          <a:p>
            <a:fld id="{DFD9F5DC-4F69-4F4F-A2F8-355843944CBF}" type="datetimeFigureOut">
              <a:rPr lang="pt-BR" smtClean="0"/>
              <a:t>05/05/2022</a:t>
            </a:fld>
            <a:endParaRPr lang="pt-BR"/>
          </a:p>
        </p:txBody>
      </p:sp>
      <p:sp>
        <p:nvSpPr>
          <p:cNvPr id="4" name="Espaço Reservado para Rodapé 3">
            <a:extLst>
              <a:ext uri="{FF2B5EF4-FFF2-40B4-BE49-F238E27FC236}">
                <a16:creationId xmlns:a16="http://schemas.microsoft.com/office/drawing/2014/main" id="{BEFB7BE5-9F8A-428B-BB00-3102DD69817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FE02B36-2CF3-47CA-B7E7-C0213B48CAA1}"/>
              </a:ext>
            </a:extLst>
          </p:cNvPr>
          <p:cNvSpPr>
            <a:spLocks noGrp="1"/>
          </p:cNvSpPr>
          <p:nvPr>
            <p:ph type="sldNum" sz="quarter" idx="12"/>
          </p:nvPr>
        </p:nvSpPr>
        <p:spPr/>
        <p:txBody>
          <a:bodyPr/>
          <a:lstStyle/>
          <a:p>
            <a:fld id="{8E09A367-A4AC-40B6-9B8B-6249E4E0984F}" type="slidenum">
              <a:rPr lang="pt-BR" smtClean="0"/>
              <a:t>‹nº›</a:t>
            </a:fld>
            <a:endParaRPr lang="pt-BR"/>
          </a:p>
        </p:txBody>
      </p:sp>
      <p:pic>
        <p:nvPicPr>
          <p:cNvPr id="6" name="Imagem 5" descr="Uma imagem contendo no interior, computador, computer, comida&#10;&#10;Descrição gerada automaticamente">
            <a:extLst>
              <a:ext uri="{FF2B5EF4-FFF2-40B4-BE49-F238E27FC236}">
                <a16:creationId xmlns:a16="http://schemas.microsoft.com/office/drawing/2014/main" id="{65E5AE56-9D23-4E0E-A46D-16255332F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Fogos de artifício no céu&#10;&#10;Descrição gerada automaticamente com confiança média">
            <a:extLst>
              <a:ext uri="{FF2B5EF4-FFF2-40B4-BE49-F238E27FC236}">
                <a16:creationId xmlns:a16="http://schemas.microsoft.com/office/drawing/2014/main" id="{D1CA1372-0C53-40CC-9CDA-F2356510C3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0761"/>
          <a:stretch/>
        </p:blipFill>
        <p:spPr>
          <a:xfrm>
            <a:off x="2531164" y="0"/>
            <a:ext cx="9660835" cy="6858000"/>
          </a:xfrm>
          <a:prstGeom prst="rect">
            <a:avLst/>
          </a:prstGeom>
        </p:spPr>
      </p:pic>
      <p:grpSp>
        <p:nvGrpSpPr>
          <p:cNvPr id="8" name="Agrupar 7">
            <a:extLst>
              <a:ext uri="{FF2B5EF4-FFF2-40B4-BE49-F238E27FC236}">
                <a16:creationId xmlns:a16="http://schemas.microsoft.com/office/drawing/2014/main" id="{41594431-9012-4A16-BD9A-1E2A6CB3CBB5}"/>
              </a:ext>
            </a:extLst>
          </p:cNvPr>
          <p:cNvGrpSpPr/>
          <p:nvPr userDrawn="1"/>
        </p:nvGrpSpPr>
        <p:grpSpPr>
          <a:xfrm>
            <a:off x="10170942" y="6308088"/>
            <a:ext cx="1899139" cy="469459"/>
            <a:chOff x="10016196" y="6202460"/>
            <a:chExt cx="1899139" cy="469459"/>
          </a:xfrm>
        </p:grpSpPr>
        <p:sp>
          <p:nvSpPr>
            <p:cNvPr id="9" name="Retângulo: Cantos Arredondados 8">
              <a:extLst>
                <a:ext uri="{FF2B5EF4-FFF2-40B4-BE49-F238E27FC236}">
                  <a16:creationId xmlns:a16="http://schemas.microsoft.com/office/drawing/2014/main" id="{49E4E240-9E26-407A-81CE-75DD550E1753}"/>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0" name="Imagem 9" descr="Texto&#10;&#10;Descrição gerada automaticamente com confiança baixa">
              <a:extLst>
                <a:ext uri="{FF2B5EF4-FFF2-40B4-BE49-F238E27FC236}">
                  <a16:creationId xmlns:a16="http://schemas.microsoft.com/office/drawing/2014/main" id="{0049D649-0BD7-4FAE-9DE4-79AD521482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
        <p:nvSpPr>
          <p:cNvPr id="12" name="Google Shape;2282;p42">
            <a:extLst>
              <a:ext uri="{FF2B5EF4-FFF2-40B4-BE49-F238E27FC236}">
                <a16:creationId xmlns:a16="http://schemas.microsoft.com/office/drawing/2014/main" id="{253CE12C-0BB7-4C31-8552-FC8D3A72B580}"/>
              </a:ext>
            </a:extLst>
          </p:cNvPr>
          <p:cNvSpPr/>
          <p:nvPr userDrawn="1"/>
        </p:nvSpPr>
        <p:spPr>
          <a:xfrm rot="16200000">
            <a:off x="-1002821" y="3191090"/>
            <a:ext cx="2483977" cy="475821"/>
          </a:xfrm>
          <a:custGeom>
            <a:avLst/>
            <a:gdLst/>
            <a:ahLst/>
            <a:cxnLst/>
            <a:rect l="l" t="t" r="r" b="b"/>
            <a:pathLst>
              <a:path w="10799" h="3017" extrusionOk="0">
                <a:moveTo>
                  <a:pt x="10799" y="0"/>
                </a:moveTo>
                <a:lnTo>
                  <a:pt x="1" y="0"/>
                </a:lnTo>
                <a:cubicBezTo>
                  <a:pt x="1" y="1667"/>
                  <a:pt x="1356" y="3017"/>
                  <a:pt x="3022" y="3017"/>
                </a:cubicBezTo>
                <a:lnTo>
                  <a:pt x="7782" y="3017"/>
                </a:lnTo>
                <a:cubicBezTo>
                  <a:pt x="9449" y="3017"/>
                  <a:pt x="10799" y="1667"/>
                  <a:pt x="10799"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890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ítulo e Texto Vertical">
    <p:spTree>
      <p:nvGrpSpPr>
        <p:cNvPr id="1" name=""/>
        <p:cNvGrpSpPr/>
        <p:nvPr/>
      </p:nvGrpSpPr>
      <p:grpSpPr>
        <a:xfrm>
          <a:off x="0" y="0"/>
          <a:ext cx="0" cy="0"/>
          <a:chOff x="0" y="0"/>
          <a:chExt cx="0" cy="0"/>
        </a:xfrm>
      </p:grpSpPr>
      <p:pic>
        <p:nvPicPr>
          <p:cNvPr id="8" name="Imagem 7" descr="Imagem em preto e branco&#10;&#10;Descrição gerada automaticamente com confiança média">
            <a:extLst>
              <a:ext uri="{FF2B5EF4-FFF2-40B4-BE49-F238E27FC236}">
                <a16:creationId xmlns:a16="http://schemas.microsoft.com/office/drawing/2014/main" id="{43C2C2E6-AFC9-4FB7-9C56-A90F815D32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7" t="7761" r="22873" b="7064"/>
          <a:stretch/>
        </p:blipFill>
        <p:spPr>
          <a:xfrm>
            <a:off x="8781316" y="3428999"/>
            <a:ext cx="4566194" cy="4167017"/>
          </a:xfrm>
          <a:prstGeom prst="rect">
            <a:avLst/>
          </a:prstGeom>
        </p:spPr>
      </p:pic>
      <p:pic>
        <p:nvPicPr>
          <p:cNvPr id="15" name="Imagem 14" descr="Uma imagem contendo no interior, computador, computer, comida&#10;&#10;Descrição gerada automaticamente">
            <a:extLst>
              <a:ext uri="{FF2B5EF4-FFF2-40B4-BE49-F238E27FC236}">
                <a16:creationId xmlns:a16="http://schemas.microsoft.com/office/drawing/2014/main" id="{7F3475EA-AF77-4763-A5A4-FB416C1E46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Imagem 24" descr="Imagem em preto e branco&#10;&#10;Descrição gerada automaticamente com confiança média">
            <a:extLst>
              <a:ext uri="{FF2B5EF4-FFF2-40B4-BE49-F238E27FC236}">
                <a16:creationId xmlns:a16="http://schemas.microsoft.com/office/drawing/2014/main" id="{F7AB7A26-0644-4B93-BA93-59BAFE9EB0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7" t="7761" r="22873" b="7064"/>
          <a:stretch/>
        </p:blipFill>
        <p:spPr>
          <a:xfrm>
            <a:off x="-1965154" y="-1427329"/>
            <a:ext cx="4566194" cy="4167017"/>
          </a:xfrm>
          <a:prstGeom prst="rect">
            <a:avLst/>
          </a:prstGeom>
        </p:spPr>
      </p:pic>
      <p:pic>
        <p:nvPicPr>
          <p:cNvPr id="16" name="Imagem 15" descr="Pessoas no palco iluminado tocando instrumentos e cantando&#10;&#10;Descrição gerada automaticamente com confiança média">
            <a:extLst>
              <a:ext uri="{FF2B5EF4-FFF2-40B4-BE49-F238E27FC236}">
                <a16:creationId xmlns:a16="http://schemas.microsoft.com/office/drawing/2014/main" id="{ABC712AE-A203-443A-A1BB-98C0868C365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3140"/>
          <a:stretch/>
        </p:blipFill>
        <p:spPr>
          <a:xfrm rot="16200000" flipV="1">
            <a:off x="-2320274" y="2332287"/>
            <a:ext cx="6858001" cy="2193427"/>
          </a:xfrm>
          <a:prstGeom prst="rect">
            <a:avLst/>
          </a:prstGeom>
        </p:spPr>
      </p:pic>
      <p:pic>
        <p:nvPicPr>
          <p:cNvPr id="17" name="Imagem 16" descr="Imagem em preto e branco&#10;&#10;Descrição gerada automaticamente com confiança média">
            <a:extLst>
              <a:ext uri="{FF2B5EF4-FFF2-40B4-BE49-F238E27FC236}">
                <a16:creationId xmlns:a16="http://schemas.microsoft.com/office/drawing/2014/main" id="{BF589315-8040-4CC4-801C-E20E6DD092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7" t="7761" r="22873" b="7064"/>
          <a:stretch/>
        </p:blipFill>
        <p:spPr>
          <a:xfrm>
            <a:off x="8781316" y="3428999"/>
            <a:ext cx="4566194" cy="4167017"/>
          </a:xfrm>
          <a:prstGeom prst="rect">
            <a:avLst/>
          </a:prstGeom>
        </p:spPr>
      </p:pic>
      <p:pic>
        <p:nvPicPr>
          <p:cNvPr id="18" name="Imagem 17" descr="Imagem em preto e branco&#10;&#10;Descrição gerada automaticamente com confiança média">
            <a:extLst>
              <a:ext uri="{FF2B5EF4-FFF2-40B4-BE49-F238E27FC236}">
                <a16:creationId xmlns:a16="http://schemas.microsoft.com/office/drawing/2014/main" id="{9F873846-220C-47C4-AF66-3F9CFE651B2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336"/>
          <a:stretch/>
        </p:blipFill>
        <p:spPr>
          <a:xfrm flipV="1">
            <a:off x="9075761" y="4657642"/>
            <a:ext cx="3116239" cy="2200357"/>
          </a:xfrm>
          <a:prstGeom prst="rect">
            <a:avLst/>
          </a:prstGeom>
        </p:spPr>
      </p:pic>
      <p:grpSp>
        <p:nvGrpSpPr>
          <p:cNvPr id="19" name="Agrupar 18">
            <a:extLst>
              <a:ext uri="{FF2B5EF4-FFF2-40B4-BE49-F238E27FC236}">
                <a16:creationId xmlns:a16="http://schemas.microsoft.com/office/drawing/2014/main" id="{36A35F46-3E60-43F2-90EF-67BF8A16A74E}"/>
              </a:ext>
            </a:extLst>
          </p:cNvPr>
          <p:cNvGrpSpPr/>
          <p:nvPr userDrawn="1"/>
        </p:nvGrpSpPr>
        <p:grpSpPr>
          <a:xfrm>
            <a:off x="10170942" y="6308088"/>
            <a:ext cx="1899139" cy="469459"/>
            <a:chOff x="10016196" y="6202460"/>
            <a:chExt cx="1899139" cy="469459"/>
          </a:xfrm>
        </p:grpSpPr>
        <p:sp>
          <p:nvSpPr>
            <p:cNvPr id="20" name="Retângulo: Cantos Arredondados 19">
              <a:extLst>
                <a:ext uri="{FF2B5EF4-FFF2-40B4-BE49-F238E27FC236}">
                  <a16:creationId xmlns:a16="http://schemas.microsoft.com/office/drawing/2014/main" id="{ED9AD8D0-18DB-476D-BA01-D2A0B9A24831}"/>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21" name="Imagem 20" descr="Texto&#10;&#10;Descrição gerada automaticamente com confiança baixa">
              <a:extLst>
                <a:ext uri="{FF2B5EF4-FFF2-40B4-BE49-F238E27FC236}">
                  <a16:creationId xmlns:a16="http://schemas.microsoft.com/office/drawing/2014/main" id="{7AC52BE8-E792-4FE4-B3A2-5493E36A1F1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Tree>
    <p:extLst>
      <p:ext uri="{BB962C8B-B14F-4D97-AF65-F5344CB8AC3E}">
        <p14:creationId xmlns:p14="http://schemas.microsoft.com/office/powerpoint/2010/main" val="1716725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o e Título Vertical">
    <p:spTree>
      <p:nvGrpSpPr>
        <p:cNvPr id="1" name=""/>
        <p:cNvGrpSpPr/>
        <p:nvPr/>
      </p:nvGrpSpPr>
      <p:grpSpPr>
        <a:xfrm>
          <a:off x="0" y="0"/>
          <a:ext cx="0" cy="0"/>
          <a:chOff x="0" y="0"/>
          <a:chExt cx="0" cy="0"/>
        </a:xfrm>
      </p:grpSpPr>
      <p:pic>
        <p:nvPicPr>
          <p:cNvPr id="24" name="Imagem 23" descr="Uma imagem contendo no interior, computador, computer, comida&#10;&#10;Descrição gerada automaticamente">
            <a:extLst>
              <a:ext uri="{FF2B5EF4-FFF2-40B4-BE49-F238E27FC236}">
                <a16:creationId xmlns:a16="http://schemas.microsoft.com/office/drawing/2014/main" id="{EFF00BC8-6D64-4BBA-B848-BC80DE8EF0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Imagem 24" descr="Imagem em preto e branco&#10;&#10;Descrição gerada automaticamente com confiança média">
            <a:extLst>
              <a:ext uri="{FF2B5EF4-FFF2-40B4-BE49-F238E27FC236}">
                <a16:creationId xmlns:a16="http://schemas.microsoft.com/office/drawing/2014/main" id="{04DC550E-1483-4C64-8257-96D6DE45D7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627" t="7761" r="22873" b="7064"/>
          <a:stretch/>
        </p:blipFill>
        <p:spPr>
          <a:xfrm>
            <a:off x="8781316" y="3428999"/>
            <a:ext cx="4566194" cy="4167017"/>
          </a:xfrm>
          <a:prstGeom prst="rect">
            <a:avLst/>
          </a:prstGeom>
        </p:spPr>
      </p:pic>
      <p:pic>
        <p:nvPicPr>
          <p:cNvPr id="26" name="Imagem 25" descr="Imagem em preto e branco&#10;&#10;Descrição gerada automaticamente com confiança média">
            <a:extLst>
              <a:ext uri="{FF2B5EF4-FFF2-40B4-BE49-F238E27FC236}">
                <a16:creationId xmlns:a16="http://schemas.microsoft.com/office/drawing/2014/main" id="{A31F537B-4DD7-4DC3-BFFE-B92C42486EA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627" t="7761" r="22873" b="7064"/>
          <a:stretch/>
        </p:blipFill>
        <p:spPr>
          <a:xfrm>
            <a:off x="-1902606" y="-1427329"/>
            <a:ext cx="4566194" cy="4167017"/>
          </a:xfrm>
          <a:prstGeom prst="rect">
            <a:avLst/>
          </a:prstGeom>
        </p:spPr>
      </p:pic>
      <p:pic>
        <p:nvPicPr>
          <p:cNvPr id="27" name="Imagem 26" descr="Pessoas no palco iluminado tocando instrumentos e cantando&#10;&#10;Descrição gerada automaticamente com confiança média">
            <a:extLst>
              <a:ext uri="{FF2B5EF4-FFF2-40B4-BE49-F238E27FC236}">
                <a16:creationId xmlns:a16="http://schemas.microsoft.com/office/drawing/2014/main" id="{6F9EB11C-C16B-476A-9ED0-E632FFC9040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3140"/>
          <a:stretch/>
        </p:blipFill>
        <p:spPr>
          <a:xfrm rot="16200000" flipV="1">
            <a:off x="-2320274" y="2332287"/>
            <a:ext cx="6858001" cy="2193427"/>
          </a:xfrm>
          <a:prstGeom prst="rect">
            <a:avLst/>
          </a:prstGeom>
        </p:spPr>
      </p:pic>
      <p:pic>
        <p:nvPicPr>
          <p:cNvPr id="28" name="Imagem 27" descr="Imagem em preto e branco&#10;&#10;Descrição gerada automaticamente com confiança média">
            <a:extLst>
              <a:ext uri="{FF2B5EF4-FFF2-40B4-BE49-F238E27FC236}">
                <a16:creationId xmlns:a16="http://schemas.microsoft.com/office/drawing/2014/main" id="{A4FE2737-2A6C-445D-929F-D5685AAE8D8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336"/>
          <a:stretch/>
        </p:blipFill>
        <p:spPr>
          <a:xfrm flipV="1">
            <a:off x="9075761" y="4657642"/>
            <a:ext cx="3116239" cy="2200357"/>
          </a:xfrm>
          <a:prstGeom prst="rect">
            <a:avLst/>
          </a:prstGeom>
        </p:spPr>
      </p:pic>
      <p:grpSp>
        <p:nvGrpSpPr>
          <p:cNvPr id="29" name="Agrupar 28">
            <a:extLst>
              <a:ext uri="{FF2B5EF4-FFF2-40B4-BE49-F238E27FC236}">
                <a16:creationId xmlns:a16="http://schemas.microsoft.com/office/drawing/2014/main" id="{9A0EDBCF-03DE-4B59-ACE9-E955A24E8003}"/>
              </a:ext>
            </a:extLst>
          </p:cNvPr>
          <p:cNvGrpSpPr/>
          <p:nvPr userDrawn="1"/>
        </p:nvGrpSpPr>
        <p:grpSpPr>
          <a:xfrm>
            <a:off x="831069" y="184872"/>
            <a:ext cx="2135760" cy="1536611"/>
            <a:chOff x="831069" y="184872"/>
            <a:chExt cx="2135760" cy="1536611"/>
          </a:xfrm>
        </p:grpSpPr>
        <p:sp>
          <p:nvSpPr>
            <p:cNvPr id="30" name="Elipse 29">
              <a:extLst>
                <a:ext uri="{FF2B5EF4-FFF2-40B4-BE49-F238E27FC236}">
                  <a16:creationId xmlns:a16="http://schemas.microsoft.com/office/drawing/2014/main" id="{932E744B-31EC-4156-9C38-47EE5C5DE46A}"/>
                </a:ext>
              </a:extLst>
            </p:cNvPr>
            <p:cNvSpPr/>
            <p:nvPr userDrawn="1"/>
          </p:nvSpPr>
          <p:spPr>
            <a:xfrm flipH="1">
              <a:off x="1213993" y="275028"/>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31" name="Elipse 30">
              <a:extLst>
                <a:ext uri="{FF2B5EF4-FFF2-40B4-BE49-F238E27FC236}">
                  <a16:creationId xmlns:a16="http://schemas.microsoft.com/office/drawing/2014/main" id="{3C25DB9C-3193-4E15-8920-4906310E483E}"/>
                </a:ext>
              </a:extLst>
            </p:cNvPr>
            <p:cNvSpPr/>
            <p:nvPr userDrawn="1"/>
          </p:nvSpPr>
          <p:spPr>
            <a:xfrm flipH="1">
              <a:off x="831069" y="810125"/>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32" name="Elipse 31">
              <a:extLst>
                <a:ext uri="{FF2B5EF4-FFF2-40B4-BE49-F238E27FC236}">
                  <a16:creationId xmlns:a16="http://schemas.microsoft.com/office/drawing/2014/main" id="{629B5322-F138-4702-8256-3E437C001569}"/>
                </a:ext>
              </a:extLst>
            </p:cNvPr>
            <p:cNvSpPr/>
            <p:nvPr userDrawn="1"/>
          </p:nvSpPr>
          <p:spPr>
            <a:xfrm flipH="1">
              <a:off x="1208576" y="1515288"/>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33" name="Elipse 32">
              <a:extLst>
                <a:ext uri="{FF2B5EF4-FFF2-40B4-BE49-F238E27FC236}">
                  <a16:creationId xmlns:a16="http://schemas.microsoft.com/office/drawing/2014/main" id="{C8F8B6E1-9817-4BFD-AD37-142E59A362ED}"/>
                </a:ext>
              </a:extLst>
            </p:cNvPr>
            <p:cNvSpPr/>
            <p:nvPr userDrawn="1"/>
          </p:nvSpPr>
          <p:spPr>
            <a:xfrm flipH="1">
              <a:off x="2132099" y="184872"/>
              <a:ext cx="834730" cy="834730"/>
            </a:xfrm>
            <a:prstGeom prst="ellipse">
              <a:avLst/>
            </a:prstGeom>
            <a:noFill/>
            <a:ln>
              <a:solidFill>
                <a:srgbClr val="3030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34" name="Elipse 33">
              <a:extLst>
                <a:ext uri="{FF2B5EF4-FFF2-40B4-BE49-F238E27FC236}">
                  <a16:creationId xmlns:a16="http://schemas.microsoft.com/office/drawing/2014/main" id="{E9FC2920-D0E9-47E4-971E-66A7466FC98B}"/>
                </a:ext>
              </a:extLst>
            </p:cNvPr>
            <p:cNvSpPr/>
            <p:nvPr userDrawn="1"/>
          </p:nvSpPr>
          <p:spPr>
            <a:xfrm flipH="1">
              <a:off x="2191682" y="244455"/>
              <a:ext cx="715564" cy="715564"/>
            </a:xfrm>
            <a:prstGeom prst="ellipse">
              <a:avLst/>
            </a:prstGeom>
            <a:noFill/>
            <a:ln>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cxnSp>
          <p:nvCxnSpPr>
            <p:cNvPr id="35" name="Conector reto 34">
              <a:extLst>
                <a:ext uri="{FF2B5EF4-FFF2-40B4-BE49-F238E27FC236}">
                  <a16:creationId xmlns:a16="http://schemas.microsoft.com/office/drawing/2014/main" id="{7C533FBB-DA40-4A16-89B4-79F675EB3479}"/>
                </a:ext>
              </a:extLst>
            </p:cNvPr>
            <p:cNvCxnSpPr>
              <a:cxnSpLocks/>
              <a:stCxn id="33" idx="5"/>
              <a:endCxn id="32" idx="1"/>
            </p:cNvCxnSpPr>
            <p:nvPr userDrawn="1"/>
          </p:nvCxnSpPr>
          <p:spPr>
            <a:xfrm flipH="1">
              <a:off x="1384573" y="897360"/>
              <a:ext cx="869768" cy="648125"/>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36" name="Conector reto 35">
              <a:extLst>
                <a:ext uri="{FF2B5EF4-FFF2-40B4-BE49-F238E27FC236}">
                  <a16:creationId xmlns:a16="http://schemas.microsoft.com/office/drawing/2014/main" id="{0EF96526-9786-4C6C-8D9E-A837453E81A0}"/>
                </a:ext>
              </a:extLst>
            </p:cNvPr>
            <p:cNvCxnSpPr>
              <a:cxnSpLocks/>
              <a:stCxn id="33" idx="6"/>
              <a:endCxn id="31" idx="2"/>
            </p:cNvCxnSpPr>
            <p:nvPr userDrawn="1"/>
          </p:nvCxnSpPr>
          <p:spPr>
            <a:xfrm flipH="1">
              <a:off x="1037264" y="602238"/>
              <a:ext cx="1094835" cy="310985"/>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a16="http://schemas.microsoft.com/office/drawing/2014/main" id="{B9FD15F4-1747-4A75-A94D-74B10DDC8862}"/>
                </a:ext>
              </a:extLst>
            </p:cNvPr>
            <p:cNvCxnSpPr>
              <a:cxnSpLocks/>
              <a:endCxn id="30" idx="2"/>
            </p:cNvCxnSpPr>
            <p:nvPr userDrawn="1"/>
          </p:nvCxnSpPr>
          <p:spPr>
            <a:xfrm flipH="1" flipV="1">
              <a:off x="1420188" y="378125"/>
              <a:ext cx="759116" cy="35049"/>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grpSp>
      <p:grpSp>
        <p:nvGrpSpPr>
          <p:cNvPr id="38" name="Agrupar 37">
            <a:extLst>
              <a:ext uri="{FF2B5EF4-FFF2-40B4-BE49-F238E27FC236}">
                <a16:creationId xmlns:a16="http://schemas.microsoft.com/office/drawing/2014/main" id="{24E9B47B-DE5C-4D45-A063-AAD8C5F774E1}"/>
              </a:ext>
            </a:extLst>
          </p:cNvPr>
          <p:cNvGrpSpPr/>
          <p:nvPr userDrawn="1"/>
        </p:nvGrpSpPr>
        <p:grpSpPr>
          <a:xfrm>
            <a:off x="10170942" y="6308088"/>
            <a:ext cx="1899139" cy="469459"/>
            <a:chOff x="10016196" y="6202460"/>
            <a:chExt cx="1899139" cy="469459"/>
          </a:xfrm>
        </p:grpSpPr>
        <p:sp>
          <p:nvSpPr>
            <p:cNvPr id="39" name="Retângulo: Cantos Arredondados 38">
              <a:extLst>
                <a:ext uri="{FF2B5EF4-FFF2-40B4-BE49-F238E27FC236}">
                  <a16:creationId xmlns:a16="http://schemas.microsoft.com/office/drawing/2014/main" id="{DE467B74-B658-4645-A6C6-77C90DC0A2E9}"/>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40" name="Imagem 39" descr="Texto&#10;&#10;Descrição gerada automaticamente com confiança baixa">
              <a:extLst>
                <a:ext uri="{FF2B5EF4-FFF2-40B4-BE49-F238E27FC236}">
                  <a16:creationId xmlns:a16="http://schemas.microsoft.com/office/drawing/2014/main" id="{960B7F3C-44AE-4F40-B6C5-1C2E3389103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Tree>
    <p:extLst>
      <p:ext uri="{BB962C8B-B14F-4D97-AF65-F5344CB8AC3E}">
        <p14:creationId xmlns:p14="http://schemas.microsoft.com/office/powerpoint/2010/main" val="3897459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Layout Personalizado">
    <p:spTree>
      <p:nvGrpSpPr>
        <p:cNvPr id="1" name=""/>
        <p:cNvGrpSpPr/>
        <p:nvPr/>
      </p:nvGrpSpPr>
      <p:grpSpPr>
        <a:xfrm>
          <a:off x="0" y="0"/>
          <a:ext cx="0" cy="0"/>
          <a:chOff x="0" y="0"/>
          <a:chExt cx="0" cy="0"/>
        </a:xfrm>
      </p:grpSpPr>
      <p:pic>
        <p:nvPicPr>
          <p:cNvPr id="31" name="Imagem 30" descr="Uma imagem contendo no interior, computador, computer, comida&#10;&#10;Descrição gerada automaticamente">
            <a:extLst>
              <a:ext uri="{FF2B5EF4-FFF2-40B4-BE49-F238E27FC236}">
                <a16:creationId xmlns:a16="http://schemas.microsoft.com/office/drawing/2014/main" id="{F22E956A-60CB-4121-9077-41E85A976D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Imagem 31" descr="Imagem em preto e branco&#10;&#10;Descrição gerada automaticamente com confiança média">
            <a:extLst>
              <a:ext uri="{FF2B5EF4-FFF2-40B4-BE49-F238E27FC236}">
                <a16:creationId xmlns:a16="http://schemas.microsoft.com/office/drawing/2014/main" id="{12477139-9E2A-4B29-9AE5-806FA3741F5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627" t="7761" r="22873" b="7064"/>
          <a:stretch/>
        </p:blipFill>
        <p:spPr>
          <a:xfrm>
            <a:off x="8781316" y="3428999"/>
            <a:ext cx="4566194" cy="4167017"/>
          </a:xfrm>
          <a:prstGeom prst="rect">
            <a:avLst/>
          </a:prstGeom>
        </p:spPr>
      </p:pic>
      <p:pic>
        <p:nvPicPr>
          <p:cNvPr id="33" name="Imagem 32" descr="Imagem em preto e branco&#10;&#10;Descrição gerada automaticamente com confiança média">
            <a:extLst>
              <a:ext uri="{FF2B5EF4-FFF2-40B4-BE49-F238E27FC236}">
                <a16:creationId xmlns:a16="http://schemas.microsoft.com/office/drawing/2014/main" id="{4E682DD3-3732-4F8C-949E-7B6E7AED255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627" t="7761" r="22873" b="7064"/>
          <a:stretch/>
        </p:blipFill>
        <p:spPr>
          <a:xfrm>
            <a:off x="-1711538" y="-1427329"/>
            <a:ext cx="4566194" cy="4167017"/>
          </a:xfrm>
          <a:prstGeom prst="rect">
            <a:avLst/>
          </a:prstGeom>
        </p:spPr>
      </p:pic>
      <p:pic>
        <p:nvPicPr>
          <p:cNvPr id="34" name="Imagem 33" descr="Pessoas no palco iluminado tocando instrumentos e cantando&#10;&#10;Descrição gerada automaticamente com confiança média">
            <a:extLst>
              <a:ext uri="{FF2B5EF4-FFF2-40B4-BE49-F238E27FC236}">
                <a16:creationId xmlns:a16="http://schemas.microsoft.com/office/drawing/2014/main" id="{C252C85D-441F-4250-A619-924325E18F3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3140"/>
          <a:stretch/>
        </p:blipFill>
        <p:spPr>
          <a:xfrm rot="16200000" flipV="1">
            <a:off x="-2320274" y="2332287"/>
            <a:ext cx="6858001" cy="2193427"/>
          </a:xfrm>
          <a:prstGeom prst="rect">
            <a:avLst/>
          </a:prstGeom>
        </p:spPr>
      </p:pic>
      <p:pic>
        <p:nvPicPr>
          <p:cNvPr id="35" name="Imagem 34" descr="Imagem em preto e branco&#10;&#10;Descrição gerada automaticamente com confiança média">
            <a:extLst>
              <a:ext uri="{FF2B5EF4-FFF2-40B4-BE49-F238E27FC236}">
                <a16:creationId xmlns:a16="http://schemas.microsoft.com/office/drawing/2014/main" id="{5A1D17AE-E6DB-44D7-BB7A-38638DD7511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336"/>
          <a:stretch/>
        </p:blipFill>
        <p:spPr>
          <a:xfrm flipV="1">
            <a:off x="9075761" y="4657642"/>
            <a:ext cx="3116239" cy="2200357"/>
          </a:xfrm>
          <a:prstGeom prst="rect">
            <a:avLst/>
          </a:prstGeom>
        </p:spPr>
      </p:pic>
      <p:grpSp>
        <p:nvGrpSpPr>
          <p:cNvPr id="36" name="Agrupar 35">
            <a:extLst>
              <a:ext uri="{FF2B5EF4-FFF2-40B4-BE49-F238E27FC236}">
                <a16:creationId xmlns:a16="http://schemas.microsoft.com/office/drawing/2014/main" id="{77DCF5EA-DD58-4561-979F-D5346CB4B031}"/>
              </a:ext>
            </a:extLst>
          </p:cNvPr>
          <p:cNvGrpSpPr/>
          <p:nvPr userDrawn="1"/>
        </p:nvGrpSpPr>
        <p:grpSpPr>
          <a:xfrm>
            <a:off x="10170942" y="6308088"/>
            <a:ext cx="1899139" cy="469459"/>
            <a:chOff x="10016196" y="6202460"/>
            <a:chExt cx="1899139" cy="469459"/>
          </a:xfrm>
        </p:grpSpPr>
        <p:sp>
          <p:nvSpPr>
            <p:cNvPr id="37" name="Retângulo: Cantos Arredondados 36">
              <a:extLst>
                <a:ext uri="{FF2B5EF4-FFF2-40B4-BE49-F238E27FC236}">
                  <a16:creationId xmlns:a16="http://schemas.microsoft.com/office/drawing/2014/main" id="{89363153-A4FB-4007-9B5A-6AEAF460F6C1}"/>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38" name="Imagem 37" descr="Texto&#10;&#10;Descrição gerada automaticamente com confiança baixa">
              <a:extLst>
                <a:ext uri="{FF2B5EF4-FFF2-40B4-BE49-F238E27FC236}">
                  <a16:creationId xmlns:a16="http://schemas.microsoft.com/office/drawing/2014/main" id="{E6D77790-817A-466A-B143-C863A8F734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grpSp>
        <p:nvGrpSpPr>
          <p:cNvPr id="39" name="Agrupar 38">
            <a:extLst>
              <a:ext uri="{FF2B5EF4-FFF2-40B4-BE49-F238E27FC236}">
                <a16:creationId xmlns:a16="http://schemas.microsoft.com/office/drawing/2014/main" id="{1FD7BD08-1AA3-402B-8B57-0367FB5CE0CA}"/>
              </a:ext>
            </a:extLst>
          </p:cNvPr>
          <p:cNvGrpSpPr/>
          <p:nvPr userDrawn="1"/>
        </p:nvGrpSpPr>
        <p:grpSpPr>
          <a:xfrm>
            <a:off x="8443893" y="1016320"/>
            <a:ext cx="3667746" cy="4928459"/>
            <a:chOff x="8443893" y="1016320"/>
            <a:chExt cx="3667746" cy="4928459"/>
          </a:xfrm>
        </p:grpSpPr>
        <p:grpSp>
          <p:nvGrpSpPr>
            <p:cNvPr id="40" name="Agrupar 39">
              <a:extLst>
                <a:ext uri="{FF2B5EF4-FFF2-40B4-BE49-F238E27FC236}">
                  <a16:creationId xmlns:a16="http://schemas.microsoft.com/office/drawing/2014/main" id="{F1DC8DEB-7982-49B9-861C-9F72D9FFA865}"/>
                </a:ext>
              </a:extLst>
            </p:cNvPr>
            <p:cNvGrpSpPr/>
            <p:nvPr userDrawn="1"/>
          </p:nvGrpSpPr>
          <p:grpSpPr>
            <a:xfrm>
              <a:off x="8443893" y="1016320"/>
              <a:ext cx="3238964" cy="3238964"/>
              <a:chOff x="10355571" y="3399085"/>
              <a:chExt cx="834730" cy="834730"/>
            </a:xfrm>
          </p:grpSpPr>
          <p:sp>
            <p:nvSpPr>
              <p:cNvPr id="45" name="Elipse 44">
                <a:extLst>
                  <a:ext uri="{FF2B5EF4-FFF2-40B4-BE49-F238E27FC236}">
                    <a16:creationId xmlns:a16="http://schemas.microsoft.com/office/drawing/2014/main" id="{E7246AC3-7FF8-4EC5-9505-9E659FBAE9B1}"/>
                  </a:ext>
                </a:extLst>
              </p:cNvPr>
              <p:cNvSpPr/>
              <p:nvPr/>
            </p:nvSpPr>
            <p:spPr>
              <a:xfrm flipH="1">
                <a:off x="10355571" y="3399085"/>
                <a:ext cx="834730" cy="834730"/>
              </a:xfrm>
              <a:prstGeom prst="ellipse">
                <a:avLst/>
              </a:prstGeom>
              <a:noFill/>
              <a:ln>
                <a:solidFill>
                  <a:srgbClr val="3030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46" name="Elipse 45">
                <a:extLst>
                  <a:ext uri="{FF2B5EF4-FFF2-40B4-BE49-F238E27FC236}">
                    <a16:creationId xmlns:a16="http://schemas.microsoft.com/office/drawing/2014/main" id="{0C68A63E-4717-4DE1-9FCB-18111A158214}"/>
                  </a:ext>
                </a:extLst>
              </p:cNvPr>
              <p:cNvSpPr/>
              <p:nvPr/>
            </p:nvSpPr>
            <p:spPr>
              <a:xfrm flipH="1">
                <a:off x="10415154" y="3458668"/>
                <a:ext cx="715564" cy="715564"/>
              </a:xfrm>
              <a:prstGeom prst="ellipse">
                <a:avLst/>
              </a:prstGeom>
              <a:noFill/>
              <a:ln>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grpSp>
        <p:sp>
          <p:nvSpPr>
            <p:cNvPr id="41" name="Elipse 40">
              <a:extLst>
                <a:ext uri="{FF2B5EF4-FFF2-40B4-BE49-F238E27FC236}">
                  <a16:creationId xmlns:a16="http://schemas.microsoft.com/office/drawing/2014/main" id="{C14687AC-6E24-45F9-A999-562C48CAFC5C}"/>
                </a:ext>
              </a:extLst>
            </p:cNvPr>
            <p:cNvSpPr/>
            <p:nvPr userDrawn="1"/>
          </p:nvSpPr>
          <p:spPr>
            <a:xfrm rot="13408821" flipH="1">
              <a:off x="11905444" y="4638712"/>
              <a:ext cx="206195" cy="206195"/>
            </a:xfrm>
            <a:prstGeom prst="ellipse">
              <a:avLst/>
            </a:prstGeom>
            <a:solidFill>
              <a:srgbClr val="303030"/>
            </a:solid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cxnSp>
          <p:nvCxnSpPr>
            <p:cNvPr id="42" name="Conector reto 41">
              <a:extLst>
                <a:ext uri="{FF2B5EF4-FFF2-40B4-BE49-F238E27FC236}">
                  <a16:creationId xmlns:a16="http://schemas.microsoft.com/office/drawing/2014/main" id="{4FC07ADD-0C4E-43A1-AC77-56E8B1407911}"/>
                </a:ext>
              </a:extLst>
            </p:cNvPr>
            <p:cNvCxnSpPr>
              <a:cxnSpLocks/>
              <a:stCxn id="45" idx="3"/>
              <a:endCxn id="41" idx="2"/>
            </p:cNvCxnSpPr>
            <p:nvPr userDrawn="1"/>
          </p:nvCxnSpPr>
          <p:spPr>
            <a:xfrm>
              <a:off x="11208521" y="3780948"/>
              <a:ext cx="725211" cy="889918"/>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43" name="Elipse 42">
              <a:extLst>
                <a:ext uri="{FF2B5EF4-FFF2-40B4-BE49-F238E27FC236}">
                  <a16:creationId xmlns:a16="http://schemas.microsoft.com/office/drawing/2014/main" id="{46AA70ED-58B5-47E2-BDEF-AADBAEC5D17E}"/>
                </a:ext>
              </a:extLst>
            </p:cNvPr>
            <p:cNvSpPr/>
            <p:nvPr userDrawn="1"/>
          </p:nvSpPr>
          <p:spPr>
            <a:xfrm rot="14695689" flipH="1">
              <a:off x="10479564" y="5738584"/>
              <a:ext cx="206195" cy="206195"/>
            </a:xfrm>
            <a:prstGeom prst="ellipse">
              <a:avLst/>
            </a:prstGeom>
            <a:solidFill>
              <a:srgbClr val="303030"/>
            </a:solid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cxnSp>
          <p:nvCxnSpPr>
            <p:cNvPr id="44" name="Conector reto 43">
              <a:extLst>
                <a:ext uri="{FF2B5EF4-FFF2-40B4-BE49-F238E27FC236}">
                  <a16:creationId xmlns:a16="http://schemas.microsoft.com/office/drawing/2014/main" id="{C6A11CF2-3628-4A15-B718-3CF6D3197128}"/>
                </a:ext>
              </a:extLst>
            </p:cNvPr>
            <p:cNvCxnSpPr>
              <a:cxnSpLocks/>
              <a:stCxn id="45" idx="4"/>
              <a:endCxn id="43" idx="2"/>
            </p:cNvCxnSpPr>
            <p:nvPr userDrawn="1"/>
          </p:nvCxnSpPr>
          <p:spPr>
            <a:xfrm>
              <a:off x="10063375" y="4255284"/>
              <a:ext cx="475599" cy="1493014"/>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grpSp>
      <p:grpSp>
        <p:nvGrpSpPr>
          <p:cNvPr id="47" name="Agrupar 46">
            <a:extLst>
              <a:ext uri="{FF2B5EF4-FFF2-40B4-BE49-F238E27FC236}">
                <a16:creationId xmlns:a16="http://schemas.microsoft.com/office/drawing/2014/main" id="{7B3ADCF0-7C5D-4C8B-B2BF-251923EEAB12}"/>
              </a:ext>
            </a:extLst>
          </p:cNvPr>
          <p:cNvGrpSpPr/>
          <p:nvPr userDrawn="1"/>
        </p:nvGrpSpPr>
        <p:grpSpPr>
          <a:xfrm>
            <a:off x="831069" y="184872"/>
            <a:ext cx="2135760" cy="1536611"/>
            <a:chOff x="831069" y="184872"/>
            <a:chExt cx="2135760" cy="1536611"/>
          </a:xfrm>
        </p:grpSpPr>
        <p:sp>
          <p:nvSpPr>
            <p:cNvPr id="48" name="Elipse 47">
              <a:extLst>
                <a:ext uri="{FF2B5EF4-FFF2-40B4-BE49-F238E27FC236}">
                  <a16:creationId xmlns:a16="http://schemas.microsoft.com/office/drawing/2014/main" id="{36144EBE-C190-42E5-82E4-DB6DC377666F}"/>
                </a:ext>
              </a:extLst>
            </p:cNvPr>
            <p:cNvSpPr/>
            <p:nvPr userDrawn="1"/>
          </p:nvSpPr>
          <p:spPr>
            <a:xfrm flipH="1">
              <a:off x="1213993" y="275028"/>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49" name="Elipse 48">
              <a:extLst>
                <a:ext uri="{FF2B5EF4-FFF2-40B4-BE49-F238E27FC236}">
                  <a16:creationId xmlns:a16="http://schemas.microsoft.com/office/drawing/2014/main" id="{22F30436-4DC0-4BE3-ABF2-2A03FA972BD3}"/>
                </a:ext>
              </a:extLst>
            </p:cNvPr>
            <p:cNvSpPr/>
            <p:nvPr userDrawn="1"/>
          </p:nvSpPr>
          <p:spPr>
            <a:xfrm flipH="1">
              <a:off x="831069" y="810125"/>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50" name="Elipse 49">
              <a:extLst>
                <a:ext uri="{FF2B5EF4-FFF2-40B4-BE49-F238E27FC236}">
                  <a16:creationId xmlns:a16="http://schemas.microsoft.com/office/drawing/2014/main" id="{A9F5AC2B-04A0-4206-AA87-21A8FB5B53C0}"/>
                </a:ext>
              </a:extLst>
            </p:cNvPr>
            <p:cNvSpPr/>
            <p:nvPr userDrawn="1"/>
          </p:nvSpPr>
          <p:spPr>
            <a:xfrm flipH="1">
              <a:off x="1208576" y="1515288"/>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51" name="Elipse 50">
              <a:extLst>
                <a:ext uri="{FF2B5EF4-FFF2-40B4-BE49-F238E27FC236}">
                  <a16:creationId xmlns:a16="http://schemas.microsoft.com/office/drawing/2014/main" id="{A1511270-8839-48E2-81DF-BA65FC971E3C}"/>
                </a:ext>
              </a:extLst>
            </p:cNvPr>
            <p:cNvSpPr/>
            <p:nvPr userDrawn="1"/>
          </p:nvSpPr>
          <p:spPr>
            <a:xfrm flipH="1">
              <a:off x="2132099" y="184872"/>
              <a:ext cx="834730" cy="834730"/>
            </a:xfrm>
            <a:prstGeom prst="ellipse">
              <a:avLst/>
            </a:prstGeom>
            <a:noFill/>
            <a:ln>
              <a:solidFill>
                <a:srgbClr val="3030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52" name="Elipse 51">
              <a:extLst>
                <a:ext uri="{FF2B5EF4-FFF2-40B4-BE49-F238E27FC236}">
                  <a16:creationId xmlns:a16="http://schemas.microsoft.com/office/drawing/2014/main" id="{AB4EA457-F2C4-4A44-BEE8-C322131FAE2D}"/>
                </a:ext>
              </a:extLst>
            </p:cNvPr>
            <p:cNvSpPr/>
            <p:nvPr userDrawn="1"/>
          </p:nvSpPr>
          <p:spPr>
            <a:xfrm flipH="1">
              <a:off x="2191682" y="244455"/>
              <a:ext cx="715564" cy="715564"/>
            </a:xfrm>
            <a:prstGeom prst="ellipse">
              <a:avLst/>
            </a:prstGeom>
            <a:noFill/>
            <a:ln>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cxnSp>
          <p:nvCxnSpPr>
            <p:cNvPr id="53" name="Conector reto 52">
              <a:extLst>
                <a:ext uri="{FF2B5EF4-FFF2-40B4-BE49-F238E27FC236}">
                  <a16:creationId xmlns:a16="http://schemas.microsoft.com/office/drawing/2014/main" id="{F768DFFD-8BA7-41C2-A872-954F264A1BAA}"/>
                </a:ext>
              </a:extLst>
            </p:cNvPr>
            <p:cNvCxnSpPr>
              <a:cxnSpLocks/>
              <a:stCxn id="51" idx="5"/>
              <a:endCxn id="50" idx="1"/>
            </p:cNvCxnSpPr>
            <p:nvPr userDrawn="1"/>
          </p:nvCxnSpPr>
          <p:spPr>
            <a:xfrm flipH="1">
              <a:off x="1384573" y="897360"/>
              <a:ext cx="869768" cy="648125"/>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54" name="Conector reto 53">
              <a:extLst>
                <a:ext uri="{FF2B5EF4-FFF2-40B4-BE49-F238E27FC236}">
                  <a16:creationId xmlns:a16="http://schemas.microsoft.com/office/drawing/2014/main" id="{B7148A1D-D984-4EB6-BE73-97940E0663CE}"/>
                </a:ext>
              </a:extLst>
            </p:cNvPr>
            <p:cNvCxnSpPr>
              <a:cxnSpLocks/>
              <a:stCxn id="51" idx="6"/>
              <a:endCxn id="49" idx="2"/>
            </p:cNvCxnSpPr>
            <p:nvPr userDrawn="1"/>
          </p:nvCxnSpPr>
          <p:spPr>
            <a:xfrm flipH="1">
              <a:off x="1037264" y="602238"/>
              <a:ext cx="1094835" cy="310985"/>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id="{9EA7ACD8-BC3E-47E9-8C38-664B1652C89D}"/>
                </a:ext>
              </a:extLst>
            </p:cNvPr>
            <p:cNvCxnSpPr>
              <a:cxnSpLocks/>
              <a:endCxn id="48" idx="2"/>
            </p:cNvCxnSpPr>
            <p:nvPr userDrawn="1"/>
          </p:nvCxnSpPr>
          <p:spPr>
            <a:xfrm flipH="1" flipV="1">
              <a:off x="1420188" y="378125"/>
              <a:ext cx="759116" cy="35049"/>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2846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Layout Personalizado">
    <p:spTree>
      <p:nvGrpSpPr>
        <p:cNvPr id="1" name=""/>
        <p:cNvGrpSpPr/>
        <p:nvPr/>
      </p:nvGrpSpPr>
      <p:grpSpPr>
        <a:xfrm>
          <a:off x="0" y="0"/>
          <a:ext cx="0" cy="0"/>
          <a:chOff x="0" y="0"/>
          <a:chExt cx="0" cy="0"/>
        </a:xfrm>
      </p:grpSpPr>
      <p:pic>
        <p:nvPicPr>
          <p:cNvPr id="31" name="Imagem 30" descr="Uma imagem contendo no interior, computador, computer, comida&#10;&#10;Descrição gerada automaticamente">
            <a:extLst>
              <a:ext uri="{FF2B5EF4-FFF2-40B4-BE49-F238E27FC236}">
                <a16:creationId xmlns:a16="http://schemas.microsoft.com/office/drawing/2014/main" id="{E9FBA169-87E1-47A1-853F-21F95F47C3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2" y="0"/>
            <a:ext cx="12192000" cy="6858000"/>
          </a:xfrm>
          <a:prstGeom prst="rect">
            <a:avLst/>
          </a:prstGeom>
        </p:spPr>
      </p:pic>
      <p:pic>
        <p:nvPicPr>
          <p:cNvPr id="32" name="Imagem 31" descr="Imagem em preto e branco&#10;&#10;Descrição gerada automaticamente com confiança média">
            <a:extLst>
              <a:ext uri="{FF2B5EF4-FFF2-40B4-BE49-F238E27FC236}">
                <a16:creationId xmlns:a16="http://schemas.microsoft.com/office/drawing/2014/main" id="{309D871D-46B6-4924-9FB7-37484E0459E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627" t="7761" r="22873" b="7064"/>
          <a:stretch/>
        </p:blipFill>
        <p:spPr>
          <a:xfrm>
            <a:off x="8781316" y="3428999"/>
            <a:ext cx="4566194" cy="4167017"/>
          </a:xfrm>
          <a:prstGeom prst="rect">
            <a:avLst/>
          </a:prstGeom>
        </p:spPr>
      </p:pic>
      <p:pic>
        <p:nvPicPr>
          <p:cNvPr id="33" name="Imagem 32" descr="Imagem em preto e branco&#10;&#10;Descrição gerada automaticamente com confiança média">
            <a:extLst>
              <a:ext uri="{FF2B5EF4-FFF2-40B4-BE49-F238E27FC236}">
                <a16:creationId xmlns:a16="http://schemas.microsoft.com/office/drawing/2014/main" id="{74AE7491-CCFA-4B87-938D-D3B061D904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627" t="7761" r="22873" b="7064"/>
          <a:stretch/>
        </p:blipFill>
        <p:spPr>
          <a:xfrm>
            <a:off x="-1711538" y="-1427329"/>
            <a:ext cx="4566194" cy="4167017"/>
          </a:xfrm>
          <a:prstGeom prst="rect">
            <a:avLst/>
          </a:prstGeom>
        </p:spPr>
      </p:pic>
      <p:pic>
        <p:nvPicPr>
          <p:cNvPr id="34" name="Imagem 33" descr="Pessoas no palco iluminado tocando instrumentos e cantando&#10;&#10;Descrição gerada automaticamente com confiança média">
            <a:extLst>
              <a:ext uri="{FF2B5EF4-FFF2-40B4-BE49-F238E27FC236}">
                <a16:creationId xmlns:a16="http://schemas.microsoft.com/office/drawing/2014/main" id="{55C11E2B-EB8C-429C-BB20-3B3D60CB57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3140"/>
          <a:stretch/>
        </p:blipFill>
        <p:spPr>
          <a:xfrm rot="16200000" flipV="1">
            <a:off x="-2320274" y="2332287"/>
            <a:ext cx="6858001" cy="2193427"/>
          </a:xfrm>
          <a:prstGeom prst="rect">
            <a:avLst/>
          </a:prstGeom>
        </p:spPr>
      </p:pic>
      <p:pic>
        <p:nvPicPr>
          <p:cNvPr id="35" name="Imagem 34" descr="Imagem em preto e branco&#10;&#10;Descrição gerada automaticamente com confiança média">
            <a:extLst>
              <a:ext uri="{FF2B5EF4-FFF2-40B4-BE49-F238E27FC236}">
                <a16:creationId xmlns:a16="http://schemas.microsoft.com/office/drawing/2014/main" id="{E2BFB553-3C51-4BF5-99F4-112EDC5F898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0336"/>
          <a:stretch/>
        </p:blipFill>
        <p:spPr>
          <a:xfrm flipV="1">
            <a:off x="9075761" y="4657642"/>
            <a:ext cx="3116239" cy="2200357"/>
          </a:xfrm>
          <a:prstGeom prst="rect">
            <a:avLst/>
          </a:prstGeom>
        </p:spPr>
      </p:pic>
      <p:grpSp>
        <p:nvGrpSpPr>
          <p:cNvPr id="36" name="Agrupar 35">
            <a:extLst>
              <a:ext uri="{FF2B5EF4-FFF2-40B4-BE49-F238E27FC236}">
                <a16:creationId xmlns:a16="http://schemas.microsoft.com/office/drawing/2014/main" id="{E2C5F265-89BC-445C-A7CE-23CFF19B3033}"/>
              </a:ext>
            </a:extLst>
          </p:cNvPr>
          <p:cNvGrpSpPr/>
          <p:nvPr userDrawn="1"/>
        </p:nvGrpSpPr>
        <p:grpSpPr>
          <a:xfrm>
            <a:off x="10170942" y="6308088"/>
            <a:ext cx="1899139" cy="469459"/>
            <a:chOff x="10016196" y="6202460"/>
            <a:chExt cx="1899139" cy="469459"/>
          </a:xfrm>
        </p:grpSpPr>
        <p:sp>
          <p:nvSpPr>
            <p:cNvPr id="37" name="Retângulo: Cantos Arredondados 36">
              <a:extLst>
                <a:ext uri="{FF2B5EF4-FFF2-40B4-BE49-F238E27FC236}">
                  <a16:creationId xmlns:a16="http://schemas.microsoft.com/office/drawing/2014/main" id="{C2540B38-8ACD-44DA-87D6-5105F103C70F}"/>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38" name="Imagem 37" descr="Texto&#10;&#10;Descrição gerada automaticamente com confiança baixa">
              <a:extLst>
                <a:ext uri="{FF2B5EF4-FFF2-40B4-BE49-F238E27FC236}">
                  <a16:creationId xmlns:a16="http://schemas.microsoft.com/office/drawing/2014/main" id="{C2F70317-7B6E-402C-9ADA-BE46A86D4A1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grpSp>
        <p:nvGrpSpPr>
          <p:cNvPr id="39" name="Agrupar 38">
            <a:extLst>
              <a:ext uri="{FF2B5EF4-FFF2-40B4-BE49-F238E27FC236}">
                <a16:creationId xmlns:a16="http://schemas.microsoft.com/office/drawing/2014/main" id="{DFEC38FB-D77C-45B8-8B7A-19D6C176C9DF}"/>
              </a:ext>
            </a:extLst>
          </p:cNvPr>
          <p:cNvGrpSpPr/>
          <p:nvPr userDrawn="1"/>
        </p:nvGrpSpPr>
        <p:grpSpPr>
          <a:xfrm>
            <a:off x="831069" y="184872"/>
            <a:ext cx="2135760" cy="1536611"/>
            <a:chOff x="831069" y="184872"/>
            <a:chExt cx="2135760" cy="1536611"/>
          </a:xfrm>
        </p:grpSpPr>
        <p:sp>
          <p:nvSpPr>
            <p:cNvPr id="40" name="Elipse 39">
              <a:extLst>
                <a:ext uri="{FF2B5EF4-FFF2-40B4-BE49-F238E27FC236}">
                  <a16:creationId xmlns:a16="http://schemas.microsoft.com/office/drawing/2014/main" id="{208BE745-17DA-409C-A74F-4D4A4A2FDE57}"/>
                </a:ext>
              </a:extLst>
            </p:cNvPr>
            <p:cNvSpPr/>
            <p:nvPr userDrawn="1"/>
          </p:nvSpPr>
          <p:spPr>
            <a:xfrm flipH="1">
              <a:off x="1213993" y="275028"/>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41" name="Elipse 40">
              <a:extLst>
                <a:ext uri="{FF2B5EF4-FFF2-40B4-BE49-F238E27FC236}">
                  <a16:creationId xmlns:a16="http://schemas.microsoft.com/office/drawing/2014/main" id="{2D386D25-0478-4CA1-B5DB-20AA319A6C83}"/>
                </a:ext>
              </a:extLst>
            </p:cNvPr>
            <p:cNvSpPr/>
            <p:nvPr userDrawn="1"/>
          </p:nvSpPr>
          <p:spPr>
            <a:xfrm flipH="1">
              <a:off x="831069" y="810125"/>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42" name="Elipse 41">
              <a:extLst>
                <a:ext uri="{FF2B5EF4-FFF2-40B4-BE49-F238E27FC236}">
                  <a16:creationId xmlns:a16="http://schemas.microsoft.com/office/drawing/2014/main" id="{65316129-7205-4AB3-B5DC-64FF20F264C8}"/>
                </a:ext>
              </a:extLst>
            </p:cNvPr>
            <p:cNvSpPr/>
            <p:nvPr userDrawn="1"/>
          </p:nvSpPr>
          <p:spPr>
            <a:xfrm flipH="1">
              <a:off x="1208576" y="1515288"/>
              <a:ext cx="206195" cy="206195"/>
            </a:xfrm>
            <a:prstGeom prst="ellipse">
              <a:avLst/>
            </a:prstGeom>
            <a:no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43" name="Elipse 42">
              <a:extLst>
                <a:ext uri="{FF2B5EF4-FFF2-40B4-BE49-F238E27FC236}">
                  <a16:creationId xmlns:a16="http://schemas.microsoft.com/office/drawing/2014/main" id="{8F27A7D4-4776-49F2-8A39-79BB54DB4C8C}"/>
                </a:ext>
              </a:extLst>
            </p:cNvPr>
            <p:cNvSpPr/>
            <p:nvPr userDrawn="1"/>
          </p:nvSpPr>
          <p:spPr>
            <a:xfrm flipH="1">
              <a:off x="2132099" y="184872"/>
              <a:ext cx="834730" cy="834730"/>
            </a:xfrm>
            <a:prstGeom prst="ellipse">
              <a:avLst/>
            </a:prstGeom>
            <a:noFill/>
            <a:ln>
              <a:solidFill>
                <a:srgbClr val="3030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44" name="Elipse 43">
              <a:extLst>
                <a:ext uri="{FF2B5EF4-FFF2-40B4-BE49-F238E27FC236}">
                  <a16:creationId xmlns:a16="http://schemas.microsoft.com/office/drawing/2014/main" id="{D869EFDC-707A-476F-9F71-B8891F9262F4}"/>
                </a:ext>
              </a:extLst>
            </p:cNvPr>
            <p:cNvSpPr/>
            <p:nvPr userDrawn="1"/>
          </p:nvSpPr>
          <p:spPr>
            <a:xfrm flipH="1">
              <a:off x="2191682" y="244455"/>
              <a:ext cx="715564" cy="715564"/>
            </a:xfrm>
            <a:prstGeom prst="ellipse">
              <a:avLst/>
            </a:prstGeom>
            <a:noFill/>
            <a:ln>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cxnSp>
          <p:nvCxnSpPr>
            <p:cNvPr id="45" name="Conector reto 44">
              <a:extLst>
                <a:ext uri="{FF2B5EF4-FFF2-40B4-BE49-F238E27FC236}">
                  <a16:creationId xmlns:a16="http://schemas.microsoft.com/office/drawing/2014/main" id="{D5E897C9-6FD7-44FD-B8AE-ED269BA9C2EF}"/>
                </a:ext>
              </a:extLst>
            </p:cNvPr>
            <p:cNvCxnSpPr>
              <a:cxnSpLocks/>
              <a:stCxn id="43" idx="5"/>
              <a:endCxn id="42" idx="1"/>
            </p:cNvCxnSpPr>
            <p:nvPr userDrawn="1"/>
          </p:nvCxnSpPr>
          <p:spPr>
            <a:xfrm flipH="1">
              <a:off x="1384573" y="897360"/>
              <a:ext cx="869768" cy="648125"/>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a16="http://schemas.microsoft.com/office/drawing/2014/main" id="{FDBA25A8-5380-42E2-AAF2-56E84112C7D9}"/>
                </a:ext>
              </a:extLst>
            </p:cNvPr>
            <p:cNvCxnSpPr>
              <a:cxnSpLocks/>
              <a:stCxn id="43" idx="6"/>
              <a:endCxn id="41" idx="2"/>
            </p:cNvCxnSpPr>
            <p:nvPr userDrawn="1"/>
          </p:nvCxnSpPr>
          <p:spPr>
            <a:xfrm flipH="1">
              <a:off x="1037264" y="602238"/>
              <a:ext cx="1094835" cy="310985"/>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a16="http://schemas.microsoft.com/office/drawing/2014/main" id="{AF59B030-5E76-481F-B7AD-84552C7EF376}"/>
                </a:ext>
              </a:extLst>
            </p:cNvPr>
            <p:cNvCxnSpPr>
              <a:cxnSpLocks/>
              <a:endCxn id="40" idx="2"/>
            </p:cNvCxnSpPr>
            <p:nvPr userDrawn="1"/>
          </p:nvCxnSpPr>
          <p:spPr>
            <a:xfrm flipH="1" flipV="1">
              <a:off x="1420188" y="378125"/>
              <a:ext cx="759116" cy="35049"/>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grpSp>
      <p:grpSp>
        <p:nvGrpSpPr>
          <p:cNvPr id="48" name="Agrupar 47">
            <a:extLst>
              <a:ext uri="{FF2B5EF4-FFF2-40B4-BE49-F238E27FC236}">
                <a16:creationId xmlns:a16="http://schemas.microsoft.com/office/drawing/2014/main" id="{EEC9D496-6C56-43EB-855A-97FCF2690D1C}"/>
              </a:ext>
            </a:extLst>
          </p:cNvPr>
          <p:cNvGrpSpPr/>
          <p:nvPr userDrawn="1"/>
        </p:nvGrpSpPr>
        <p:grpSpPr>
          <a:xfrm>
            <a:off x="10625615" y="3151216"/>
            <a:ext cx="1365138" cy="2730104"/>
            <a:chOff x="10625615" y="3151216"/>
            <a:chExt cx="1365138" cy="2730104"/>
          </a:xfrm>
        </p:grpSpPr>
        <p:grpSp>
          <p:nvGrpSpPr>
            <p:cNvPr id="49" name="Agrupar 48">
              <a:extLst>
                <a:ext uri="{FF2B5EF4-FFF2-40B4-BE49-F238E27FC236}">
                  <a16:creationId xmlns:a16="http://schemas.microsoft.com/office/drawing/2014/main" id="{98D53F86-1D38-4049-A596-C32B6EBBF49E}"/>
                </a:ext>
              </a:extLst>
            </p:cNvPr>
            <p:cNvGrpSpPr/>
            <p:nvPr userDrawn="1"/>
          </p:nvGrpSpPr>
          <p:grpSpPr>
            <a:xfrm>
              <a:off x="10625615" y="3151216"/>
              <a:ext cx="1311870" cy="1311870"/>
              <a:chOff x="10355571" y="3399085"/>
              <a:chExt cx="834730" cy="834730"/>
            </a:xfrm>
          </p:grpSpPr>
          <p:sp>
            <p:nvSpPr>
              <p:cNvPr id="54" name="Elipse 53">
                <a:extLst>
                  <a:ext uri="{FF2B5EF4-FFF2-40B4-BE49-F238E27FC236}">
                    <a16:creationId xmlns:a16="http://schemas.microsoft.com/office/drawing/2014/main" id="{AAC66098-1A22-4700-86A1-738761491479}"/>
                  </a:ext>
                </a:extLst>
              </p:cNvPr>
              <p:cNvSpPr/>
              <p:nvPr/>
            </p:nvSpPr>
            <p:spPr>
              <a:xfrm flipH="1">
                <a:off x="10355571" y="3399085"/>
                <a:ext cx="834730" cy="834730"/>
              </a:xfrm>
              <a:prstGeom prst="ellipse">
                <a:avLst/>
              </a:prstGeom>
              <a:noFill/>
              <a:ln>
                <a:solidFill>
                  <a:srgbClr val="3030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55" name="Elipse 54">
                <a:extLst>
                  <a:ext uri="{FF2B5EF4-FFF2-40B4-BE49-F238E27FC236}">
                    <a16:creationId xmlns:a16="http://schemas.microsoft.com/office/drawing/2014/main" id="{C3EB95B7-50F7-4C93-8478-8E035172A345}"/>
                  </a:ext>
                </a:extLst>
              </p:cNvPr>
              <p:cNvSpPr/>
              <p:nvPr/>
            </p:nvSpPr>
            <p:spPr>
              <a:xfrm flipH="1">
                <a:off x="10415154" y="3458668"/>
                <a:ext cx="715564" cy="715564"/>
              </a:xfrm>
              <a:prstGeom prst="ellipse">
                <a:avLst/>
              </a:prstGeom>
              <a:noFill/>
              <a:ln>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grpSp>
        <p:sp>
          <p:nvSpPr>
            <p:cNvPr id="50" name="Elipse 49">
              <a:extLst>
                <a:ext uri="{FF2B5EF4-FFF2-40B4-BE49-F238E27FC236}">
                  <a16:creationId xmlns:a16="http://schemas.microsoft.com/office/drawing/2014/main" id="{483C3B38-FB71-4C0C-AEAF-D750079879F3}"/>
                </a:ext>
              </a:extLst>
            </p:cNvPr>
            <p:cNvSpPr/>
            <p:nvPr userDrawn="1"/>
          </p:nvSpPr>
          <p:spPr>
            <a:xfrm rot="13408821" flipH="1">
              <a:off x="11884724" y="4690670"/>
              <a:ext cx="106029" cy="106029"/>
            </a:xfrm>
            <a:prstGeom prst="ellipse">
              <a:avLst/>
            </a:prstGeom>
            <a:solidFill>
              <a:srgbClr val="303030"/>
            </a:solid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cxnSp>
          <p:nvCxnSpPr>
            <p:cNvPr id="51" name="Conector reto 50">
              <a:extLst>
                <a:ext uri="{FF2B5EF4-FFF2-40B4-BE49-F238E27FC236}">
                  <a16:creationId xmlns:a16="http://schemas.microsoft.com/office/drawing/2014/main" id="{D1E12095-6B77-410F-A463-93763615DCC9}"/>
                </a:ext>
              </a:extLst>
            </p:cNvPr>
            <p:cNvCxnSpPr>
              <a:cxnSpLocks/>
              <a:stCxn id="54" idx="3"/>
              <a:endCxn id="50" idx="2"/>
            </p:cNvCxnSpPr>
            <p:nvPr userDrawn="1"/>
          </p:nvCxnSpPr>
          <p:spPr>
            <a:xfrm>
              <a:off x="11745366" y="4270967"/>
              <a:ext cx="153905" cy="436238"/>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52" name="Conector reto 51">
              <a:extLst>
                <a:ext uri="{FF2B5EF4-FFF2-40B4-BE49-F238E27FC236}">
                  <a16:creationId xmlns:a16="http://schemas.microsoft.com/office/drawing/2014/main" id="{6F471024-EDBF-4E27-A496-6ABE2738AE33}"/>
                </a:ext>
              </a:extLst>
            </p:cNvPr>
            <p:cNvCxnSpPr>
              <a:cxnSpLocks/>
              <a:endCxn id="53" idx="7"/>
            </p:cNvCxnSpPr>
            <p:nvPr userDrawn="1"/>
          </p:nvCxnSpPr>
          <p:spPr>
            <a:xfrm flipH="1">
              <a:off x="11102441" y="4457354"/>
              <a:ext cx="157792" cy="1420791"/>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sp>
          <p:nvSpPr>
            <p:cNvPr id="53" name="Elipse 52">
              <a:extLst>
                <a:ext uri="{FF2B5EF4-FFF2-40B4-BE49-F238E27FC236}">
                  <a16:creationId xmlns:a16="http://schemas.microsoft.com/office/drawing/2014/main" id="{3F663F0C-5A87-48D1-A959-7F4F7C1CB292}"/>
                </a:ext>
              </a:extLst>
            </p:cNvPr>
            <p:cNvSpPr/>
            <p:nvPr userDrawn="1"/>
          </p:nvSpPr>
          <p:spPr>
            <a:xfrm rot="14695689" flipH="1">
              <a:off x="11067496" y="5775291"/>
              <a:ext cx="106029" cy="106029"/>
            </a:xfrm>
            <a:prstGeom prst="ellipse">
              <a:avLst/>
            </a:prstGeom>
            <a:solidFill>
              <a:srgbClr val="303030"/>
            </a:solid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grpSp>
    </p:spTree>
    <p:extLst>
      <p:ext uri="{BB962C8B-B14F-4D97-AF65-F5344CB8AC3E}">
        <p14:creationId xmlns:p14="http://schemas.microsoft.com/office/powerpoint/2010/main" val="870162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Layout Personalizado">
    <p:spTree>
      <p:nvGrpSpPr>
        <p:cNvPr id="1" name=""/>
        <p:cNvGrpSpPr/>
        <p:nvPr/>
      </p:nvGrpSpPr>
      <p:grpSpPr>
        <a:xfrm>
          <a:off x="0" y="0"/>
          <a:ext cx="0" cy="0"/>
          <a:chOff x="0" y="0"/>
          <a:chExt cx="0" cy="0"/>
        </a:xfrm>
      </p:grpSpPr>
      <p:pic>
        <p:nvPicPr>
          <p:cNvPr id="7" name="Imagem 6" descr="Imagem em preto e branco&#10;&#10;Descrição gerada automaticamente com confiança média">
            <a:extLst>
              <a:ext uri="{FF2B5EF4-FFF2-40B4-BE49-F238E27FC236}">
                <a16:creationId xmlns:a16="http://schemas.microsoft.com/office/drawing/2014/main" id="{C35B2211-6805-42A5-AAA6-B04B8BBBDA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7" t="7761" r="22873" b="7064"/>
          <a:stretch/>
        </p:blipFill>
        <p:spPr>
          <a:xfrm>
            <a:off x="9108862" y="4193274"/>
            <a:ext cx="4566194" cy="4167017"/>
          </a:xfrm>
          <a:prstGeom prst="rect">
            <a:avLst/>
          </a:prstGeom>
        </p:spPr>
      </p:pic>
      <p:pic>
        <p:nvPicPr>
          <p:cNvPr id="12" name="Imagem 11" descr="Uma imagem contendo no interior, computador, computer, comida&#10;&#10;Descrição gerada automaticamente">
            <a:extLst>
              <a:ext uri="{FF2B5EF4-FFF2-40B4-BE49-F238E27FC236}">
                <a16:creationId xmlns:a16="http://schemas.microsoft.com/office/drawing/2014/main" id="{78B2482C-1A11-400C-8087-333F0276F6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Imagem 12" descr="Imagem em preto e branco&#10;&#10;Descrição gerada automaticamente com confiança média">
            <a:extLst>
              <a:ext uri="{FF2B5EF4-FFF2-40B4-BE49-F238E27FC236}">
                <a16:creationId xmlns:a16="http://schemas.microsoft.com/office/drawing/2014/main" id="{4A738EFE-D082-42F9-B4DF-8F1D32AB66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7" t="7761" r="22873" b="7064"/>
          <a:stretch/>
        </p:blipFill>
        <p:spPr>
          <a:xfrm>
            <a:off x="9108862" y="4193274"/>
            <a:ext cx="4566194" cy="4167017"/>
          </a:xfrm>
          <a:prstGeom prst="rect">
            <a:avLst/>
          </a:prstGeom>
        </p:spPr>
      </p:pic>
      <p:pic>
        <p:nvPicPr>
          <p:cNvPr id="14" name="Imagem 13" descr="Uma imagem contendo estrela&#10;&#10;Descrição gerada automaticamente">
            <a:extLst>
              <a:ext uri="{FF2B5EF4-FFF2-40B4-BE49-F238E27FC236}">
                <a16:creationId xmlns:a16="http://schemas.microsoft.com/office/drawing/2014/main" id="{131D6B33-4E16-4C4E-87D4-1B4691FE147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4080"/>
          <a:stretch/>
        </p:blipFill>
        <p:spPr>
          <a:xfrm rot="10800000" flipH="1" flipV="1">
            <a:off x="0" y="3046938"/>
            <a:ext cx="12192000" cy="3835020"/>
          </a:xfrm>
          <a:prstGeom prst="rect">
            <a:avLst/>
          </a:prstGeom>
        </p:spPr>
      </p:pic>
      <p:grpSp>
        <p:nvGrpSpPr>
          <p:cNvPr id="15" name="Agrupar 14">
            <a:extLst>
              <a:ext uri="{FF2B5EF4-FFF2-40B4-BE49-F238E27FC236}">
                <a16:creationId xmlns:a16="http://schemas.microsoft.com/office/drawing/2014/main" id="{7AEDFA8C-FB3E-4727-84FB-ECF8824CE512}"/>
              </a:ext>
            </a:extLst>
          </p:cNvPr>
          <p:cNvGrpSpPr/>
          <p:nvPr userDrawn="1"/>
        </p:nvGrpSpPr>
        <p:grpSpPr>
          <a:xfrm>
            <a:off x="10170942" y="6308088"/>
            <a:ext cx="1899139" cy="469459"/>
            <a:chOff x="10016196" y="6202460"/>
            <a:chExt cx="1899139" cy="469459"/>
          </a:xfrm>
        </p:grpSpPr>
        <p:sp>
          <p:nvSpPr>
            <p:cNvPr id="16" name="Retângulo: Cantos Arredondados 15">
              <a:extLst>
                <a:ext uri="{FF2B5EF4-FFF2-40B4-BE49-F238E27FC236}">
                  <a16:creationId xmlns:a16="http://schemas.microsoft.com/office/drawing/2014/main" id="{33ABE077-5647-4B11-9178-576D3A88C135}"/>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7" name="Imagem 16" descr="Texto&#10;&#10;Descrição gerada automaticamente com confiança baixa">
              <a:extLst>
                <a:ext uri="{FF2B5EF4-FFF2-40B4-BE49-F238E27FC236}">
                  <a16:creationId xmlns:a16="http://schemas.microsoft.com/office/drawing/2014/main" id="{4179DA2D-4D91-49A9-BD66-44B6A35968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Tree>
    <p:extLst>
      <p:ext uri="{BB962C8B-B14F-4D97-AF65-F5344CB8AC3E}">
        <p14:creationId xmlns:p14="http://schemas.microsoft.com/office/powerpoint/2010/main" val="64407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pic>
        <p:nvPicPr>
          <p:cNvPr id="5" name="Imagem 4" descr="Uma imagem contendo no interior, computador, computer, comida&#10;&#10;Descrição gerada automaticamente">
            <a:extLst>
              <a:ext uri="{FF2B5EF4-FFF2-40B4-BE49-F238E27FC236}">
                <a16:creationId xmlns:a16="http://schemas.microsoft.com/office/drawing/2014/main" id="{FF43D046-7DB9-4576-A1FB-6AAE74CE9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m 5" descr="Foto em preto e branco de árvore&#10;&#10;Descrição gerada automaticamente">
            <a:extLst>
              <a:ext uri="{FF2B5EF4-FFF2-40B4-BE49-F238E27FC236}">
                <a16:creationId xmlns:a16="http://schemas.microsoft.com/office/drawing/2014/main" id="{45B083DC-F015-43C4-851E-92821BEEE8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6578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Layout Personalizado">
    <p:spTree>
      <p:nvGrpSpPr>
        <p:cNvPr id="1" name=""/>
        <p:cNvGrpSpPr/>
        <p:nvPr/>
      </p:nvGrpSpPr>
      <p:grpSpPr>
        <a:xfrm>
          <a:off x="0" y="0"/>
          <a:ext cx="0" cy="0"/>
          <a:chOff x="0" y="0"/>
          <a:chExt cx="0" cy="0"/>
        </a:xfrm>
      </p:grpSpPr>
      <p:pic>
        <p:nvPicPr>
          <p:cNvPr id="18" name="Imagem 17" descr="Uma imagem contendo no interior, computador, computer, comida&#10;&#10;Descrição gerada automaticamente">
            <a:extLst>
              <a:ext uri="{FF2B5EF4-FFF2-40B4-BE49-F238E27FC236}">
                <a16:creationId xmlns:a16="http://schemas.microsoft.com/office/drawing/2014/main" id="{FE100266-DB7B-474F-9E1A-16A10EF688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Imagem 18" descr="Imagem em preto e branco&#10;&#10;Descrição gerada automaticamente com confiança média">
            <a:extLst>
              <a:ext uri="{FF2B5EF4-FFF2-40B4-BE49-F238E27FC236}">
                <a16:creationId xmlns:a16="http://schemas.microsoft.com/office/drawing/2014/main" id="{F1A6C8AB-DC79-4022-93D4-CB123E70F14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627" t="7761" r="22873" b="7064"/>
          <a:stretch/>
        </p:blipFill>
        <p:spPr>
          <a:xfrm>
            <a:off x="9136157" y="4193274"/>
            <a:ext cx="4566194" cy="4167017"/>
          </a:xfrm>
          <a:prstGeom prst="rect">
            <a:avLst/>
          </a:prstGeom>
        </p:spPr>
      </p:pic>
      <p:pic>
        <p:nvPicPr>
          <p:cNvPr id="20" name="Imagem 19" descr="Uma imagem contendo estrela&#10;&#10;Descrição gerada automaticamente">
            <a:extLst>
              <a:ext uri="{FF2B5EF4-FFF2-40B4-BE49-F238E27FC236}">
                <a16:creationId xmlns:a16="http://schemas.microsoft.com/office/drawing/2014/main" id="{B89AC657-4FB0-4F33-B955-BE649FF2333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4080"/>
          <a:stretch/>
        </p:blipFill>
        <p:spPr>
          <a:xfrm rot="10800000" flipH="1" flipV="1">
            <a:off x="0" y="3046938"/>
            <a:ext cx="12192000" cy="3835020"/>
          </a:xfrm>
          <a:prstGeom prst="rect">
            <a:avLst/>
          </a:prstGeom>
        </p:spPr>
      </p:pic>
      <p:grpSp>
        <p:nvGrpSpPr>
          <p:cNvPr id="21" name="Agrupar 20">
            <a:extLst>
              <a:ext uri="{FF2B5EF4-FFF2-40B4-BE49-F238E27FC236}">
                <a16:creationId xmlns:a16="http://schemas.microsoft.com/office/drawing/2014/main" id="{652718A0-DE10-4BCE-8D08-6ED2F7A0AB05}"/>
              </a:ext>
            </a:extLst>
          </p:cNvPr>
          <p:cNvGrpSpPr/>
          <p:nvPr userDrawn="1"/>
        </p:nvGrpSpPr>
        <p:grpSpPr>
          <a:xfrm>
            <a:off x="167422" y="62472"/>
            <a:ext cx="1514593" cy="1646261"/>
            <a:chOff x="167422" y="62472"/>
            <a:chExt cx="1514593" cy="1646261"/>
          </a:xfrm>
        </p:grpSpPr>
        <p:grpSp>
          <p:nvGrpSpPr>
            <p:cNvPr id="22" name="Agrupar 21">
              <a:extLst>
                <a:ext uri="{FF2B5EF4-FFF2-40B4-BE49-F238E27FC236}">
                  <a16:creationId xmlns:a16="http://schemas.microsoft.com/office/drawing/2014/main" id="{A87043C1-E776-4E69-8B9C-F7C6908DC68B}"/>
                </a:ext>
              </a:extLst>
            </p:cNvPr>
            <p:cNvGrpSpPr/>
            <p:nvPr userDrawn="1"/>
          </p:nvGrpSpPr>
          <p:grpSpPr>
            <a:xfrm>
              <a:off x="167422" y="62472"/>
              <a:ext cx="1042775" cy="1042775"/>
              <a:chOff x="10355571" y="3399085"/>
              <a:chExt cx="834730" cy="834730"/>
            </a:xfrm>
          </p:grpSpPr>
          <p:sp>
            <p:nvSpPr>
              <p:cNvPr id="25" name="Elipse 24">
                <a:extLst>
                  <a:ext uri="{FF2B5EF4-FFF2-40B4-BE49-F238E27FC236}">
                    <a16:creationId xmlns:a16="http://schemas.microsoft.com/office/drawing/2014/main" id="{3806CF57-19AF-4DBD-BF44-D05789D90339}"/>
                  </a:ext>
                </a:extLst>
              </p:cNvPr>
              <p:cNvSpPr/>
              <p:nvPr/>
            </p:nvSpPr>
            <p:spPr>
              <a:xfrm flipH="1">
                <a:off x="10355571" y="3399085"/>
                <a:ext cx="834730" cy="834730"/>
              </a:xfrm>
              <a:prstGeom prst="ellipse">
                <a:avLst/>
              </a:prstGeom>
              <a:noFill/>
              <a:ln>
                <a:solidFill>
                  <a:srgbClr val="3030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6" name="Elipse 25">
                <a:extLst>
                  <a:ext uri="{FF2B5EF4-FFF2-40B4-BE49-F238E27FC236}">
                    <a16:creationId xmlns:a16="http://schemas.microsoft.com/office/drawing/2014/main" id="{BC822EA8-BA0F-4D83-B3CE-5420AACC69E0}"/>
                  </a:ext>
                </a:extLst>
              </p:cNvPr>
              <p:cNvSpPr/>
              <p:nvPr/>
            </p:nvSpPr>
            <p:spPr>
              <a:xfrm flipH="1">
                <a:off x="10415154" y="3458668"/>
                <a:ext cx="715564" cy="715564"/>
              </a:xfrm>
              <a:prstGeom prst="ellipse">
                <a:avLst/>
              </a:prstGeom>
              <a:noFill/>
              <a:ln>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grpSp>
        <p:cxnSp>
          <p:nvCxnSpPr>
            <p:cNvPr id="23" name="Conector reto 22">
              <a:extLst>
                <a:ext uri="{FF2B5EF4-FFF2-40B4-BE49-F238E27FC236}">
                  <a16:creationId xmlns:a16="http://schemas.microsoft.com/office/drawing/2014/main" id="{209F765A-840F-44C7-9203-220FD81119C3}"/>
                </a:ext>
              </a:extLst>
            </p:cNvPr>
            <p:cNvCxnSpPr>
              <a:cxnSpLocks/>
              <a:stCxn id="25" idx="5"/>
            </p:cNvCxnSpPr>
            <p:nvPr userDrawn="1"/>
          </p:nvCxnSpPr>
          <p:spPr>
            <a:xfrm flipH="1">
              <a:off x="317945" y="952535"/>
              <a:ext cx="2188" cy="756198"/>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CA1D0551-8D4F-4D1A-B8B1-43099A33E4AC}"/>
                </a:ext>
              </a:extLst>
            </p:cNvPr>
            <p:cNvCxnSpPr>
              <a:cxnSpLocks/>
              <a:stCxn id="25" idx="2"/>
            </p:cNvCxnSpPr>
            <p:nvPr userDrawn="1"/>
          </p:nvCxnSpPr>
          <p:spPr>
            <a:xfrm flipV="1">
              <a:off x="1210197" y="580108"/>
              <a:ext cx="471818" cy="3752"/>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grpSp>
      <p:grpSp>
        <p:nvGrpSpPr>
          <p:cNvPr id="31" name="Agrupar 30">
            <a:extLst>
              <a:ext uri="{FF2B5EF4-FFF2-40B4-BE49-F238E27FC236}">
                <a16:creationId xmlns:a16="http://schemas.microsoft.com/office/drawing/2014/main" id="{B60C99F6-79C8-4914-95AE-C50E9FF6A39F}"/>
              </a:ext>
            </a:extLst>
          </p:cNvPr>
          <p:cNvGrpSpPr/>
          <p:nvPr userDrawn="1"/>
        </p:nvGrpSpPr>
        <p:grpSpPr>
          <a:xfrm>
            <a:off x="10170942" y="6308088"/>
            <a:ext cx="1899139" cy="469459"/>
            <a:chOff x="10016196" y="6202460"/>
            <a:chExt cx="1899139" cy="469459"/>
          </a:xfrm>
        </p:grpSpPr>
        <p:sp>
          <p:nvSpPr>
            <p:cNvPr id="32" name="Retângulo: Cantos Arredondados 31">
              <a:extLst>
                <a:ext uri="{FF2B5EF4-FFF2-40B4-BE49-F238E27FC236}">
                  <a16:creationId xmlns:a16="http://schemas.microsoft.com/office/drawing/2014/main" id="{89E03B4B-A6BE-4830-8E6D-EE03593CBFC1}"/>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33" name="Imagem 32" descr="Texto&#10;&#10;Descrição gerada automaticamente com confiança baixa">
              <a:extLst>
                <a:ext uri="{FF2B5EF4-FFF2-40B4-BE49-F238E27FC236}">
                  <a16:creationId xmlns:a16="http://schemas.microsoft.com/office/drawing/2014/main" id="{2A4B2451-4F0A-47A1-8009-0DB32F404C3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Tree>
    <p:extLst>
      <p:ext uri="{BB962C8B-B14F-4D97-AF65-F5344CB8AC3E}">
        <p14:creationId xmlns:p14="http://schemas.microsoft.com/office/powerpoint/2010/main" val="215843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Layout Personalizado">
    <p:spTree>
      <p:nvGrpSpPr>
        <p:cNvPr id="1" name=""/>
        <p:cNvGrpSpPr/>
        <p:nvPr/>
      </p:nvGrpSpPr>
      <p:grpSpPr>
        <a:xfrm>
          <a:off x="0" y="0"/>
          <a:ext cx="0" cy="0"/>
          <a:chOff x="0" y="0"/>
          <a:chExt cx="0" cy="0"/>
        </a:xfrm>
      </p:grpSpPr>
      <p:pic>
        <p:nvPicPr>
          <p:cNvPr id="7" name="Imagem 6" descr="Imagem em preto e branco&#10;&#10;Descrição gerada automaticamente com confiança média">
            <a:extLst>
              <a:ext uri="{FF2B5EF4-FFF2-40B4-BE49-F238E27FC236}">
                <a16:creationId xmlns:a16="http://schemas.microsoft.com/office/drawing/2014/main" id="{C35B2211-6805-42A5-AAA6-B04B8BBBDA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7" t="7761" r="22873" b="7064"/>
          <a:stretch/>
        </p:blipFill>
        <p:spPr>
          <a:xfrm>
            <a:off x="9108862" y="4193274"/>
            <a:ext cx="4566194" cy="4167017"/>
          </a:xfrm>
          <a:prstGeom prst="rect">
            <a:avLst/>
          </a:prstGeom>
        </p:spPr>
      </p:pic>
      <p:pic>
        <p:nvPicPr>
          <p:cNvPr id="12" name="Imagem 11" descr="Uma imagem contendo no interior, computador, computer, comida&#10;&#10;Descrição gerada automaticamente">
            <a:extLst>
              <a:ext uri="{FF2B5EF4-FFF2-40B4-BE49-F238E27FC236}">
                <a16:creationId xmlns:a16="http://schemas.microsoft.com/office/drawing/2014/main" id="{78B2482C-1A11-400C-8087-333F0276F6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Imagem 12" descr="Imagem em preto e branco&#10;&#10;Descrição gerada automaticamente com confiança média">
            <a:extLst>
              <a:ext uri="{FF2B5EF4-FFF2-40B4-BE49-F238E27FC236}">
                <a16:creationId xmlns:a16="http://schemas.microsoft.com/office/drawing/2014/main" id="{4A738EFE-D082-42F9-B4DF-8F1D32AB66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627" t="7761" r="22873" b="7064"/>
          <a:stretch/>
        </p:blipFill>
        <p:spPr>
          <a:xfrm>
            <a:off x="9108862" y="4193274"/>
            <a:ext cx="4566194" cy="4167017"/>
          </a:xfrm>
          <a:prstGeom prst="rect">
            <a:avLst/>
          </a:prstGeom>
        </p:spPr>
      </p:pic>
      <p:pic>
        <p:nvPicPr>
          <p:cNvPr id="14" name="Imagem 13" descr="Uma imagem contendo estrela&#10;&#10;Descrição gerada automaticamente">
            <a:extLst>
              <a:ext uri="{FF2B5EF4-FFF2-40B4-BE49-F238E27FC236}">
                <a16:creationId xmlns:a16="http://schemas.microsoft.com/office/drawing/2014/main" id="{131D6B33-4E16-4C4E-87D4-1B4691FE147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4080"/>
          <a:stretch/>
        </p:blipFill>
        <p:spPr>
          <a:xfrm rot="10800000" flipV="1">
            <a:off x="0" y="3046938"/>
            <a:ext cx="12192000" cy="3835020"/>
          </a:xfrm>
          <a:prstGeom prst="rect">
            <a:avLst/>
          </a:prstGeom>
        </p:spPr>
      </p:pic>
      <p:grpSp>
        <p:nvGrpSpPr>
          <p:cNvPr id="15" name="Agrupar 14">
            <a:extLst>
              <a:ext uri="{FF2B5EF4-FFF2-40B4-BE49-F238E27FC236}">
                <a16:creationId xmlns:a16="http://schemas.microsoft.com/office/drawing/2014/main" id="{7AEDFA8C-FB3E-4727-84FB-ECF8824CE512}"/>
              </a:ext>
            </a:extLst>
          </p:cNvPr>
          <p:cNvGrpSpPr/>
          <p:nvPr userDrawn="1"/>
        </p:nvGrpSpPr>
        <p:grpSpPr>
          <a:xfrm>
            <a:off x="10170942" y="6308088"/>
            <a:ext cx="1899139" cy="469459"/>
            <a:chOff x="10016196" y="6202460"/>
            <a:chExt cx="1899139" cy="469459"/>
          </a:xfrm>
        </p:grpSpPr>
        <p:sp>
          <p:nvSpPr>
            <p:cNvPr id="16" name="Retângulo: Cantos Arredondados 15">
              <a:extLst>
                <a:ext uri="{FF2B5EF4-FFF2-40B4-BE49-F238E27FC236}">
                  <a16:creationId xmlns:a16="http://schemas.microsoft.com/office/drawing/2014/main" id="{33ABE077-5647-4B11-9178-576D3A88C135}"/>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7" name="Imagem 16" descr="Texto&#10;&#10;Descrição gerada automaticamente com confiança baixa">
              <a:extLst>
                <a:ext uri="{FF2B5EF4-FFF2-40B4-BE49-F238E27FC236}">
                  <a16:creationId xmlns:a16="http://schemas.microsoft.com/office/drawing/2014/main" id="{4179DA2D-4D91-49A9-BD66-44B6A359689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Tree>
    <p:extLst>
      <p:ext uri="{BB962C8B-B14F-4D97-AF65-F5344CB8AC3E}">
        <p14:creationId xmlns:p14="http://schemas.microsoft.com/office/powerpoint/2010/main" val="1540697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Layout Personalizado">
    <p:spTree>
      <p:nvGrpSpPr>
        <p:cNvPr id="1" name=""/>
        <p:cNvGrpSpPr/>
        <p:nvPr/>
      </p:nvGrpSpPr>
      <p:grpSpPr>
        <a:xfrm>
          <a:off x="0" y="0"/>
          <a:ext cx="0" cy="0"/>
          <a:chOff x="0" y="0"/>
          <a:chExt cx="0" cy="0"/>
        </a:xfrm>
      </p:grpSpPr>
      <p:pic>
        <p:nvPicPr>
          <p:cNvPr id="13" name="Imagem 12" descr="Uma imagem contendo no interior, computador, computer, comida&#10;&#10;Descrição gerada automaticamente">
            <a:extLst>
              <a:ext uri="{FF2B5EF4-FFF2-40B4-BE49-F238E27FC236}">
                <a16:creationId xmlns:a16="http://schemas.microsoft.com/office/drawing/2014/main" id="{1D244F74-E736-478D-97D7-1F74B01DD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Imagem 13" descr="Imagem em preto e branco&#10;&#10;Descrição gerada automaticamente com confiança média">
            <a:extLst>
              <a:ext uri="{FF2B5EF4-FFF2-40B4-BE49-F238E27FC236}">
                <a16:creationId xmlns:a16="http://schemas.microsoft.com/office/drawing/2014/main" id="{5F650118-293F-4C4C-A8D4-F0EEA5EB37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627" t="7761" r="22873" b="7064"/>
          <a:stretch/>
        </p:blipFill>
        <p:spPr>
          <a:xfrm>
            <a:off x="9136157" y="4193274"/>
            <a:ext cx="4566194" cy="4167017"/>
          </a:xfrm>
          <a:prstGeom prst="rect">
            <a:avLst/>
          </a:prstGeom>
        </p:spPr>
      </p:pic>
      <p:pic>
        <p:nvPicPr>
          <p:cNvPr id="15" name="Imagem 14" descr="Uma imagem contendo estrela&#10;&#10;Descrição gerada automaticamente">
            <a:extLst>
              <a:ext uri="{FF2B5EF4-FFF2-40B4-BE49-F238E27FC236}">
                <a16:creationId xmlns:a16="http://schemas.microsoft.com/office/drawing/2014/main" id="{04DAED0C-D540-47FF-B1C8-4459A2EE246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4080"/>
          <a:stretch/>
        </p:blipFill>
        <p:spPr>
          <a:xfrm rot="10800000" flipV="1">
            <a:off x="0" y="3046938"/>
            <a:ext cx="12192000" cy="3835020"/>
          </a:xfrm>
          <a:prstGeom prst="rect">
            <a:avLst/>
          </a:prstGeom>
        </p:spPr>
      </p:pic>
      <p:grpSp>
        <p:nvGrpSpPr>
          <p:cNvPr id="16" name="Agrupar 15">
            <a:extLst>
              <a:ext uri="{FF2B5EF4-FFF2-40B4-BE49-F238E27FC236}">
                <a16:creationId xmlns:a16="http://schemas.microsoft.com/office/drawing/2014/main" id="{4885AF87-1DBE-4D5E-A9E8-DC26C1C25689}"/>
              </a:ext>
            </a:extLst>
          </p:cNvPr>
          <p:cNvGrpSpPr/>
          <p:nvPr userDrawn="1"/>
        </p:nvGrpSpPr>
        <p:grpSpPr>
          <a:xfrm>
            <a:off x="167422" y="62472"/>
            <a:ext cx="1514593" cy="1646261"/>
            <a:chOff x="167422" y="62472"/>
            <a:chExt cx="1514593" cy="1646261"/>
          </a:xfrm>
        </p:grpSpPr>
        <p:grpSp>
          <p:nvGrpSpPr>
            <p:cNvPr id="17" name="Agrupar 16">
              <a:extLst>
                <a:ext uri="{FF2B5EF4-FFF2-40B4-BE49-F238E27FC236}">
                  <a16:creationId xmlns:a16="http://schemas.microsoft.com/office/drawing/2014/main" id="{CE1B175A-5582-4D63-9F0F-588FBF6EA95A}"/>
                </a:ext>
              </a:extLst>
            </p:cNvPr>
            <p:cNvGrpSpPr/>
            <p:nvPr userDrawn="1"/>
          </p:nvGrpSpPr>
          <p:grpSpPr>
            <a:xfrm>
              <a:off x="167422" y="62472"/>
              <a:ext cx="1042775" cy="1042775"/>
              <a:chOff x="10355571" y="3399085"/>
              <a:chExt cx="834730" cy="834730"/>
            </a:xfrm>
          </p:grpSpPr>
          <p:sp>
            <p:nvSpPr>
              <p:cNvPr id="20" name="Elipse 19">
                <a:extLst>
                  <a:ext uri="{FF2B5EF4-FFF2-40B4-BE49-F238E27FC236}">
                    <a16:creationId xmlns:a16="http://schemas.microsoft.com/office/drawing/2014/main" id="{3E654E05-0976-4090-AFD5-E0DD6F53BD38}"/>
                  </a:ext>
                </a:extLst>
              </p:cNvPr>
              <p:cNvSpPr/>
              <p:nvPr/>
            </p:nvSpPr>
            <p:spPr>
              <a:xfrm flipH="1">
                <a:off x="10355571" y="3399085"/>
                <a:ext cx="834730" cy="834730"/>
              </a:xfrm>
              <a:prstGeom prst="ellipse">
                <a:avLst/>
              </a:prstGeom>
              <a:noFill/>
              <a:ln>
                <a:solidFill>
                  <a:srgbClr val="3030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1" name="Elipse 20">
                <a:extLst>
                  <a:ext uri="{FF2B5EF4-FFF2-40B4-BE49-F238E27FC236}">
                    <a16:creationId xmlns:a16="http://schemas.microsoft.com/office/drawing/2014/main" id="{6E2B7E6B-FD68-4DBC-BA55-3D134182ACFF}"/>
                  </a:ext>
                </a:extLst>
              </p:cNvPr>
              <p:cNvSpPr/>
              <p:nvPr/>
            </p:nvSpPr>
            <p:spPr>
              <a:xfrm flipH="1">
                <a:off x="10415154" y="3458668"/>
                <a:ext cx="715564" cy="715564"/>
              </a:xfrm>
              <a:prstGeom prst="ellipse">
                <a:avLst/>
              </a:prstGeom>
              <a:noFill/>
              <a:ln>
                <a:solidFill>
                  <a:srgbClr val="30303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grpSp>
        <p:cxnSp>
          <p:nvCxnSpPr>
            <p:cNvPr id="18" name="Conector reto 17">
              <a:extLst>
                <a:ext uri="{FF2B5EF4-FFF2-40B4-BE49-F238E27FC236}">
                  <a16:creationId xmlns:a16="http://schemas.microsoft.com/office/drawing/2014/main" id="{108A552D-8E23-41C2-8A64-AFB6A34BF339}"/>
                </a:ext>
              </a:extLst>
            </p:cNvPr>
            <p:cNvCxnSpPr>
              <a:cxnSpLocks/>
              <a:stCxn id="20" idx="5"/>
            </p:cNvCxnSpPr>
            <p:nvPr userDrawn="1"/>
          </p:nvCxnSpPr>
          <p:spPr>
            <a:xfrm flipH="1">
              <a:off x="317945" y="952535"/>
              <a:ext cx="2188" cy="756198"/>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cxnSp>
          <p:nvCxnSpPr>
            <p:cNvPr id="19" name="Conector reto 18">
              <a:extLst>
                <a:ext uri="{FF2B5EF4-FFF2-40B4-BE49-F238E27FC236}">
                  <a16:creationId xmlns:a16="http://schemas.microsoft.com/office/drawing/2014/main" id="{47464C0E-ED1B-4076-A007-43DC6582DB5D}"/>
                </a:ext>
              </a:extLst>
            </p:cNvPr>
            <p:cNvCxnSpPr>
              <a:cxnSpLocks/>
              <a:stCxn id="20" idx="2"/>
            </p:cNvCxnSpPr>
            <p:nvPr userDrawn="1"/>
          </p:nvCxnSpPr>
          <p:spPr>
            <a:xfrm flipV="1">
              <a:off x="1210197" y="580108"/>
              <a:ext cx="471818" cy="3752"/>
            </a:xfrm>
            <a:prstGeom prst="line">
              <a:avLst/>
            </a:prstGeom>
            <a:ln>
              <a:solidFill>
                <a:srgbClr val="303030"/>
              </a:solidFill>
            </a:ln>
          </p:spPr>
          <p:style>
            <a:lnRef idx="1">
              <a:schemeClr val="accent1"/>
            </a:lnRef>
            <a:fillRef idx="0">
              <a:schemeClr val="accent1"/>
            </a:fillRef>
            <a:effectRef idx="0">
              <a:schemeClr val="accent1"/>
            </a:effectRef>
            <a:fontRef idx="minor">
              <a:schemeClr val="tx1"/>
            </a:fontRef>
          </p:style>
        </p:cxnSp>
      </p:grpSp>
      <p:grpSp>
        <p:nvGrpSpPr>
          <p:cNvPr id="26" name="Agrupar 25">
            <a:extLst>
              <a:ext uri="{FF2B5EF4-FFF2-40B4-BE49-F238E27FC236}">
                <a16:creationId xmlns:a16="http://schemas.microsoft.com/office/drawing/2014/main" id="{03483FEB-3228-4B39-A2B8-431EDE84AEB9}"/>
              </a:ext>
            </a:extLst>
          </p:cNvPr>
          <p:cNvGrpSpPr/>
          <p:nvPr userDrawn="1"/>
        </p:nvGrpSpPr>
        <p:grpSpPr>
          <a:xfrm>
            <a:off x="10170942" y="6308088"/>
            <a:ext cx="1899139" cy="469459"/>
            <a:chOff x="10016196" y="6202460"/>
            <a:chExt cx="1899139" cy="469459"/>
          </a:xfrm>
        </p:grpSpPr>
        <p:sp>
          <p:nvSpPr>
            <p:cNvPr id="27" name="Retângulo: Cantos Arredondados 26">
              <a:extLst>
                <a:ext uri="{FF2B5EF4-FFF2-40B4-BE49-F238E27FC236}">
                  <a16:creationId xmlns:a16="http://schemas.microsoft.com/office/drawing/2014/main" id="{2AC6B2B9-8AFD-4E03-984B-5A50438F0444}"/>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28" name="Imagem 27" descr="Texto&#10;&#10;Descrição gerada automaticamente com confiança baixa">
              <a:extLst>
                <a:ext uri="{FF2B5EF4-FFF2-40B4-BE49-F238E27FC236}">
                  <a16:creationId xmlns:a16="http://schemas.microsoft.com/office/drawing/2014/main" id="{C5A618A0-1DDB-4D95-8032-E5D13218A34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Tree>
    <p:extLst>
      <p:ext uri="{BB962C8B-B14F-4D97-AF65-F5344CB8AC3E}">
        <p14:creationId xmlns:p14="http://schemas.microsoft.com/office/powerpoint/2010/main" val="2421452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Layout Personalizado">
    <p:spTree>
      <p:nvGrpSpPr>
        <p:cNvPr id="1" name=""/>
        <p:cNvGrpSpPr/>
        <p:nvPr/>
      </p:nvGrpSpPr>
      <p:grpSpPr>
        <a:xfrm>
          <a:off x="0" y="0"/>
          <a:ext cx="0" cy="0"/>
          <a:chOff x="0" y="0"/>
          <a:chExt cx="0" cy="0"/>
        </a:xfrm>
      </p:grpSpPr>
      <p:grpSp>
        <p:nvGrpSpPr>
          <p:cNvPr id="6" name="Agrupar 5">
            <a:extLst>
              <a:ext uri="{FF2B5EF4-FFF2-40B4-BE49-F238E27FC236}">
                <a16:creationId xmlns:a16="http://schemas.microsoft.com/office/drawing/2014/main" id="{4DB3F961-7622-4706-B381-8D5FCB0C9EAF}"/>
              </a:ext>
            </a:extLst>
          </p:cNvPr>
          <p:cNvGrpSpPr/>
          <p:nvPr userDrawn="1"/>
        </p:nvGrpSpPr>
        <p:grpSpPr>
          <a:xfrm>
            <a:off x="0" y="0"/>
            <a:ext cx="12192000" cy="6858000"/>
            <a:chOff x="0" y="0"/>
            <a:chExt cx="12192000" cy="6858000"/>
          </a:xfrm>
        </p:grpSpPr>
        <p:sp>
          <p:nvSpPr>
            <p:cNvPr id="7" name="Retângulo 6">
              <a:extLst>
                <a:ext uri="{FF2B5EF4-FFF2-40B4-BE49-F238E27FC236}">
                  <a16:creationId xmlns:a16="http://schemas.microsoft.com/office/drawing/2014/main" id="{24572ABD-75DC-497D-9726-E6D44F6478C7}"/>
                </a:ext>
              </a:extLst>
            </p:cNvPr>
            <p:cNvSpPr/>
            <p:nvPr/>
          </p:nvSpPr>
          <p:spPr>
            <a:xfrm>
              <a:off x="0" y="0"/>
              <a:ext cx="12192000" cy="6858000"/>
            </a:xfrm>
            <a:prstGeom prst="rect">
              <a:avLst/>
            </a:prstGeom>
            <a:gradFill flip="none" rotWithShape="1">
              <a:gsLst>
                <a:gs pos="0">
                  <a:schemeClr val="bg1">
                    <a:alpha val="0"/>
                  </a:schemeClr>
                </a:gs>
                <a:gs pos="74000">
                  <a:srgbClr val="E6E6E6"/>
                </a:gs>
                <a:gs pos="83000">
                  <a:srgbClr val="E6E6E6"/>
                </a:gs>
                <a:gs pos="100000">
                  <a:srgbClr val="E6E6E6"/>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8" name="Imagem 7" descr="Foto em preto e branco&#10;&#10;Descrição gerada automaticamente">
              <a:extLst>
                <a:ext uri="{FF2B5EF4-FFF2-40B4-BE49-F238E27FC236}">
                  <a16:creationId xmlns:a16="http://schemas.microsoft.com/office/drawing/2014/main" id="{9190D68E-0791-46AE-A418-975DD2ED2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Tree>
    <p:extLst>
      <p:ext uri="{BB962C8B-B14F-4D97-AF65-F5344CB8AC3E}">
        <p14:creationId xmlns:p14="http://schemas.microsoft.com/office/powerpoint/2010/main" val="2715433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Layout Personalizado">
    <p:spTree>
      <p:nvGrpSpPr>
        <p:cNvPr id="1" name=""/>
        <p:cNvGrpSpPr/>
        <p:nvPr/>
      </p:nvGrpSpPr>
      <p:grpSpPr>
        <a:xfrm>
          <a:off x="0" y="0"/>
          <a:ext cx="0" cy="0"/>
          <a:chOff x="0" y="0"/>
          <a:chExt cx="0" cy="0"/>
        </a:xfrm>
      </p:grpSpPr>
      <p:pic>
        <p:nvPicPr>
          <p:cNvPr id="5" name="Imagem 4" descr="Uma imagem contendo no interior, computador, computer, comida&#10;&#10;Descrição gerada automaticamente">
            <a:extLst>
              <a:ext uri="{FF2B5EF4-FFF2-40B4-BE49-F238E27FC236}">
                <a16:creationId xmlns:a16="http://schemas.microsoft.com/office/drawing/2014/main" id="{34FD5B78-8D5E-481B-BBB7-E095B46A4C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m 8" descr="Foto em preto e branco&#10;&#10;Descrição gerada automaticamente">
            <a:extLst>
              <a:ext uri="{FF2B5EF4-FFF2-40B4-BE49-F238E27FC236}">
                <a16:creationId xmlns:a16="http://schemas.microsoft.com/office/drawing/2014/main" id="{DCC6A83A-6192-4D39-84A7-A0AB9C1CBB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208" b="45314"/>
          <a:stretch/>
        </p:blipFill>
        <p:spPr>
          <a:xfrm>
            <a:off x="0" y="-1"/>
            <a:ext cx="12192000" cy="2981739"/>
          </a:xfrm>
          <a:prstGeom prst="rect">
            <a:avLst/>
          </a:prstGeom>
        </p:spPr>
      </p:pic>
    </p:spTree>
    <p:extLst>
      <p:ext uri="{BB962C8B-B14F-4D97-AF65-F5344CB8AC3E}">
        <p14:creationId xmlns:p14="http://schemas.microsoft.com/office/powerpoint/2010/main" val="1892977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3_Título e Conteúdo">
    <p:spTree>
      <p:nvGrpSpPr>
        <p:cNvPr id="1" name=""/>
        <p:cNvGrpSpPr/>
        <p:nvPr/>
      </p:nvGrpSpPr>
      <p:grpSpPr>
        <a:xfrm>
          <a:off x="0" y="0"/>
          <a:ext cx="0" cy="0"/>
          <a:chOff x="0" y="0"/>
          <a:chExt cx="0" cy="0"/>
        </a:xfrm>
      </p:grpSpPr>
      <p:pic>
        <p:nvPicPr>
          <p:cNvPr id="7" name="Google Shape;413;p43">
            <a:extLst>
              <a:ext uri="{FF2B5EF4-FFF2-40B4-BE49-F238E27FC236}">
                <a16:creationId xmlns:a16="http://schemas.microsoft.com/office/drawing/2014/main" id="{5822ACB0-6D9F-46FC-99F3-73A68B212D72}"/>
              </a:ext>
            </a:extLst>
          </p:cNvPr>
          <p:cNvPicPr preferRelativeResize="0"/>
          <p:nvPr userDrawn="1"/>
        </p:nvPicPr>
        <p:blipFill>
          <a:blip r:embed="rId2" cstate="email">
            <a:alphaModFix amt="54000"/>
            <a:extLst>
              <a:ext uri="{28A0092B-C50C-407E-A947-70E740481C1C}">
                <a14:useLocalDpi xmlns:a14="http://schemas.microsoft.com/office/drawing/2010/main"/>
              </a:ext>
            </a:extLst>
          </a:blip>
          <a:stretch>
            <a:fillRect/>
          </a:stretch>
        </p:blipFill>
        <p:spPr>
          <a:xfrm>
            <a:off x="2" y="-3"/>
            <a:ext cx="12192000" cy="6921525"/>
          </a:xfrm>
          <a:prstGeom prst="rect">
            <a:avLst/>
          </a:prstGeom>
          <a:noFill/>
          <a:ln>
            <a:noFill/>
          </a:ln>
        </p:spPr>
      </p:pic>
      <p:sp>
        <p:nvSpPr>
          <p:cNvPr id="8" name="Google Shape;414;p43">
            <a:extLst>
              <a:ext uri="{FF2B5EF4-FFF2-40B4-BE49-F238E27FC236}">
                <a16:creationId xmlns:a16="http://schemas.microsoft.com/office/drawing/2014/main" id="{6BAB142C-F9B1-411F-8834-7CC63CCCD5A4}"/>
              </a:ext>
            </a:extLst>
          </p:cNvPr>
          <p:cNvSpPr/>
          <p:nvPr userDrawn="1"/>
        </p:nvSpPr>
        <p:spPr>
          <a:xfrm>
            <a:off x="-10675" y="0"/>
            <a:ext cx="12192000" cy="1167900"/>
          </a:xfrm>
          <a:prstGeom prst="rect">
            <a:avLst/>
          </a:prstGeom>
          <a:solidFill>
            <a:srgbClr val="5F5F5F"/>
          </a:solidFill>
          <a:ln>
            <a:noFill/>
          </a:ln>
          <a:effectLst>
            <a:outerShdw blurRad="57150" dist="57150" dir="5400000" algn="bl" rotWithShape="0">
              <a:srgbClr val="000000">
                <a:alpha val="9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 name="Título 1">
            <a:extLst>
              <a:ext uri="{FF2B5EF4-FFF2-40B4-BE49-F238E27FC236}">
                <a16:creationId xmlns:a16="http://schemas.microsoft.com/office/drawing/2014/main" id="{9A782AD8-75BD-422D-A383-2966252105E9}"/>
              </a:ext>
            </a:extLst>
          </p:cNvPr>
          <p:cNvSpPr>
            <a:spLocks noGrp="1"/>
          </p:cNvSpPr>
          <p:nvPr>
            <p:ph type="title" hasCustomPrompt="1"/>
          </p:nvPr>
        </p:nvSpPr>
        <p:spPr>
          <a:xfrm>
            <a:off x="753533" y="-191529"/>
            <a:ext cx="8525934" cy="1325563"/>
          </a:xfrm>
        </p:spPr>
        <p:txBody>
          <a:bodyPr/>
          <a:lstStyle>
            <a:lvl1pPr algn="l">
              <a:defRPr sz="2400" b="1">
                <a:solidFill>
                  <a:schemeClr val="bg1"/>
                </a:solidFill>
                <a:latin typeface="TCCC-UnityText" panose="020B0505030303020204" pitchFamily="34" charset="0"/>
              </a:defRPr>
            </a:lvl1pPr>
          </a:lstStyle>
          <a:p>
            <a:r>
              <a:rPr lang="pt-BR"/>
              <a:t>TITULO DE SLIDE</a:t>
            </a:r>
          </a:p>
        </p:txBody>
      </p:sp>
      <p:sp>
        <p:nvSpPr>
          <p:cNvPr id="3" name="Espaço Reservado para Conteúdo 2">
            <a:extLst>
              <a:ext uri="{FF2B5EF4-FFF2-40B4-BE49-F238E27FC236}">
                <a16:creationId xmlns:a16="http://schemas.microsoft.com/office/drawing/2014/main" id="{4B9693CE-469D-400F-9021-29FE27B7A46D}"/>
              </a:ext>
            </a:extLst>
          </p:cNvPr>
          <p:cNvSpPr>
            <a:spLocks noGrp="1"/>
          </p:cNvSpPr>
          <p:nvPr>
            <p:ph idx="1" hasCustomPrompt="1"/>
          </p:nvPr>
        </p:nvSpPr>
        <p:spPr>
          <a:xfrm>
            <a:off x="753533" y="710669"/>
            <a:ext cx="8034867" cy="338700"/>
          </a:xfrm>
          <a:prstGeom prst="rect">
            <a:avLst/>
          </a:prstGeom>
        </p:spPr>
        <p:txBody>
          <a:bodyPr/>
          <a:lstStyle>
            <a:lvl1pPr marL="0" indent="0">
              <a:buNone/>
              <a:defRPr sz="1600">
                <a:solidFill>
                  <a:schemeClr val="bg1"/>
                </a:solidFill>
                <a:latin typeface="TCCC-UnityText" panose="020B0505030303020204" pitchFamily="34" charset="0"/>
              </a:defRPr>
            </a:lvl1pPr>
          </a:lstStyle>
          <a:p>
            <a:pPr lvl="0"/>
            <a:r>
              <a:rPr lang="pt-BR"/>
              <a:t>SUBTITULO</a:t>
            </a:r>
          </a:p>
        </p:txBody>
      </p:sp>
      <p:sp>
        <p:nvSpPr>
          <p:cNvPr id="14" name="Google Shape;436;p45">
            <a:extLst>
              <a:ext uri="{FF2B5EF4-FFF2-40B4-BE49-F238E27FC236}">
                <a16:creationId xmlns:a16="http://schemas.microsoft.com/office/drawing/2014/main" id="{4AFA07C1-A6D8-4B72-A79B-B91735C29CFE}"/>
              </a:ext>
            </a:extLst>
          </p:cNvPr>
          <p:cNvSpPr/>
          <p:nvPr userDrawn="1"/>
        </p:nvSpPr>
        <p:spPr>
          <a:xfrm>
            <a:off x="-10675" y="6324050"/>
            <a:ext cx="12192000" cy="534000"/>
          </a:xfrm>
          <a:prstGeom prst="rect">
            <a:avLst/>
          </a:prstGeom>
          <a:solidFill>
            <a:srgbClr val="5F5F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5" name="Google Shape;417;p43">
            <a:extLst>
              <a:ext uri="{FF2B5EF4-FFF2-40B4-BE49-F238E27FC236}">
                <a16:creationId xmlns:a16="http://schemas.microsoft.com/office/drawing/2014/main" id="{3F71B4B7-3D15-48EE-B753-2E4BF4ACDEB4}"/>
              </a:ext>
            </a:extLst>
          </p:cNvPr>
          <p:cNvSpPr/>
          <p:nvPr userDrawn="1"/>
        </p:nvSpPr>
        <p:spPr>
          <a:xfrm>
            <a:off x="10943312" y="5828275"/>
            <a:ext cx="1505100" cy="1505100"/>
          </a:xfrm>
          <a:prstGeom prst="ellipse">
            <a:avLst/>
          </a:prstGeom>
          <a:solidFill>
            <a:srgbClr val="FFFFFF"/>
          </a:solidFill>
          <a:ln>
            <a:noFill/>
          </a:ln>
          <a:effectLst>
            <a:outerShdw blurRad="185738" dist="47625" dir="16500000" algn="bl" rotWithShape="0">
              <a:srgbClr val="000000">
                <a:alpha val="2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Imagem 8" descr="Logotipo, nome da empresa&#10;&#10;Descrição gerada automaticamente">
            <a:extLst>
              <a:ext uri="{FF2B5EF4-FFF2-40B4-BE49-F238E27FC236}">
                <a16:creationId xmlns:a16="http://schemas.microsoft.com/office/drawing/2014/main" id="{915DA7D9-8351-42C5-9C3A-EB5C47C81E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55680" y="6022870"/>
            <a:ext cx="933597" cy="675511"/>
          </a:xfrm>
          <a:prstGeom prst="rect">
            <a:avLst/>
          </a:prstGeom>
        </p:spPr>
      </p:pic>
    </p:spTree>
    <p:extLst>
      <p:ext uri="{BB962C8B-B14F-4D97-AF65-F5344CB8AC3E}">
        <p14:creationId xmlns:p14="http://schemas.microsoft.com/office/powerpoint/2010/main" val="1929335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Cabeçalho da Seção">
    <p:spTree>
      <p:nvGrpSpPr>
        <p:cNvPr id="1" name=""/>
        <p:cNvGrpSpPr/>
        <p:nvPr/>
      </p:nvGrpSpPr>
      <p:grpSpPr>
        <a:xfrm>
          <a:off x="0" y="0"/>
          <a:ext cx="0" cy="0"/>
          <a:chOff x="0" y="0"/>
          <a:chExt cx="0" cy="0"/>
        </a:xfrm>
      </p:grpSpPr>
      <p:pic>
        <p:nvPicPr>
          <p:cNvPr id="6" name="Google Shape;763;p80">
            <a:extLst>
              <a:ext uri="{FF2B5EF4-FFF2-40B4-BE49-F238E27FC236}">
                <a16:creationId xmlns:a16="http://schemas.microsoft.com/office/drawing/2014/main" id="{02D50667-2928-4340-8786-1600EEF0D008}"/>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5" y="0"/>
            <a:ext cx="12221698" cy="6941997"/>
          </a:xfrm>
          <a:prstGeom prst="rect">
            <a:avLst/>
          </a:prstGeom>
          <a:noFill/>
          <a:ln>
            <a:noFill/>
          </a:ln>
        </p:spPr>
      </p:pic>
      <p:sp>
        <p:nvSpPr>
          <p:cNvPr id="8" name="Google Shape;764;p80">
            <a:extLst>
              <a:ext uri="{FF2B5EF4-FFF2-40B4-BE49-F238E27FC236}">
                <a16:creationId xmlns:a16="http://schemas.microsoft.com/office/drawing/2014/main" id="{264B6454-8D74-4408-9E4A-E089203118D5}"/>
              </a:ext>
            </a:extLst>
          </p:cNvPr>
          <p:cNvSpPr/>
          <p:nvPr userDrawn="1"/>
        </p:nvSpPr>
        <p:spPr>
          <a:xfrm>
            <a:off x="4109255" y="661625"/>
            <a:ext cx="4003200" cy="4003200"/>
          </a:xfrm>
          <a:prstGeom prst="ellipse">
            <a:avLst/>
          </a:pr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66;p80">
            <a:extLst>
              <a:ext uri="{FF2B5EF4-FFF2-40B4-BE49-F238E27FC236}">
                <a16:creationId xmlns:a16="http://schemas.microsoft.com/office/drawing/2014/main" id="{3FFB1369-5443-4390-8ADF-40BB153D41CE}"/>
              </a:ext>
            </a:extLst>
          </p:cNvPr>
          <p:cNvSpPr txBox="1"/>
          <p:nvPr userDrawn="1"/>
        </p:nvSpPr>
        <p:spPr>
          <a:xfrm>
            <a:off x="3758129" y="5024125"/>
            <a:ext cx="4672200" cy="1405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6000" b="1">
                <a:solidFill>
                  <a:srgbClr val="FFFFFF"/>
                </a:solidFill>
                <a:highlight>
                  <a:srgbClr val="303030"/>
                </a:highlight>
                <a:latin typeface="TCCC-UnityText" panose="020B0505030303020204" pitchFamily="34" charset="0"/>
                <a:ea typeface="Montserrat"/>
                <a:cs typeface="Montserrat"/>
                <a:sym typeface="Montserrat"/>
              </a:rPr>
              <a:t>GRACIAS!</a:t>
            </a:r>
            <a:endParaRPr sz="1600" b="1">
              <a:solidFill>
                <a:srgbClr val="FFFFFF"/>
              </a:solidFill>
              <a:highlight>
                <a:srgbClr val="303030"/>
              </a:highlight>
              <a:latin typeface="TCCC-UnityText" panose="020B0505030303020204" pitchFamily="34" charset="0"/>
            </a:endParaRPr>
          </a:p>
        </p:txBody>
      </p:sp>
      <p:pic>
        <p:nvPicPr>
          <p:cNvPr id="3" name="Imagem 2" descr="Logotipo, nome da empresa&#10;&#10;Descrição gerada automaticamente">
            <a:extLst>
              <a:ext uri="{FF2B5EF4-FFF2-40B4-BE49-F238E27FC236}">
                <a16:creationId xmlns:a16="http://schemas.microsoft.com/office/drawing/2014/main" id="{BE389FE6-45A4-4CE5-8286-458AFBCCD4C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39137" y="1505839"/>
            <a:ext cx="3136309" cy="2269301"/>
          </a:xfrm>
          <a:prstGeom prst="rect">
            <a:avLst/>
          </a:prstGeom>
        </p:spPr>
      </p:pic>
    </p:spTree>
    <p:extLst>
      <p:ext uri="{BB962C8B-B14F-4D97-AF65-F5344CB8AC3E}">
        <p14:creationId xmlns:p14="http://schemas.microsoft.com/office/powerpoint/2010/main" val="364450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ítulo e Conteúdo">
    <p:spTree>
      <p:nvGrpSpPr>
        <p:cNvPr id="1" name=""/>
        <p:cNvGrpSpPr/>
        <p:nvPr/>
      </p:nvGrpSpPr>
      <p:grpSpPr>
        <a:xfrm>
          <a:off x="0" y="0"/>
          <a:ext cx="0" cy="0"/>
          <a:chOff x="0" y="0"/>
          <a:chExt cx="0" cy="0"/>
        </a:xfrm>
      </p:grpSpPr>
      <p:pic>
        <p:nvPicPr>
          <p:cNvPr id="4" name="Imagem 3" descr="Teclado de computador&#10;&#10;Descrição gerada automaticamente">
            <a:extLst>
              <a:ext uri="{FF2B5EF4-FFF2-40B4-BE49-F238E27FC236}">
                <a16:creationId xmlns:a16="http://schemas.microsoft.com/office/drawing/2014/main" id="{B807E3F7-CE88-4984-8EA1-FA923F59D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Foto em preto e branco de árvore&#10;&#10;Descrição gerada automaticamente">
            <a:extLst>
              <a:ext uri="{FF2B5EF4-FFF2-40B4-BE49-F238E27FC236}">
                <a16:creationId xmlns:a16="http://schemas.microsoft.com/office/drawing/2014/main" id="{912D53EB-B180-477A-9873-FC25CB216C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45861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ítulo e Conteúdo">
    <p:spTree>
      <p:nvGrpSpPr>
        <p:cNvPr id="1" name=""/>
        <p:cNvGrpSpPr/>
        <p:nvPr/>
      </p:nvGrpSpPr>
      <p:grpSpPr>
        <a:xfrm>
          <a:off x="0" y="0"/>
          <a:ext cx="0" cy="0"/>
          <a:chOff x="0" y="0"/>
          <a:chExt cx="0" cy="0"/>
        </a:xfrm>
      </p:grpSpPr>
      <p:pic>
        <p:nvPicPr>
          <p:cNvPr id="4" name="Imagem 3" descr="Teclado de computador&#10;&#10;Descrição gerada automaticamente">
            <a:extLst>
              <a:ext uri="{FF2B5EF4-FFF2-40B4-BE49-F238E27FC236}">
                <a16:creationId xmlns:a16="http://schemas.microsoft.com/office/drawing/2014/main" id="{B807E3F7-CE88-4984-8EA1-FA923F59D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Foto em preto e branco de árvore&#10;&#10;Descrição gerada automaticamente">
            <a:extLst>
              <a:ext uri="{FF2B5EF4-FFF2-40B4-BE49-F238E27FC236}">
                <a16:creationId xmlns:a16="http://schemas.microsoft.com/office/drawing/2014/main" id="{912D53EB-B180-477A-9873-FC25CB216C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3644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uas Partes de Conteúdo">
    <p:spTree>
      <p:nvGrpSpPr>
        <p:cNvPr id="1" name=""/>
        <p:cNvGrpSpPr/>
        <p:nvPr/>
      </p:nvGrpSpPr>
      <p:grpSpPr>
        <a:xfrm>
          <a:off x="0" y="0"/>
          <a:ext cx="0" cy="0"/>
          <a:chOff x="0" y="0"/>
          <a:chExt cx="0" cy="0"/>
        </a:xfrm>
      </p:grpSpPr>
      <p:grpSp>
        <p:nvGrpSpPr>
          <p:cNvPr id="17" name="Agrupar 16">
            <a:extLst>
              <a:ext uri="{FF2B5EF4-FFF2-40B4-BE49-F238E27FC236}">
                <a16:creationId xmlns:a16="http://schemas.microsoft.com/office/drawing/2014/main" id="{5477C490-CB3E-4127-AB83-08800E632AB2}"/>
              </a:ext>
            </a:extLst>
          </p:cNvPr>
          <p:cNvGrpSpPr/>
          <p:nvPr userDrawn="1"/>
        </p:nvGrpSpPr>
        <p:grpSpPr>
          <a:xfrm>
            <a:off x="10170942" y="6308088"/>
            <a:ext cx="1899139" cy="469459"/>
            <a:chOff x="10016196" y="6202460"/>
            <a:chExt cx="1899139" cy="469459"/>
          </a:xfrm>
        </p:grpSpPr>
        <p:sp>
          <p:nvSpPr>
            <p:cNvPr id="18" name="Retângulo: Cantos Arredondados 17">
              <a:extLst>
                <a:ext uri="{FF2B5EF4-FFF2-40B4-BE49-F238E27FC236}">
                  <a16:creationId xmlns:a16="http://schemas.microsoft.com/office/drawing/2014/main" id="{17DCB097-F4AB-4EE3-BB5B-4B34E62FC6B3}"/>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9" name="Imagem 18" descr="Texto&#10;&#10;Descrição gerada automaticamente com confiança baixa">
              <a:extLst>
                <a:ext uri="{FF2B5EF4-FFF2-40B4-BE49-F238E27FC236}">
                  <a16:creationId xmlns:a16="http://schemas.microsoft.com/office/drawing/2014/main" id="{ADAC20C0-02EA-4200-BF58-B50BBC945F6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pic>
        <p:nvPicPr>
          <p:cNvPr id="10" name="Imagem 9" descr="Padrão do plano de fundo&#10;&#10;Descrição gerada automaticamente">
            <a:extLst>
              <a:ext uri="{FF2B5EF4-FFF2-40B4-BE49-F238E27FC236}">
                <a16:creationId xmlns:a16="http://schemas.microsoft.com/office/drawing/2014/main" id="{DBCDD22F-2E39-4C97-BC13-C6AD128037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Imagem 10" descr="Fogos de artifício à noite&#10;&#10;Descrição gerada automaticamente com confiança média">
            <a:extLst>
              <a:ext uri="{FF2B5EF4-FFF2-40B4-BE49-F238E27FC236}">
                <a16:creationId xmlns:a16="http://schemas.microsoft.com/office/drawing/2014/main" id="{4B2F9605-9B58-40B8-A65B-ECD122B3F40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43188"/>
          <a:stretch/>
        </p:blipFill>
        <p:spPr>
          <a:xfrm>
            <a:off x="0" y="-13252"/>
            <a:ext cx="12192000" cy="3896139"/>
          </a:xfrm>
          <a:prstGeom prst="rect">
            <a:avLst/>
          </a:prstGeom>
        </p:spPr>
      </p:pic>
      <p:sp>
        <p:nvSpPr>
          <p:cNvPr id="20" name="Elipse 19">
            <a:extLst>
              <a:ext uri="{FF2B5EF4-FFF2-40B4-BE49-F238E27FC236}">
                <a16:creationId xmlns:a16="http://schemas.microsoft.com/office/drawing/2014/main" id="{B663487A-5396-4F0A-B409-8D86F7C6096F}"/>
              </a:ext>
            </a:extLst>
          </p:cNvPr>
          <p:cNvSpPr/>
          <p:nvPr userDrawn="1"/>
        </p:nvSpPr>
        <p:spPr>
          <a:xfrm>
            <a:off x="5671457" y="757058"/>
            <a:ext cx="849087" cy="849087"/>
          </a:xfrm>
          <a:prstGeom prst="ellipse">
            <a:avLst/>
          </a:prstGeom>
          <a:solidFill>
            <a:srgbClr val="30303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sp>
        <p:nvSpPr>
          <p:cNvPr id="21" name="Retângulo: Cantos Arredondados 20">
            <a:extLst>
              <a:ext uri="{FF2B5EF4-FFF2-40B4-BE49-F238E27FC236}">
                <a16:creationId xmlns:a16="http://schemas.microsoft.com/office/drawing/2014/main" id="{28089557-CC45-4D17-9F70-EEF3411A9B31}"/>
              </a:ext>
            </a:extLst>
          </p:cNvPr>
          <p:cNvSpPr/>
          <p:nvPr userDrawn="1"/>
        </p:nvSpPr>
        <p:spPr>
          <a:xfrm>
            <a:off x="4509270" y="1315307"/>
            <a:ext cx="3173462" cy="559911"/>
          </a:xfrm>
          <a:prstGeom prst="roundRect">
            <a:avLst>
              <a:gd name="adj" fmla="val 50000"/>
            </a:avLst>
          </a:prstGeom>
          <a:solidFill>
            <a:srgbClr val="30303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grpSp>
        <p:nvGrpSpPr>
          <p:cNvPr id="22" name="Agrupar 21">
            <a:extLst>
              <a:ext uri="{FF2B5EF4-FFF2-40B4-BE49-F238E27FC236}">
                <a16:creationId xmlns:a16="http://schemas.microsoft.com/office/drawing/2014/main" id="{E4B1EED2-A3D7-4D5E-84A6-79DD4F25D75F}"/>
              </a:ext>
            </a:extLst>
          </p:cNvPr>
          <p:cNvGrpSpPr/>
          <p:nvPr userDrawn="1"/>
        </p:nvGrpSpPr>
        <p:grpSpPr>
          <a:xfrm>
            <a:off x="10170942" y="6308088"/>
            <a:ext cx="1899139" cy="469459"/>
            <a:chOff x="10016196" y="6202460"/>
            <a:chExt cx="1899139" cy="469459"/>
          </a:xfrm>
        </p:grpSpPr>
        <p:sp>
          <p:nvSpPr>
            <p:cNvPr id="23" name="Retângulo: Cantos Arredondados 22">
              <a:extLst>
                <a:ext uri="{FF2B5EF4-FFF2-40B4-BE49-F238E27FC236}">
                  <a16:creationId xmlns:a16="http://schemas.microsoft.com/office/drawing/2014/main" id="{959A11B0-DDCD-46E8-A3FB-17D2DD43C136}"/>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24" name="Imagem 23" descr="Texto&#10;&#10;Descrição gerada automaticamente com confiança baixa">
              <a:extLst>
                <a:ext uri="{FF2B5EF4-FFF2-40B4-BE49-F238E27FC236}">
                  <a16:creationId xmlns:a16="http://schemas.microsoft.com/office/drawing/2014/main" id="{55AC6D9D-BDF6-4F35-A6E9-61F4AD7963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Tree>
    <p:extLst>
      <p:ext uri="{BB962C8B-B14F-4D97-AF65-F5344CB8AC3E}">
        <p14:creationId xmlns:p14="http://schemas.microsoft.com/office/powerpoint/2010/main" val="351328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uas Partes de Conteúdo">
    <p:spTree>
      <p:nvGrpSpPr>
        <p:cNvPr id="1" name=""/>
        <p:cNvGrpSpPr/>
        <p:nvPr/>
      </p:nvGrpSpPr>
      <p:grpSpPr>
        <a:xfrm>
          <a:off x="0" y="0"/>
          <a:ext cx="0" cy="0"/>
          <a:chOff x="0" y="0"/>
          <a:chExt cx="0" cy="0"/>
        </a:xfrm>
      </p:grpSpPr>
      <p:grpSp>
        <p:nvGrpSpPr>
          <p:cNvPr id="8" name="Agrupar 7">
            <a:extLst>
              <a:ext uri="{FF2B5EF4-FFF2-40B4-BE49-F238E27FC236}">
                <a16:creationId xmlns:a16="http://schemas.microsoft.com/office/drawing/2014/main" id="{AAECFE3B-67ED-427F-AB50-EDA975604211}"/>
              </a:ext>
            </a:extLst>
          </p:cNvPr>
          <p:cNvGrpSpPr/>
          <p:nvPr userDrawn="1"/>
        </p:nvGrpSpPr>
        <p:grpSpPr>
          <a:xfrm>
            <a:off x="10170942" y="6308088"/>
            <a:ext cx="1899139" cy="469459"/>
            <a:chOff x="10016196" y="6202460"/>
            <a:chExt cx="1899139" cy="469459"/>
          </a:xfrm>
        </p:grpSpPr>
        <p:sp>
          <p:nvSpPr>
            <p:cNvPr id="9" name="Retângulo: Cantos Arredondados 8">
              <a:extLst>
                <a:ext uri="{FF2B5EF4-FFF2-40B4-BE49-F238E27FC236}">
                  <a16:creationId xmlns:a16="http://schemas.microsoft.com/office/drawing/2014/main" id="{6C18110F-C9B3-4776-9F78-E6A6E26B8FBB}"/>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0" name="Imagem 9" descr="Texto&#10;&#10;Descrição gerada automaticamente com confiança baixa">
              <a:extLst>
                <a:ext uri="{FF2B5EF4-FFF2-40B4-BE49-F238E27FC236}">
                  <a16:creationId xmlns:a16="http://schemas.microsoft.com/office/drawing/2014/main" id="{53422141-B8E2-48E0-A0F9-EAA13A68C4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pic>
        <p:nvPicPr>
          <p:cNvPr id="11" name="Imagem 10" descr="Padrão do plano de fundo&#10;&#10;Descrição gerada automaticamente">
            <a:extLst>
              <a:ext uri="{FF2B5EF4-FFF2-40B4-BE49-F238E27FC236}">
                <a16:creationId xmlns:a16="http://schemas.microsoft.com/office/drawing/2014/main" id="{BA4ABF23-8A6C-4C2B-8C3B-E95107DDA77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Imagem 13" descr="Fogos de artifício à noite&#10;&#10;Descrição gerada automaticamente com confiança média">
            <a:extLst>
              <a:ext uri="{FF2B5EF4-FFF2-40B4-BE49-F238E27FC236}">
                <a16:creationId xmlns:a16="http://schemas.microsoft.com/office/drawing/2014/main" id="{D7B3AB85-F9BF-4968-8EB2-311F43217CC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43188"/>
          <a:stretch/>
        </p:blipFill>
        <p:spPr>
          <a:xfrm>
            <a:off x="0" y="-13252"/>
            <a:ext cx="12192000" cy="3896139"/>
          </a:xfrm>
          <a:prstGeom prst="rect">
            <a:avLst/>
          </a:prstGeom>
        </p:spPr>
      </p:pic>
      <p:grpSp>
        <p:nvGrpSpPr>
          <p:cNvPr id="21" name="Agrupar 20">
            <a:extLst>
              <a:ext uri="{FF2B5EF4-FFF2-40B4-BE49-F238E27FC236}">
                <a16:creationId xmlns:a16="http://schemas.microsoft.com/office/drawing/2014/main" id="{0B77F205-2766-4985-849D-4A3655ABDA2E}"/>
              </a:ext>
            </a:extLst>
          </p:cNvPr>
          <p:cNvGrpSpPr/>
          <p:nvPr userDrawn="1"/>
        </p:nvGrpSpPr>
        <p:grpSpPr>
          <a:xfrm>
            <a:off x="10170942" y="6308088"/>
            <a:ext cx="1899139" cy="469459"/>
            <a:chOff x="10016196" y="6202460"/>
            <a:chExt cx="1899139" cy="469459"/>
          </a:xfrm>
        </p:grpSpPr>
        <p:sp>
          <p:nvSpPr>
            <p:cNvPr id="22" name="Retângulo: Cantos Arredondados 21">
              <a:extLst>
                <a:ext uri="{FF2B5EF4-FFF2-40B4-BE49-F238E27FC236}">
                  <a16:creationId xmlns:a16="http://schemas.microsoft.com/office/drawing/2014/main" id="{D29FC1F2-AF55-4742-B396-D037C1B0A5E1}"/>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23" name="Imagem 22" descr="Texto&#10;&#10;Descrição gerada automaticamente com confiança baixa">
              <a:extLst>
                <a:ext uri="{FF2B5EF4-FFF2-40B4-BE49-F238E27FC236}">
                  <a16:creationId xmlns:a16="http://schemas.microsoft.com/office/drawing/2014/main" id="{511D1496-8CA5-4FF1-8401-DBA1244BB7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Tree>
    <p:extLst>
      <p:ext uri="{BB962C8B-B14F-4D97-AF65-F5344CB8AC3E}">
        <p14:creationId xmlns:p14="http://schemas.microsoft.com/office/powerpoint/2010/main" val="408619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ação">
    <p:spTree>
      <p:nvGrpSpPr>
        <p:cNvPr id="1" name=""/>
        <p:cNvGrpSpPr/>
        <p:nvPr/>
      </p:nvGrpSpPr>
      <p:grpSpPr>
        <a:xfrm>
          <a:off x="0" y="0"/>
          <a:ext cx="0" cy="0"/>
          <a:chOff x="0" y="0"/>
          <a:chExt cx="0" cy="0"/>
        </a:xfrm>
      </p:grpSpPr>
      <p:pic>
        <p:nvPicPr>
          <p:cNvPr id="7" name="Imagem 6" descr="Padrão do plano de fundo&#10;&#10;Descrição gerada automaticamente com confiança média">
            <a:extLst>
              <a:ext uri="{FF2B5EF4-FFF2-40B4-BE49-F238E27FC236}">
                <a16:creationId xmlns:a16="http://schemas.microsoft.com/office/drawing/2014/main" id="{6785109E-E335-4587-BB15-F5642F5FEC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m 7" descr="Imagem em preto e branco&#10;&#10;Descrição gerada automaticamente">
            <a:extLst>
              <a:ext uri="{FF2B5EF4-FFF2-40B4-BE49-F238E27FC236}">
                <a16:creationId xmlns:a16="http://schemas.microsoft.com/office/drawing/2014/main" id="{A373EDBB-8D52-4CDA-AB19-B50C20D195F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783"/>
          <a:stretch/>
        </p:blipFill>
        <p:spPr>
          <a:xfrm>
            <a:off x="2411896" y="0"/>
            <a:ext cx="9780104" cy="6858000"/>
          </a:xfrm>
          <a:prstGeom prst="rect">
            <a:avLst/>
          </a:prstGeom>
        </p:spPr>
      </p:pic>
      <p:grpSp>
        <p:nvGrpSpPr>
          <p:cNvPr id="9" name="Agrupar 8">
            <a:extLst>
              <a:ext uri="{FF2B5EF4-FFF2-40B4-BE49-F238E27FC236}">
                <a16:creationId xmlns:a16="http://schemas.microsoft.com/office/drawing/2014/main" id="{9E81A9AB-B682-4C6E-B841-AAEBD09285D7}"/>
              </a:ext>
            </a:extLst>
          </p:cNvPr>
          <p:cNvGrpSpPr/>
          <p:nvPr userDrawn="1"/>
        </p:nvGrpSpPr>
        <p:grpSpPr>
          <a:xfrm>
            <a:off x="10170942" y="6308088"/>
            <a:ext cx="1899139" cy="469459"/>
            <a:chOff x="10016196" y="6202460"/>
            <a:chExt cx="1899139" cy="469459"/>
          </a:xfrm>
        </p:grpSpPr>
        <p:sp>
          <p:nvSpPr>
            <p:cNvPr id="15" name="Retângulo: Cantos Arredondados 14">
              <a:extLst>
                <a:ext uri="{FF2B5EF4-FFF2-40B4-BE49-F238E27FC236}">
                  <a16:creationId xmlns:a16="http://schemas.microsoft.com/office/drawing/2014/main" id="{D26EA341-3A05-4BC7-8CF4-178BC8E78390}"/>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6" name="Imagem 15" descr="Texto&#10;&#10;Descrição gerada automaticamente com confiança baixa">
              <a:extLst>
                <a:ext uri="{FF2B5EF4-FFF2-40B4-BE49-F238E27FC236}">
                  <a16:creationId xmlns:a16="http://schemas.microsoft.com/office/drawing/2014/main" id="{8B43EEAA-41A9-4080-8427-353DF48B96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
        <p:nvSpPr>
          <p:cNvPr id="18" name="Google Shape;2282;p42">
            <a:extLst>
              <a:ext uri="{FF2B5EF4-FFF2-40B4-BE49-F238E27FC236}">
                <a16:creationId xmlns:a16="http://schemas.microsoft.com/office/drawing/2014/main" id="{33CFB2DC-B06D-4E68-B9B3-00DC85DE3765}"/>
              </a:ext>
            </a:extLst>
          </p:cNvPr>
          <p:cNvSpPr/>
          <p:nvPr userDrawn="1"/>
        </p:nvSpPr>
        <p:spPr>
          <a:xfrm rot="16200000">
            <a:off x="-1002821" y="3191090"/>
            <a:ext cx="2483977" cy="475821"/>
          </a:xfrm>
          <a:custGeom>
            <a:avLst/>
            <a:gdLst/>
            <a:ahLst/>
            <a:cxnLst/>
            <a:rect l="l" t="t" r="r" b="b"/>
            <a:pathLst>
              <a:path w="10799" h="3017" extrusionOk="0">
                <a:moveTo>
                  <a:pt x="10799" y="0"/>
                </a:moveTo>
                <a:lnTo>
                  <a:pt x="1" y="0"/>
                </a:lnTo>
                <a:cubicBezTo>
                  <a:pt x="1" y="1667"/>
                  <a:pt x="1356" y="3017"/>
                  <a:pt x="3022" y="3017"/>
                </a:cubicBezTo>
                <a:lnTo>
                  <a:pt x="7782" y="3017"/>
                </a:lnTo>
                <a:cubicBezTo>
                  <a:pt x="9449" y="3017"/>
                  <a:pt x="10799" y="1667"/>
                  <a:pt x="10799"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28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Layout Personalizado">
    <p:spTree>
      <p:nvGrpSpPr>
        <p:cNvPr id="1" name=""/>
        <p:cNvGrpSpPr/>
        <p:nvPr/>
      </p:nvGrpSpPr>
      <p:grpSpPr>
        <a:xfrm>
          <a:off x="0" y="0"/>
          <a:ext cx="0" cy="0"/>
          <a:chOff x="0" y="0"/>
          <a:chExt cx="0" cy="0"/>
        </a:xfrm>
      </p:grpSpPr>
      <p:pic>
        <p:nvPicPr>
          <p:cNvPr id="6" name="Imagem 5" descr="Desenho de uma pessoa&#10;&#10;Descrição gerada automaticamente com confiança baixa">
            <a:extLst>
              <a:ext uri="{FF2B5EF4-FFF2-40B4-BE49-F238E27FC236}">
                <a16:creationId xmlns:a16="http://schemas.microsoft.com/office/drawing/2014/main" id="{CD9AAA97-83D6-4E6F-B54D-BA3DB1469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Imagem em preto e branco&#10;&#10;Descrição gerada automaticamente">
            <a:extLst>
              <a:ext uri="{FF2B5EF4-FFF2-40B4-BE49-F238E27FC236}">
                <a16:creationId xmlns:a16="http://schemas.microsoft.com/office/drawing/2014/main" id="{DE3BB368-FD03-46C4-A232-CB25C692436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783"/>
          <a:stretch/>
        </p:blipFill>
        <p:spPr>
          <a:xfrm>
            <a:off x="2411896" y="0"/>
            <a:ext cx="9780104" cy="6858000"/>
          </a:xfrm>
          <a:prstGeom prst="rect">
            <a:avLst/>
          </a:prstGeom>
        </p:spPr>
      </p:pic>
      <p:grpSp>
        <p:nvGrpSpPr>
          <p:cNvPr id="8" name="Agrupar 7">
            <a:extLst>
              <a:ext uri="{FF2B5EF4-FFF2-40B4-BE49-F238E27FC236}">
                <a16:creationId xmlns:a16="http://schemas.microsoft.com/office/drawing/2014/main" id="{9239222D-BDF5-4168-865F-848FA9828A65}"/>
              </a:ext>
            </a:extLst>
          </p:cNvPr>
          <p:cNvGrpSpPr/>
          <p:nvPr userDrawn="1"/>
        </p:nvGrpSpPr>
        <p:grpSpPr>
          <a:xfrm>
            <a:off x="10170942" y="6334592"/>
            <a:ext cx="1899139" cy="469459"/>
            <a:chOff x="10016196" y="6202460"/>
            <a:chExt cx="1899139" cy="469459"/>
          </a:xfrm>
        </p:grpSpPr>
        <p:sp>
          <p:nvSpPr>
            <p:cNvPr id="9" name="Retângulo: Cantos Arredondados 8">
              <a:extLst>
                <a:ext uri="{FF2B5EF4-FFF2-40B4-BE49-F238E27FC236}">
                  <a16:creationId xmlns:a16="http://schemas.microsoft.com/office/drawing/2014/main" id="{CA19456E-2933-4F64-9808-449AB8FEACFC}"/>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0" name="Imagem 9" descr="Texto&#10;&#10;Descrição gerada automaticamente com confiança baixa">
              <a:extLst>
                <a:ext uri="{FF2B5EF4-FFF2-40B4-BE49-F238E27FC236}">
                  <a16:creationId xmlns:a16="http://schemas.microsoft.com/office/drawing/2014/main" id="{30375AEC-5B1A-43EA-AE3A-C961EA8AF0A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
        <p:nvSpPr>
          <p:cNvPr id="12" name="Google Shape;2282;p42">
            <a:extLst>
              <a:ext uri="{FF2B5EF4-FFF2-40B4-BE49-F238E27FC236}">
                <a16:creationId xmlns:a16="http://schemas.microsoft.com/office/drawing/2014/main" id="{9526873A-0E44-43A2-BCF2-9D8ADFED0D83}"/>
              </a:ext>
            </a:extLst>
          </p:cNvPr>
          <p:cNvSpPr/>
          <p:nvPr userDrawn="1"/>
        </p:nvSpPr>
        <p:spPr>
          <a:xfrm rot="16200000">
            <a:off x="-1002821" y="3191090"/>
            <a:ext cx="2483977" cy="475821"/>
          </a:xfrm>
          <a:custGeom>
            <a:avLst/>
            <a:gdLst/>
            <a:ahLst/>
            <a:cxnLst/>
            <a:rect l="l" t="t" r="r" b="b"/>
            <a:pathLst>
              <a:path w="10799" h="3017" extrusionOk="0">
                <a:moveTo>
                  <a:pt x="10799" y="0"/>
                </a:moveTo>
                <a:lnTo>
                  <a:pt x="1" y="0"/>
                </a:lnTo>
                <a:cubicBezTo>
                  <a:pt x="1" y="1667"/>
                  <a:pt x="1356" y="3017"/>
                  <a:pt x="3022" y="3017"/>
                </a:cubicBezTo>
                <a:lnTo>
                  <a:pt x="7782" y="3017"/>
                </a:lnTo>
                <a:cubicBezTo>
                  <a:pt x="9449" y="3017"/>
                  <a:pt x="10799" y="1667"/>
                  <a:pt x="10799"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795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Layout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84E679-2D4E-4225-9D91-35659160D8A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166C375-055F-4A08-A1E5-E4B052964815}"/>
              </a:ext>
            </a:extLst>
          </p:cNvPr>
          <p:cNvSpPr>
            <a:spLocks noGrp="1"/>
          </p:cNvSpPr>
          <p:nvPr>
            <p:ph type="dt" sz="half" idx="10"/>
          </p:nvPr>
        </p:nvSpPr>
        <p:spPr/>
        <p:txBody>
          <a:bodyPr/>
          <a:lstStyle/>
          <a:p>
            <a:fld id="{DFD9F5DC-4F69-4F4F-A2F8-355843944CBF}" type="datetimeFigureOut">
              <a:rPr lang="pt-BR" smtClean="0"/>
              <a:t>05/05/2022</a:t>
            </a:fld>
            <a:endParaRPr lang="pt-BR"/>
          </a:p>
        </p:txBody>
      </p:sp>
      <p:sp>
        <p:nvSpPr>
          <p:cNvPr id="4" name="Espaço Reservado para Rodapé 3">
            <a:extLst>
              <a:ext uri="{FF2B5EF4-FFF2-40B4-BE49-F238E27FC236}">
                <a16:creationId xmlns:a16="http://schemas.microsoft.com/office/drawing/2014/main" id="{AD775EE4-A59A-4469-ADC0-93AFA80AEB3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94889011-363C-4DF9-8642-A127B3DB88F0}"/>
              </a:ext>
            </a:extLst>
          </p:cNvPr>
          <p:cNvSpPr>
            <a:spLocks noGrp="1"/>
          </p:cNvSpPr>
          <p:nvPr>
            <p:ph type="sldNum" sz="quarter" idx="12"/>
          </p:nvPr>
        </p:nvSpPr>
        <p:spPr/>
        <p:txBody>
          <a:bodyPr/>
          <a:lstStyle/>
          <a:p>
            <a:fld id="{8E09A367-A4AC-40B6-9B8B-6249E4E0984F}" type="slidenum">
              <a:rPr lang="pt-BR" smtClean="0"/>
              <a:t>‹nº›</a:t>
            </a:fld>
            <a:endParaRPr lang="pt-BR"/>
          </a:p>
        </p:txBody>
      </p:sp>
      <p:pic>
        <p:nvPicPr>
          <p:cNvPr id="6" name="Imagem 5" descr="Desenho de uma pessoa&#10;&#10;Descrição gerada automaticamente com confiança baixa">
            <a:extLst>
              <a:ext uri="{FF2B5EF4-FFF2-40B4-BE49-F238E27FC236}">
                <a16:creationId xmlns:a16="http://schemas.microsoft.com/office/drawing/2014/main" id="{027E6F2C-F2E8-419B-B2BB-0A80851F5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Imagem em preto e branco&#10;&#10;Descrição gerada automaticamente">
            <a:extLst>
              <a:ext uri="{FF2B5EF4-FFF2-40B4-BE49-F238E27FC236}">
                <a16:creationId xmlns:a16="http://schemas.microsoft.com/office/drawing/2014/main" id="{A01D6231-17D9-410F-BAD7-AEAE6D7D946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783"/>
          <a:stretch/>
        </p:blipFill>
        <p:spPr>
          <a:xfrm>
            <a:off x="2411896" y="0"/>
            <a:ext cx="9780104" cy="6858000"/>
          </a:xfrm>
          <a:prstGeom prst="rect">
            <a:avLst/>
          </a:prstGeom>
        </p:spPr>
      </p:pic>
      <p:grpSp>
        <p:nvGrpSpPr>
          <p:cNvPr id="8" name="Agrupar 7">
            <a:extLst>
              <a:ext uri="{FF2B5EF4-FFF2-40B4-BE49-F238E27FC236}">
                <a16:creationId xmlns:a16="http://schemas.microsoft.com/office/drawing/2014/main" id="{C7197FDF-B9DF-49BD-8F6E-65FCA2D78A22}"/>
              </a:ext>
            </a:extLst>
          </p:cNvPr>
          <p:cNvGrpSpPr/>
          <p:nvPr userDrawn="1"/>
        </p:nvGrpSpPr>
        <p:grpSpPr>
          <a:xfrm>
            <a:off x="10170942" y="6308088"/>
            <a:ext cx="1899139" cy="469459"/>
            <a:chOff x="10016196" y="6202460"/>
            <a:chExt cx="1899139" cy="469459"/>
          </a:xfrm>
        </p:grpSpPr>
        <p:sp>
          <p:nvSpPr>
            <p:cNvPr id="9" name="Retângulo: Cantos Arredondados 8">
              <a:extLst>
                <a:ext uri="{FF2B5EF4-FFF2-40B4-BE49-F238E27FC236}">
                  <a16:creationId xmlns:a16="http://schemas.microsoft.com/office/drawing/2014/main" id="{05C13C2E-16E8-4AD7-AEF9-8C13AE4F446F}"/>
                </a:ext>
              </a:extLst>
            </p:cNvPr>
            <p:cNvSpPr/>
            <p:nvPr/>
          </p:nvSpPr>
          <p:spPr>
            <a:xfrm>
              <a:off x="10016196" y="6202460"/>
              <a:ext cx="1899139" cy="469459"/>
            </a:xfrm>
            <a:prstGeom prst="roundRect">
              <a:avLst>
                <a:gd name="adj" fmla="val 50000"/>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800"/>
            </a:p>
          </p:txBody>
        </p:sp>
        <p:pic>
          <p:nvPicPr>
            <p:cNvPr id="10" name="Imagem 9" descr="Texto&#10;&#10;Descrição gerada automaticamente com confiança baixa">
              <a:extLst>
                <a:ext uri="{FF2B5EF4-FFF2-40B4-BE49-F238E27FC236}">
                  <a16:creationId xmlns:a16="http://schemas.microsoft.com/office/drawing/2014/main" id="{F57A1811-5C8B-4E8C-9D9C-FA626C274A7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1180" b="33128"/>
            <a:stretch/>
          </p:blipFill>
          <p:spPr>
            <a:xfrm>
              <a:off x="10125971" y="6215829"/>
              <a:ext cx="1679589" cy="442720"/>
            </a:xfrm>
            <a:prstGeom prst="rect">
              <a:avLst/>
            </a:prstGeom>
          </p:spPr>
        </p:pic>
      </p:grpSp>
      <p:sp>
        <p:nvSpPr>
          <p:cNvPr id="12" name="Google Shape;2282;p42">
            <a:extLst>
              <a:ext uri="{FF2B5EF4-FFF2-40B4-BE49-F238E27FC236}">
                <a16:creationId xmlns:a16="http://schemas.microsoft.com/office/drawing/2014/main" id="{10F99E3C-6436-40FA-AA4B-728DF5F8E031}"/>
              </a:ext>
            </a:extLst>
          </p:cNvPr>
          <p:cNvSpPr/>
          <p:nvPr userDrawn="1"/>
        </p:nvSpPr>
        <p:spPr>
          <a:xfrm rot="16200000">
            <a:off x="-1002821" y="3191090"/>
            <a:ext cx="2483977" cy="475821"/>
          </a:xfrm>
          <a:custGeom>
            <a:avLst/>
            <a:gdLst/>
            <a:ahLst/>
            <a:cxnLst/>
            <a:rect l="l" t="t" r="r" b="b"/>
            <a:pathLst>
              <a:path w="10799" h="3017" extrusionOk="0">
                <a:moveTo>
                  <a:pt x="10799" y="0"/>
                </a:moveTo>
                <a:lnTo>
                  <a:pt x="1" y="0"/>
                </a:lnTo>
                <a:cubicBezTo>
                  <a:pt x="1" y="1667"/>
                  <a:pt x="1356" y="3017"/>
                  <a:pt x="3022" y="3017"/>
                </a:cubicBezTo>
                <a:lnTo>
                  <a:pt x="7782" y="3017"/>
                </a:lnTo>
                <a:cubicBezTo>
                  <a:pt x="9449" y="3017"/>
                  <a:pt x="10799" y="1667"/>
                  <a:pt x="10799" y="0"/>
                </a:cubicBezTo>
                <a:close/>
              </a:path>
            </a:pathLst>
          </a:custGeom>
          <a:solidFill>
            <a:srgbClr val="30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762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5B23657-B9E7-4908-ACF4-ABE5F31F06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B3D868C-CB5D-41EE-824D-06AE57426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F322C5D-6E10-4E1F-879D-FC91F85447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9F5DC-4F69-4F4F-A2F8-355843944CBF}" type="datetimeFigureOut">
              <a:rPr lang="pt-BR" smtClean="0"/>
              <a:t>05/05/2022</a:t>
            </a:fld>
            <a:endParaRPr lang="pt-BR"/>
          </a:p>
        </p:txBody>
      </p:sp>
      <p:sp>
        <p:nvSpPr>
          <p:cNvPr id="5" name="Espaço Reservado para Rodapé 4">
            <a:extLst>
              <a:ext uri="{FF2B5EF4-FFF2-40B4-BE49-F238E27FC236}">
                <a16:creationId xmlns:a16="http://schemas.microsoft.com/office/drawing/2014/main" id="{02D2C912-DD0A-4E3C-9E52-517C239C5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07C4FABB-ECFB-4FD6-B4A4-5734039E0B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9A367-A4AC-40B6-9B8B-6249E4E0984F}" type="slidenum">
              <a:rPr lang="pt-BR" smtClean="0"/>
              <a:t>‹nº›</a:t>
            </a:fld>
            <a:endParaRPr lang="pt-BR"/>
          </a:p>
        </p:txBody>
      </p:sp>
      <p:sp>
        <p:nvSpPr>
          <p:cNvPr id="7" name="MSIPCMContentMarking" descr="{&quot;HashCode&quot;:-628114645,&quot;Placement&quot;:&quot;Footer&quot;,&quot;Top&quot;:519.343,&quot;Left&quot;:420.7514,&quot;SlideWidth&quot;:960,&quot;SlideHeight&quot;:540}">
            <a:extLst>
              <a:ext uri="{FF2B5EF4-FFF2-40B4-BE49-F238E27FC236}">
                <a16:creationId xmlns:a16="http://schemas.microsoft.com/office/drawing/2014/main" id="{AFC2ACF5-ABC3-42E7-9152-BC407C456650}"/>
              </a:ext>
            </a:extLst>
          </p:cNvPr>
          <p:cNvSpPr txBox="1"/>
          <p:nvPr userDrawn="1"/>
        </p:nvSpPr>
        <p:spPr>
          <a:xfrm>
            <a:off x="5343543" y="6595656"/>
            <a:ext cx="1504914"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Classified - Confidential</a:t>
            </a:r>
          </a:p>
        </p:txBody>
      </p:sp>
    </p:spTree>
    <p:extLst>
      <p:ext uri="{BB962C8B-B14F-4D97-AF65-F5344CB8AC3E}">
        <p14:creationId xmlns:p14="http://schemas.microsoft.com/office/powerpoint/2010/main" val="371040027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91" r:id="rId3"/>
    <p:sldLayoutId id="2147483695"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3" r:id="rId16"/>
    <p:sldLayoutId id="2147483684" r:id="rId17"/>
    <p:sldLayoutId id="2147483685" r:id="rId18"/>
    <p:sldLayoutId id="2147483686" r:id="rId19"/>
    <p:sldLayoutId id="2147483687" r:id="rId20"/>
    <p:sldLayoutId id="2147483690" r:id="rId21"/>
    <p:sldLayoutId id="2147483688" r:id="rId22"/>
    <p:sldLayoutId id="2147483667" r:id="rId23"/>
    <p:sldLayoutId id="2147483668" r:id="rId24"/>
    <p:sldLayoutId id="2147483693" r:id="rId25"/>
    <p:sldLayoutId id="214748369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5.png"/><Relationship Id="rId1" Type="http://schemas.openxmlformats.org/officeDocument/2006/relationships/slideLayout" Target="../slideLayouts/slideLayout23.xml"/><Relationship Id="rId5" Type="http://schemas.microsoft.com/office/2007/relationships/hdphoto" Target="../media/hdphoto7.wdp"/><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png"/><Relationship Id="rId7" Type="http://schemas.openxmlformats.org/officeDocument/2006/relationships/image" Target="../media/image37.png"/><Relationship Id="rId2" Type="http://schemas.openxmlformats.org/officeDocument/2006/relationships/image" Target="../media/image59.jpeg"/><Relationship Id="rId1" Type="http://schemas.openxmlformats.org/officeDocument/2006/relationships/slideLayout" Target="../slideLayouts/slideLayout23.xml"/><Relationship Id="rId6" Type="http://schemas.openxmlformats.org/officeDocument/2006/relationships/image" Target="../media/image34.png"/><Relationship Id="rId5" Type="http://schemas.microsoft.com/office/2007/relationships/hdphoto" Target="../media/hdphoto8.wdp"/><Relationship Id="rId10"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emf"/><Relationship Id="rId3" Type="http://schemas.openxmlformats.org/officeDocument/2006/relationships/image" Target="../media/image64.emf"/><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67.emf"/><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80.jpeg"/><Relationship Id="rId5" Type="http://schemas.openxmlformats.org/officeDocument/2006/relationships/image" Target="../media/image31.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23.xml"/><Relationship Id="rId5" Type="http://schemas.openxmlformats.org/officeDocument/2006/relationships/image" Target="../media/image35.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82.png"/><Relationship Id="rId5" Type="http://schemas.openxmlformats.org/officeDocument/2006/relationships/image" Target="../media/image31.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83.jpeg"/><Relationship Id="rId5" Type="http://schemas.openxmlformats.org/officeDocument/2006/relationships/image" Target="../media/image31.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79.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85.jpeg"/><Relationship Id="rId5" Type="http://schemas.openxmlformats.org/officeDocument/2006/relationships/image" Target="../media/image31.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86.jpeg"/><Relationship Id="rId5" Type="http://schemas.openxmlformats.org/officeDocument/2006/relationships/image" Target="../media/image31.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87.png"/><Relationship Id="rId5" Type="http://schemas.openxmlformats.org/officeDocument/2006/relationships/image" Target="../media/image31.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88.jpeg"/><Relationship Id="rId5" Type="http://schemas.openxmlformats.org/officeDocument/2006/relationships/image" Target="../media/image31.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9.png"/><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0.png"/><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79.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1.png"/><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image" Target="../media/image59.jpe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5" Type="http://schemas.openxmlformats.org/officeDocument/2006/relationships/image" Target="../media/image83.jpeg"/><Relationship Id="rId4" Type="http://schemas.openxmlformats.org/officeDocument/2006/relationships/image" Target="../media/image35.pn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5" Type="http://schemas.openxmlformats.org/officeDocument/2006/relationships/image" Target="../media/image80.jpe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40.png"/><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5" Type="http://schemas.openxmlformats.org/officeDocument/2006/relationships/image" Target="../media/image107.png"/><Relationship Id="rId4" Type="http://schemas.openxmlformats.org/officeDocument/2006/relationships/image" Target="../media/image35.png"/></Relationships>
</file>

<file path=ppt/slides/_rels/slide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38.png"/><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11.emf"/><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38.png"/><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image" Target="../media/image112.emf"/><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38.png"/><Relationship Id="rId4" Type="http://schemas.openxmlformats.org/officeDocument/2006/relationships/image" Target="../media/image31.png"/></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52.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43.png"/><Relationship Id="rId4" Type="http://schemas.microsoft.com/office/2007/relationships/hdphoto" Target="../media/hdphoto3.wdp"/></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3.png"/><Relationship Id="rId1" Type="http://schemas.openxmlformats.org/officeDocument/2006/relationships/slideLayout" Target="../slideLayouts/slideLayout23.xml"/><Relationship Id="rId6" Type="http://schemas.openxmlformats.org/officeDocument/2006/relationships/image" Target="../media/image114.png"/><Relationship Id="rId5" Type="http://schemas.openxmlformats.org/officeDocument/2006/relationships/image" Target="../media/image36.png"/><Relationship Id="rId4" Type="http://schemas.openxmlformats.org/officeDocument/2006/relationships/image" Target="../media/image31.png"/></Relationships>
</file>

<file path=ppt/slides/_rels/slide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6.png"/><Relationship Id="rId1" Type="http://schemas.openxmlformats.org/officeDocument/2006/relationships/slideLayout" Target="../slideLayouts/slideLayout23.xml"/><Relationship Id="rId5" Type="http://schemas.openxmlformats.org/officeDocument/2006/relationships/image" Target="../media/image37.png"/><Relationship Id="rId4" Type="http://schemas.openxmlformats.org/officeDocument/2006/relationships/image" Target="../media/image31.png"/></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6.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9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6.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a:extLst>
              <a:ext uri="{FF2B5EF4-FFF2-40B4-BE49-F238E27FC236}">
                <a16:creationId xmlns:a16="http://schemas.microsoft.com/office/drawing/2014/main" id="{C754616F-658F-41D1-A808-1162345B7A31}"/>
              </a:ext>
            </a:extLst>
          </p:cNvPr>
          <p:cNvSpPr txBox="1">
            <a:spLocks/>
          </p:cNvSpPr>
          <p:nvPr/>
        </p:nvSpPr>
        <p:spPr>
          <a:xfrm>
            <a:off x="2945213" y="4930071"/>
            <a:ext cx="6301574" cy="5450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b="1">
                <a:solidFill>
                  <a:schemeClr val="bg1"/>
                </a:solidFill>
                <a:latin typeface="TCCC-UnityText" panose="020B0505030303020204" pitchFamily="34" charset="0"/>
              </a:rPr>
              <a:t>MANUAL DE METRICAS 2022</a:t>
            </a:r>
            <a:endParaRPr lang="es-419" sz="2400" b="1">
              <a:solidFill>
                <a:schemeClr val="bg1"/>
              </a:solidFill>
              <a:latin typeface="TCCC-UnityText" panose="020B0505030303020204" pitchFamily="34" charset="0"/>
            </a:endParaRPr>
          </a:p>
        </p:txBody>
      </p:sp>
    </p:spTree>
    <p:extLst>
      <p:ext uri="{BB962C8B-B14F-4D97-AF65-F5344CB8AC3E}">
        <p14:creationId xmlns:p14="http://schemas.microsoft.com/office/powerpoint/2010/main" val="2184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ítulo 3">
            <a:extLst>
              <a:ext uri="{FF2B5EF4-FFF2-40B4-BE49-F238E27FC236}">
                <a16:creationId xmlns:a16="http://schemas.microsoft.com/office/drawing/2014/main" id="{79C66DFD-8808-4CCC-856D-AD67E73D73EF}"/>
              </a:ext>
            </a:extLst>
          </p:cNvPr>
          <p:cNvSpPr txBox="1">
            <a:spLocks/>
          </p:cNvSpPr>
          <p:nvPr/>
        </p:nvSpPr>
        <p:spPr>
          <a:xfrm>
            <a:off x="670921" y="-119971"/>
            <a:ext cx="112654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pt-BR">
                <a:solidFill>
                  <a:srgbClr val="303030"/>
                </a:solidFill>
              </a:rPr>
              <a:t>ACTIVACIÓN – COMUNICACIÓN OCASION DE CONSUMO </a:t>
            </a:r>
            <a:endParaRPr lang="es-419">
              <a:solidFill>
                <a:srgbClr val="303030"/>
              </a:solidFill>
            </a:endParaRPr>
          </a:p>
        </p:txBody>
      </p:sp>
      <p:pic>
        <p:nvPicPr>
          <p:cNvPr id="5" name="Picture 6" descr="A picture containing text, person&#10;&#10;Description automatically generated">
            <a:extLst>
              <a:ext uri="{FF2B5EF4-FFF2-40B4-BE49-F238E27FC236}">
                <a16:creationId xmlns:a16="http://schemas.microsoft.com/office/drawing/2014/main" id="{E78225C8-6315-4629-8934-E65AED5FE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94" y="1966026"/>
            <a:ext cx="2911766" cy="3897350"/>
          </a:xfrm>
          <a:prstGeom prst="rect">
            <a:avLst/>
          </a:prstGeom>
        </p:spPr>
      </p:pic>
      <p:sp>
        <p:nvSpPr>
          <p:cNvPr id="6" name="TextBox 11">
            <a:extLst>
              <a:ext uri="{FF2B5EF4-FFF2-40B4-BE49-F238E27FC236}">
                <a16:creationId xmlns:a16="http://schemas.microsoft.com/office/drawing/2014/main" id="{B2062251-E03C-41A9-9946-EFA4EE798EEC}"/>
              </a:ext>
            </a:extLst>
          </p:cNvPr>
          <p:cNvSpPr txBox="1"/>
          <p:nvPr/>
        </p:nvSpPr>
        <p:spPr>
          <a:xfrm>
            <a:off x="541608" y="1709546"/>
            <a:ext cx="1208665"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1" u="none" strike="noStrike" cap="none" spc="0" normalizeH="0" baseline="0">
                <a:ln>
                  <a:noFill/>
                </a:ln>
                <a:solidFill>
                  <a:schemeClr val="bg2">
                    <a:lumMod val="10000"/>
                  </a:schemeClr>
                </a:solidFill>
                <a:effectLst/>
                <a:uFillTx/>
                <a:latin typeface="Unity" panose="020B0505030303020204" pitchFamily="34" charset="0"/>
                <a:sym typeface="Helvetica Neue"/>
              </a:rPr>
              <a:t>EJ. </a:t>
            </a:r>
            <a:r>
              <a:rPr lang="en-US" sz="1000" b="1">
                <a:solidFill>
                  <a:schemeClr val="bg2">
                    <a:lumMod val="10000"/>
                  </a:schemeClr>
                </a:solidFill>
                <a:latin typeface="Unity" panose="020B0505030303020204" pitchFamily="34" charset="0"/>
                <a:sym typeface="Helvetica Neue"/>
              </a:rPr>
              <a:t>Meals - Coca-Cola</a:t>
            </a:r>
            <a:endParaRPr kumimoji="0" lang="en-BR" sz="1000" b="1" u="none" strike="noStrike" cap="none" spc="0" normalizeH="0" baseline="0">
              <a:ln>
                <a:noFill/>
              </a:ln>
              <a:solidFill>
                <a:schemeClr val="bg2">
                  <a:lumMod val="10000"/>
                </a:schemeClr>
              </a:solidFill>
              <a:effectLst/>
              <a:uFillTx/>
              <a:latin typeface="Unity" panose="020B0505030303020204" pitchFamily="34" charset="0"/>
              <a:sym typeface="Helvetica Neue"/>
            </a:endParaRPr>
          </a:p>
        </p:txBody>
      </p:sp>
      <p:pic>
        <p:nvPicPr>
          <p:cNvPr id="7" name="Picture 13" descr="A picture containing text, person&#10;&#10;Description automatically generated">
            <a:extLst>
              <a:ext uri="{FF2B5EF4-FFF2-40B4-BE49-F238E27FC236}">
                <a16:creationId xmlns:a16="http://schemas.microsoft.com/office/drawing/2014/main" id="{CE9905D5-4767-476C-93BD-A41DCE4BE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7963" y="1966026"/>
            <a:ext cx="2911767" cy="3897350"/>
          </a:xfrm>
          <a:prstGeom prst="rect">
            <a:avLst/>
          </a:prstGeom>
        </p:spPr>
      </p:pic>
      <p:sp>
        <p:nvSpPr>
          <p:cNvPr id="9" name="TextBox 12">
            <a:extLst>
              <a:ext uri="{FF2B5EF4-FFF2-40B4-BE49-F238E27FC236}">
                <a16:creationId xmlns:a16="http://schemas.microsoft.com/office/drawing/2014/main" id="{B9273728-02BD-4318-9121-51F587E8EF71}"/>
              </a:ext>
            </a:extLst>
          </p:cNvPr>
          <p:cNvSpPr txBox="1"/>
          <p:nvPr/>
        </p:nvSpPr>
        <p:spPr>
          <a:xfrm>
            <a:off x="4056165" y="1677528"/>
            <a:ext cx="1397820"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1" u="none" strike="noStrike" cap="none" spc="0" normalizeH="0" baseline="0">
                <a:ln>
                  <a:noFill/>
                </a:ln>
                <a:solidFill>
                  <a:schemeClr val="bg2">
                    <a:lumMod val="10000"/>
                  </a:schemeClr>
                </a:solidFill>
                <a:effectLst/>
                <a:uFillTx/>
                <a:latin typeface="Unity" panose="020B0505030303020204" pitchFamily="34" charset="0"/>
                <a:sym typeface="Helvetica Neue"/>
              </a:rPr>
              <a:t>EJ. </a:t>
            </a:r>
            <a:r>
              <a:rPr lang="en-US" sz="1000" b="1">
                <a:solidFill>
                  <a:schemeClr val="bg2">
                    <a:lumMod val="10000"/>
                  </a:schemeClr>
                </a:solidFill>
                <a:latin typeface="Unity" panose="020B0505030303020204" pitchFamily="34" charset="0"/>
                <a:sym typeface="Helvetica Neue"/>
              </a:rPr>
              <a:t>My Moments - Sprite</a:t>
            </a:r>
            <a:endParaRPr kumimoji="0" lang="en-BR" sz="1000" b="1" u="none" strike="noStrike" cap="none" spc="0" normalizeH="0" baseline="0">
              <a:ln>
                <a:noFill/>
              </a:ln>
              <a:solidFill>
                <a:schemeClr val="bg2">
                  <a:lumMod val="10000"/>
                </a:schemeClr>
              </a:solidFill>
              <a:effectLst/>
              <a:uFillTx/>
              <a:latin typeface="Unity" panose="020B0505030303020204" pitchFamily="34" charset="0"/>
              <a:sym typeface="Helvetica Neue"/>
            </a:endParaRPr>
          </a:p>
        </p:txBody>
      </p:sp>
      <p:pic>
        <p:nvPicPr>
          <p:cNvPr id="10" name="Picture 58" descr="A picture containing text, person&#10;&#10;Description automatically generated">
            <a:extLst>
              <a:ext uri="{FF2B5EF4-FFF2-40B4-BE49-F238E27FC236}">
                <a16:creationId xmlns:a16="http://schemas.microsoft.com/office/drawing/2014/main" id="{96E0CCF9-72A6-4859-9910-A9AF47605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5933" y="1966026"/>
            <a:ext cx="3773785" cy="2453826"/>
          </a:xfrm>
          <a:prstGeom prst="rect">
            <a:avLst/>
          </a:prstGeom>
        </p:spPr>
      </p:pic>
      <p:sp>
        <p:nvSpPr>
          <p:cNvPr id="11" name="TextBox 12">
            <a:extLst>
              <a:ext uri="{FF2B5EF4-FFF2-40B4-BE49-F238E27FC236}">
                <a16:creationId xmlns:a16="http://schemas.microsoft.com/office/drawing/2014/main" id="{D6E6C0D7-60C9-4BCD-918A-FA63668E5E74}"/>
              </a:ext>
            </a:extLst>
          </p:cNvPr>
          <p:cNvSpPr txBox="1"/>
          <p:nvPr/>
        </p:nvSpPr>
        <p:spPr>
          <a:xfrm>
            <a:off x="7611279" y="1756188"/>
            <a:ext cx="1760098"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1" u="none" strike="noStrike" cap="none" spc="0" normalizeH="0" baseline="0">
                <a:ln>
                  <a:noFill/>
                </a:ln>
                <a:solidFill>
                  <a:schemeClr val="bg2">
                    <a:lumMod val="10000"/>
                  </a:schemeClr>
                </a:solidFill>
                <a:effectLst/>
                <a:uFillTx/>
                <a:latin typeface="Unity" panose="020B0505030303020204" pitchFamily="34" charset="0"/>
                <a:sym typeface="Helvetica Neue"/>
              </a:rPr>
              <a:t>EJ. YUMMY SNACKING</a:t>
            </a:r>
            <a:r>
              <a:rPr lang="en-US" sz="1000" b="1">
                <a:solidFill>
                  <a:schemeClr val="bg2">
                    <a:lumMod val="10000"/>
                  </a:schemeClr>
                </a:solidFill>
                <a:latin typeface="Unity" panose="020B0505030303020204" pitchFamily="34" charset="0"/>
                <a:sym typeface="Helvetica Neue"/>
              </a:rPr>
              <a:t> - FANTA</a:t>
            </a:r>
            <a:endParaRPr kumimoji="0" lang="en-BR" sz="1000" b="1" u="none" strike="noStrike" cap="none" spc="0" normalizeH="0" baseline="0">
              <a:ln>
                <a:noFill/>
              </a:ln>
              <a:solidFill>
                <a:schemeClr val="bg2">
                  <a:lumMod val="10000"/>
                </a:schemeClr>
              </a:solidFill>
              <a:effectLst/>
              <a:uFillTx/>
              <a:latin typeface="Unity" panose="020B0505030303020204" pitchFamily="34" charset="0"/>
              <a:sym typeface="Helvetica Neue"/>
            </a:endParaRPr>
          </a:p>
        </p:txBody>
      </p:sp>
    </p:spTree>
    <p:extLst>
      <p:ext uri="{BB962C8B-B14F-4D97-AF65-F5344CB8AC3E}">
        <p14:creationId xmlns:p14="http://schemas.microsoft.com/office/powerpoint/2010/main" val="2957530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tfpLayoutConfig" hidden="1"/>
          <p:cNvSpPr txBox="1"/>
          <p:nvPr>
            <p:custDataLst>
              <p:tags r:id="rId1"/>
            </p:custDataLst>
          </p:nvPr>
        </p:nvSpPr>
        <p:spPr bwMode="gray">
          <a:xfrm>
            <a:off x="12783" y="12748"/>
            <a:ext cx="431776" cy="88092"/>
          </a:xfrm>
          <a:prstGeom prst="rect">
            <a:avLst/>
          </a:prstGeom>
          <a:noFill/>
        </p:spPr>
        <p:txBody>
          <a:bodyPr vert="horz" wrap="non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0" b="0" i="0" u="none" strike="noStrike" kern="1200" cap="none" spc="0" normalizeH="0" baseline="0" noProof="0">
                <a:ln>
                  <a:noFill/>
                </a:ln>
                <a:solidFill>
                  <a:srgbClr val="FFFFFF">
                    <a:alpha val="0"/>
                  </a:srgbClr>
                </a:solidFill>
                <a:effectLst/>
                <a:uLnTx/>
                <a:uFillTx/>
                <a:latin typeface="Arial"/>
                <a:ea typeface="+mn-ea"/>
                <a:cs typeface="Arial"/>
              </a:rPr>
              <a:t>overall_1_132430064637564816 columns_1_132430064637564816 </a:t>
            </a:r>
          </a:p>
        </p:txBody>
      </p:sp>
      <p:grpSp>
        <p:nvGrpSpPr>
          <p:cNvPr id="8" name="Grupo 7">
            <a:extLst>
              <a:ext uri="{FF2B5EF4-FFF2-40B4-BE49-F238E27FC236}">
                <a16:creationId xmlns:a16="http://schemas.microsoft.com/office/drawing/2014/main" id="{52943C04-D9B1-4BA1-A0F3-15A36615CA02}"/>
              </a:ext>
            </a:extLst>
          </p:cNvPr>
          <p:cNvGrpSpPr/>
          <p:nvPr/>
        </p:nvGrpSpPr>
        <p:grpSpPr>
          <a:xfrm>
            <a:off x="4911549" y="3165119"/>
            <a:ext cx="6725931" cy="1613707"/>
            <a:chOff x="2475386" y="2016151"/>
            <a:chExt cx="7555953" cy="1613707"/>
          </a:xfrm>
        </p:grpSpPr>
        <p:pic>
          <p:nvPicPr>
            <p:cNvPr id="25" name="Imagen 65" descr="Forma&#10;&#10;Descripción generada automáticamente">
              <a:extLst>
                <a:ext uri="{FF2B5EF4-FFF2-40B4-BE49-F238E27FC236}">
                  <a16:creationId xmlns:a16="http://schemas.microsoft.com/office/drawing/2014/main" id="{CF049EAC-59EF-402C-BF8B-A7A652D9161E}"/>
                </a:ext>
              </a:extLst>
            </p:cNvPr>
            <p:cNvPicPr>
              <a:picLocks noChangeAspect="1"/>
            </p:cNvPicPr>
            <p:nvPr/>
          </p:nvPicPr>
          <p:blipFill>
            <a:blip r:embed="rId4"/>
            <a:stretch>
              <a:fillRect/>
            </a:stretch>
          </p:blipFill>
          <p:spPr>
            <a:xfrm>
              <a:off x="2475386" y="2708870"/>
              <a:ext cx="1434500" cy="552829"/>
            </a:xfrm>
            <a:prstGeom prst="rect">
              <a:avLst/>
            </a:prstGeom>
            <a:noFill/>
            <a:ln cap="flat">
              <a:noFill/>
            </a:ln>
          </p:spPr>
        </p:pic>
        <p:sp>
          <p:nvSpPr>
            <p:cNvPr id="26" name="CuadroTexto 82">
              <a:extLst>
                <a:ext uri="{FF2B5EF4-FFF2-40B4-BE49-F238E27FC236}">
                  <a16:creationId xmlns:a16="http://schemas.microsoft.com/office/drawing/2014/main" id="{D65625BE-84A3-4373-9711-AF4A97ECC213}"/>
                </a:ext>
              </a:extLst>
            </p:cNvPr>
            <p:cNvSpPr txBox="1"/>
            <p:nvPr/>
          </p:nvSpPr>
          <p:spPr>
            <a:xfrm>
              <a:off x="2564285" y="2835089"/>
              <a:ext cx="375116" cy="34397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MX" sz="1800" b="0" i="0" u="none" strike="noStrike" kern="1200" cap="none" spc="0" baseline="0">
                  <a:solidFill>
                    <a:srgbClr val="000000"/>
                  </a:solidFill>
                  <a:uFillTx/>
                  <a:latin typeface="Inter" pitchFamily="34"/>
                  <a:ea typeface="Inter" pitchFamily="34"/>
                  <a:cs typeface="Inter" pitchFamily="34"/>
                </a:rPr>
                <a:t>1</a:t>
              </a:r>
            </a:p>
          </p:txBody>
        </p:sp>
        <p:sp>
          <p:nvSpPr>
            <p:cNvPr id="27" name="TextBox 128">
              <a:extLst>
                <a:ext uri="{FF2B5EF4-FFF2-40B4-BE49-F238E27FC236}">
                  <a16:creationId xmlns:a16="http://schemas.microsoft.com/office/drawing/2014/main" id="{07DCFC12-F923-41DC-97A7-7990E88E6688}"/>
                </a:ext>
              </a:extLst>
            </p:cNvPr>
            <p:cNvSpPr txBox="1"/>
            <p:nvPr/>
          </p:nvSpPr>
          <p:spPr>
            <a:xfrm>
              <a:off x="3012456" y="2837332"/>
              <a:ext cx="1184637" cy="276999"/>
            </a:xfrm>
            <a:prstGeom prst="rect">
              <a:avLst/>
            </a:prstGeom>
            <a:noFill/>
            <a:ln cap="flat">
              <a:noFill/>
            </a:ln>
          </p:spPr>
          <p:txBody>
            <a:bodyPr vert="horz" wrap="square" lIns="91440" tIns="45720" rIns="91440" bIns="45720" anchor="b" anchorCtr="1" compatLnSpc="1">
              <a:spAutoFit/>
            </a:bodyPr>
            <a:lstStyle/>
            <a:p>
              <a:pPr marL="0" marR="0" lvl="0" indent="0" defTabSz="914189"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404040"/>
                  </a:solidFill>
                  <a:uFillTx/>
                  <a:latin typeface="Inter" pitchFamily="34"/>
                  <a:ea typeface="Inter" pitchFamily="34"/>
                  <a:cs typeface="Inter" pitchFamily="34"/>
                </a:rPr>
                <a:t>ACTIVATION</a:t>
              </a:r>
            </a:p>
          </p:txBody>
        </p:sp>
        <p:sp>
          <p:nvSpPr>
            <p:cNvPr id="28" name="Rectángulo 27">
              <a:extLst>
                <a:ext uri="{FF2B5EF4-FFF2-40B4-BE49-F238E27FC236}">
                  <a16:creationId xmlns:a16="http://schemas.microsoft.com/office/drawing/2014/main" id="{3758F35E-C98F-4E79-95C2-1C05942A05B3}"/>
                </a:ext>
              </a:extLst>
            </p:cNvPr>
            <p:cNvSpPr/>
            <p:nvPr/>
          </p:nvSpPr>
          <p:spPr>
            <a:xfrm>
              <a:off x="4115510" y="2699345"/>
              <a:ext cx="745199" cy="592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20 </a:t>
              </a:r>
              <a:r>
                <a:rPr lang="es-MX" sz="1050" err="1">
                  <a:solidFill>
                    <a:schemeClr val="tx1"/>
                  </a:solidFill>
                  <a:latin typeface="Inter" panose="020B0502030000000004" pitchFamily="34" charset="0"/>
                  <a:ea typeface="Inter" panose="020B0502030000000004" pitchFamily="34" charset="0"/>
                  <a:cs typeface="Inter" panose="020B0502030000000004" pitchFamily="34" charset="0"/>
                </a:rPr>
                <a:t>pts</a:t>
              </a:r>
              <a:endParaRPr lang="es-MX" sz="1050">
                <a:solidFill>
                  <a:schemeClr val="tx1"/>
                </a:solidFill>
                <a:latin typeface="Inter" panose="020B0502030000000004" pitchFamily="34" charset="0"/>
                <a:ea typeface="Inter" panose="020B0502030000000004" pitchFamily="34" charset="0"/>
                <a:cs typeface="Inter" panose="020B0502030000000004" pitchFamily="34" charset="0"/>
              </a:endParaRPr>
            </a:p>
          </p:txBody>
        </p:sp>
        <p:sp>
          <p:nvSpPr>
            <p:cNvPr id="29" name="Rectángulo 28">
              <a:extLst>
                <a:ext uri="{FF2B5EF4-FFF2-40B4-BE49-F238E27FC236}">
                  <a16:creationId xmlns:a16="http://schemas.microsoft.com/office/drawing/2014/main" id="{7AC387AA-5CE2-4EE7-87AB-19666842DE41}"/>
                </a:ext>
              </a:extLst>
            </p:cNvPr>
            <p:cNvSpPr/>
            <p:nvPr/>
          </p:nvSpPr>
          <p:spPr>
            <a:xfrm>
              <a:off x="7636343" y="2711144"/>
              <a:ext cx="745199"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4</a:t>
              </a:r>
            </a:p>
          </p:txBody>
        </p:sp>
        <p:sp>
          <p:nvSpPr>
            <p:cNvPr id="30" name="Rectángulo 29">
              <a:extLst>
                <a:ext uri="{FF2B5EF4-FFF2-40B4-BE49-F238E27FC236}">
                  <a16:creationId xmlns:a16="http://schemas.microsoft.com/office/drawing/2014/main" id="{1C6F0824-E539-4C13-90E6-D800E41EE9D8}"/>
                </a:ext>
              </a:extLst>
            </p:cNvPr>
            <p:cNvSpPr/>
            <p:nvPr/>
          </p:nvSpPr>
          <p:spPr>
            <a:xfrm>
              <a:off x="4577992" y="2711144"/>
              <a:ext cx="3005773" cy="258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Ejecución en </a:t>
              </a:r>
              <a:r>
                <a:rPr lang="es-MX" sz="1050" err="1">
                  <a:solidFill>
                    <a:schemeClr val="tx1"/>
                  </a:solidFill>
                  <a:latin typeface="Inter" panose="020B0502030000000004" pitchFamily="34" charset="0"/>
                  <a:ea typeface="Inter" panose="020B0502030000000004" pitchFamily="34" charset="0"/>
                  <a:cs typeface="Inter" panose="020B0502030000000004" pitchFamily="34" charset="0"/>
                </a:rPr>
                <a:t>Hotspot</a:t>
              </a:r>
              <a:endParaRPr lang="es-MX" sz="1050">
                <a:solidFill>
                  <a:schemeClr val="tx1"/>
                </a:solidFill>
                <a:latin typeface="Inter" panose="020B0502030000000004" pitchFamily="34" charset="0"/>
                <a:ea typeface="Inter" panose="020B0502030000000004" pitchFamily="34" charset="0"/>
                <a:cs typeface="Inter" panose="020B0502030000000004" pitchFamily="34" charset="0"/>
              </a:endParaRPr>
            </a:p>
          </p:txBody>
        </p:sp>
        <p:sp>
          <p:nvSpPr>
            <p:cNvPr id="35" name="Rectángulo 34">
              <a:extLst>
                <a:ext uri="{FF2B5EF4-FFF2-40B4-BE49-F238E27FC236}">
                  <a16:creationId xmlns:a16="http://schemas.microsoft.com/office/drawing/2014/main" id="{F79B1C29-3D3E-4476-9E49-424DF85BFC31}"/>
                </a:ext>
              </a:extLst>
            </p:cNvPr>
            <p:cNvSpPr/>
            <p:nvPr/>
          </p:nvSpPr>
          <p:spPr>
            <a:xfrm>
              <a:off x="4802134" y="3014962"/>
              <a:ext cx="2781631" cy="246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Comunicación de Ocasión de Consumo</a:t>
              </a:r>
            </a:p>
          </p:txBody>
        </p:sp>
        <p:sp>
          <p:nvSpPr>
            <p:cNvPr id="36" name="Rectángulo 35">
              <a:extLst>
                <a:ext uri="{FF2B5EF4-FFF2-40B4-BE49-F238E27FC236}">
                  <a16:creationId xmlns:a16="http://schemas.microsoft.com/office/drawing/2014/main" id="{5238BE96-70D3-44F2-ADB5-D040FDC95960}"/>
                </a:ext>
              </a:extLst>
            </p:cNvPr>
            <p:cNvSpPr/>
            <p:nvPr/>
          </p:nvSpPr>
          <p:spPr>
            <a:xfrm>
              <a:off x="7636343" y="3019897"/>
              <a:ext cx="745199" cy="28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16</a:t>
              </a:r>
            </a:p>
          </p:txBody>
        </p:sp>
        <p:sp>
          <p:nvSpPr>
            <p:cNvPr id="37" name="Rectángulo 36">
              <a:extLst>
                <a:ext uri="{FF2B5EF4-FFF2-40B4-BE49-F238E27FC236}">
                  <a16:creationId xmlns:a16="http://schemas.microsoft.com/office/drawing/2014/main" id="{6014E6AB-3580-4AA9-ABBC-FE8D157B1A71}"/>
                </a:ext>
              </a:extLst>
            </p:cNvPr>
            <p:cNvSpPr/>
            <p:nvPr/>
          </p:nvSpPr>
          <p:spPr>
            <a:xfrm>
              <a:off x="8455056" y="2711144"/>
              <a:ext cx="745199"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4</a:t>
              </a:r>
            </a:p>
          </p:txBody>
        </p:sp>
        <p:sp>
          <p:nvSpPr>
            <p:cNvPr id="38" name="Rectángulo 37">
              <a:extLst>
                <a:ext uri="{FF2B5EF4-FFF2-40B4-BE49-F238E27FC236}">
                  <a16:creationId xmlns:a16="http://schemas.microsoft.com/office/drawing/2014/main" id="{852F6FCD-2805-4A0E-9640-E7883943B2E9}"/>
                </a:ext>
              </a:extLst>
            </p:cNvPr>
            <p:cNvSpPr/>
            <p:nvPr/>
          </p:nvSpPr>
          <p:spPr>
            <a:xfrm>
              <a:off x="8455056" y="3026584"/>
              <a:ext cx="745199"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16</a:t>
              </a:r>
            </a:p>
          </p:txBody>
        </p:sp>
        <p:sp>
          <p:nvSpPr>
            <p:cNvPr id="39" name="Rectángulo 38">
              <a:extLst>
                <a:ext uri="{FF2B5EF4-FFF2-40B4-BE49-F238E27FC236}">
                  <a16:creationId xmlns:a16="http://schemas.microsoft.com/office/drawing/2014/main" id="{1F51DC32-5F80-44A6-AB6E-724D7D1B5D45}"/>
                </a:ext>
              </a:extLst>
            </p:cNvPr>
            <p:cNvSpPr/>
            <p:nvPr/>
          </p:nvSpPr>
          <p:spPr>
            <a:xfrm>
              <a:off x="9273790" y="2717653"/>
              <a:ext cx="745199"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4</a:t>
              </a:r>
            </a:p>
          </p:txBody>
        </p:sp>
        <p:sp>
          <p:nvSpPr>
            <p:cNvPr id="42" name="Rectángulo 41">
              <a:extLst>
                <a:ext uri="{FF2B5EF4-FFF2-40B4-BE49-F238E27FC236}">
                  <a16:creationId xmlns:a16="http://schemas.microsoft.com/office/drawing/2014/main" id="{94430956-38B1-4B57-A8D2-D72283328F05}"/>
                </a:ext>
              </a:extLst>
            </p:cNvPr>
            <p:cNvSpPr/>
            <p:nvPr/>
          </p:nvSpPr>
          <p:spPr>
            <a:xfrm>
              <a:off x="9273790" y="3033093"/>
              <a:ext cx="745199"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tx1"/>
                  </a:solidFill>
                  <a:latin typeface="Inter" panose="020B0502030000000004" pitchFamily="34" charset="0"/>
                  <a:ea typeface="Inter" panose="020B0502030000000004" pitchFamily="34" charset="0"/>
                  <a:cs typeface="Inter" panose="020B0502030000000004" pitchFamily="34" charset="0"/>
                </a:rPr>
                <a:t>16</a:t>
              </a:r>
            </a:p>
          </p:txBody>
        </p:sp>
        <p:sp>
          <p:nvSpPr>
            <p:cNvPr id="43" name="Rectángulo 42">
              <a:extLst>
                <a:ext uri="{FF2B5EF4-FFF2-40B4-BE49-F238E27FC236}">
                  <a16:creationId xmlns:a16="http://schemas.microsoft.com/office/drawing/2014/main" id="{3878A4C4-95D8-4A2D-9D52-6D164CAB4A7E}"/>
                </a:ext>
              </a:extLst>
            </p:cNvPr>
            <p:cNvSpPr/>
            <p:nvPr/>
          </p:nvSpPr>
          <p:spPr>
            <a:xfrm>
              <a:off x="7636343" y="2016151"/>
              <a:ext cx="734455" cy="6347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a:solidFill>
                    <a:schemeClr val="bg1"/>
                  </a:solidFill>
                  <a:latin typeface="Inter" panose="020B0502030000000004" pitchFamily="34" charset="0"/>
                  <a:ea typeface="Inter" panose="020B0502030000000004" pitchFamily="34" charset="0"/>
                  <a:cs typeface="Inter" panose="020B0502030000000004" pitchFamily="34" charset="0"/>
                </a:rPr>
                <a:t>Grande</a:t>
              </a:r>
            </a:p>
          </p:txBody>
        </p:sp>
        <p:sp>
          <p:nvSpPr>
            <p:cNvPr id="44" name="Rectángulo 43">
              <a:extLst>
                <a:ext uri="{FF2B5EF4-FFF2-40B4-BE49-F238E27FC236}">
                  <a16:creationId xmlns:a16="http://schemas.microsoft.com/office/drawing/2014/main" id="{DB35E730-9B66-4C79-922D-F904300CD872}"/>
                </a:ext>
              </a:extLst>
            </p:cNvPr>
            <p:cNvSpPr/>
            <p:nvPr/>
          </p:nvSpPr>
          <p:spPr>
            <a:xfrm>
              <a:off x="8425560" y="2016151"/>
              <a:ext cx="818734" cy="6347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a:solidFill>
                    <a:schemeClr val="bg1"/>
                  </a:solidFill>
                  <a:latin typeface="Inter" panose="020B0502030000000004" pitchFamily="34" charset="0"/>
                  <a:ea typeface="Inter" panose="020B0502030000000004" pitchFamily="34" charset="0"/>
                  <a:cs typeface="Inter" panose="020B0502030000000004" pitchFamily="34" charset="0"/>
                </a:rPr>
                <a:t>Mediano</a:t>
              </a:r>
              <a:endParaRPr lang="es-MX" sz="1100" b="1">
                <a:solidFill>
                  <a:schemeClr val="bg1"/>
                </a:solidFill>
                <a:latin typeface="Inter" panose="020B0502030000000004" pitchFamily="34" charset="0"/>
                <a:ea typeface="Inter" panose="020B0502030000000004" pitchFamily="34" charset="0"/>
                <a:cs typeface="Inter" panose="020B0502030000000004" pitchFamily="34" charset="0"/>
              </a:endParaRPr>
            </a:p>
          </p:txBody>
        </p:sp>
        <p:sp>
          <p:nvSpPr>
            <p:cNvPr id="45" name="Rectángulo 44">
              <a:extLst>
                <a:ext uri="{FF2B5EF4-FFF2-40B4-BE49-F238E27FC236}">
                  <a16:creationId xmlns:a16="http://schemas.microsoft.com/office/drawing/2014/main" id="{71330E0C-8407-4E60-83F0-53848D846385}"/>
                </a:ext>
              </a:extLst>
            </p:cNvPr>
            <p:cNvSpPr/>
            <p:nvPr/>
          </p:nvSpPr>
          <p:spPr>
            <a:xfrm>
              <a:off x="9273790" y="2016151"/>
              <a:ext cx="757549" cy="63478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a:solidFill>
                    <a:schemeClr val="bg1"/>
                  </a:solidFill>
                  <a:latin typeface="Inter" panose="020B0502030000000004" pitchFamily="34" charset="0"/>
                  <a:ea typeface="Inter" panose="020B0502030000000004" pitchFamily="34" charset="0"/>
                  <a:cs typeface="Inter" panose="020B0502030000000004" pitchFamily="34" charset="0"/>
                </a:rPr>
                <a:t>Chico</a:t>
              </a:r>
              <a:endParaRPr lang="es-MX" sz="1100" b="1">
                <a:solidFill>
                  <a:schemeClr val="bg1"/>
                </a:solidFill>
                <a:latin typeface="Inter" panose="020B0502030000000004" pitchFamily="34" charset="0"/>
                <a:ea typeface="Inter" panose="020B0502030000000004" pitchFamily="34" charset="0"/>
                <a:cs typeface="Inter" panose="020B0502030000000004" pitchFamily="34" charset="0"/>
              </a:endParaRPr>
            </a:p>
          </p:txBody>
        </p:sp>
        <p:sp>
          <p:nvSpPr>
            <p:cNvPr id="46" name="Rectángulo 45">
              <a:extLst>
                <a:ext uri="{FF2B5EF4-FFF2-40B4-BE49-F238E27FC236}">
                  <a16:creationId xmlns:a16="http://schemas.microsoft.com/office/drawing/2014/main" id="{A54457C2-6197-4E49-938D-A9C33C3E1B93}"/>
                </a:ext>
              </a:extLst>
            </p:cNvPr>
            <p:cNvSpPr/>
            <p:nvPr/>
          </p:nvSpPr>
          <p:spPr>
            <a:xfrm>
              <a:off x="7636343" y="3348533"/>
              <a:ext cx="765070" cy="2746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latin typeface="Inter" panose="020B0502030000000004" pitchFamily="34" charset="0"/>
                  <a:ea typeface="Inter" panose="020B0502030000000004" pitchFamily="34" charset="0"/>
                  <a:cs typeface="Inter" panose="020B0502030000000004" pitchFamily="34" charset="0"/>
                </a:rPr>
                <a:t>20</a:t>
              </a:r>
            </a:p>
          </p:txBody>
        </p:sp>
        <p:sp>
          <p:nvSpPr>
            <p:cNvPr id="47" name="Rectángulo 46">
              <a:extLst>
                <a:ext uri="{FF2B5EF4-FFF2-40B4-BE49-F238E27FC236}">
                  <a16:creationId xmlns:a16="http://schemas.microsoft.com/office/drawing/2014/main" id="{B6435BAC-97D4-4FC0-8D9D-66688FC6763A}"/>
                </a:ext>
              </a:extLst>
            </p:cNvPr>
            <p:cNvSpPr/>
            <p:nvPr/>
          </p:nvSpPr>
          <p:spPr>
            <a:xfrm>
              <a:off x="8455056" y="3348533"/>
              <a:ext cx="748706" cy="2746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latin typeface="Inter" panose="020B0502030000000004" pitchFamily="34" charset="0"/>
                  <a:ea typeface="Inter" panose="020B0502030000000004" pitchFamily="34" charset="0"/>
                  <a:cs typeface="Inter" panose="020B0502030000000004" pitchFamily="34" charset="0"/>
                </a:rPr>
                <a:t>20</a:t>
              </a:r>
            </a:p>
          </p:txBody>
        </p:sp>
        <p:sp>
          <p:nvSpPr>
            <p:cNvPr id="48" name="Rectángulo 47">
              <a:extLst>
                <a:ext uri="{FF2B5EF4-FFF2-40B4-BE49-F238E27FC236}">
                  <a16:creationId xmlns:a16="http://schemas.microsoft.com/office/drawing/2014/main" id="{67260CCD-33DA-4643-BFCA-7AE4F7F22671}"/>
                </a:ext>
              </a:extLst>
            </p:cNvPr>
            <p:cNvSpPr/>
            <p:nvPr/>
          </p:nvSpPr>
          <p:spPr>
            <a:xfrm>
              <a:off x="9273790" y="3348533"/>
              <a:ext cx="740862" cy="2813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latin typeface="Inter" panose="020B0502030000000004" pitchFamily="34" charset="0"/>
                  <a:ea typeface="Inter" panose="020B0502030000000004" pitchFamily="34" charset="0"/>
                  <a:cs typeface="Inter" panose="020B0502030000000004" pitchFamily="34" charset="0"/>
                </a:rPr>
                <a:t>20</a:t>
              </a:r>
            </a:p>
          </p:txBody>
        </p:sp>
      </p:grpSp>
      <p:grpSp>
        <p:nvGrpSpPr>
          <p:cNvPr id="10" name="Grupo 9">
            <a:extLst>
              <a:ext uri="{FF2B5EF4-FFF2-40B4-BE49-F238E27FC236}">
                <a16:creationId xmlns:a16="http://schemas.microsoft.com/office/drawing/2014/main" id="{765BA74B-3907-4D7F-B682-F912B914B09F}"/>
              </a:ext>
            </a:extLst>
          </p:cNvPr>
          <p:cNvGrpSpPr/>
          <p:nvPr/>
        </p:nvGrpSpPr>
        <p:grpSpPr>
          <a:xfrm>
            <a:off x="682311" y="2380443"/>
            <a:ext cx="3516262" cy="2915119"/>
            <a:chOff x="4388910" y="3408949"/>
            <a:chExt cx="3160751" cy="2443350"/>
          </a:xfrm>
        </p:grpSpPr>
        <p:pic>
          <p:nvPicPr>
            <p:cNvPr id="56" name="Imagen 55" descr="Puerta de entrada de tienda&#10;&#10;Descripción generada automáticamente con confianza media">
              <a:extLst>
                <a:ext uri="{FF2B5EF4-FFF2-40B4-BE49-F238E27FC236}">
                  <a16:creationId xmlns:a16="http://schemas.microsoft.com/office/drawing/2014/main" id="{77B75B81-6B02-4400-B5F2-7FFC32A47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301" y="3633528"/>
              <a:ext cx="2958360" cy="2218771"/>
            </a:xfrm>
            <a:prstGeom prst="rect">
              <a:avLst/>
            </a:prstGeom>
          </p:spPr>
        </p:pic>
        <p:grpSp>
          <p:nvGrpSpPr>
            <p:cNvPr id="57" name="Grupo 56">
              <a:extLst>
                <a:ext uri="{FF2B5EF4-FFF2-40B4-BE49-F238E27FC236}">
                  <a16:creationId xmlns:a16="http://schemas.microsoft.com/office/drawing/2014/main" id="{DBAF1146-F74F-47F9-A320-3E710836A9AD}"/>
                </a:ext>
              </a:extLst>
            </p:cNvPr>
            <p:cNvGrpSpPr/>
            <p:nvPr/>
          </p:nvGrpSpPr>
          <p:grpSpPr>
            <a:xfrm>
              <a:off x="4388910" y="3408949"/>
              <a:ext cx="404782" cy="404782"/>
              <a:chOff x="2479006" y="1754104"/>
              <a:chExt cx="404782" cy="404782"/>
            </a:xfrm>
          </p:grpSpPr>
          <p:sp>
            <p:nvSpPr>
              <p:cNvPr id="59" name="Elipse 2">
                <a:extLst>
                  <a:ext uri="{FF2B5EF4-FFF2-40B4-BE49-F238E27FC236}">
                    <a16:creationId xmlns:a16="http://schemas.microsoft.com/office/drawing/2014/main" id="{B8C9536D-C8E2-4384-8442-DAC9D6A76CA6}"/>
                  </a:ext>
                </a:extLst>
              </p:cNvPr>
              <p:cNvSpPr/>
              <p:nvPr/>
            </p:nvSpPr>
            <p:spPr>
              <a:xfrm>
                <a:off x="2479006" y="1754104"/>
                <a:ext cx="404782" cy="4047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7F7F7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MX" sz="1800" b="0" i="0" u="none" strike="noStrike" kern="1200" cap="none" spc="0" baseline="0">
                  <a:solidFill>
                    <a:srgbClr val="FFFFFF"/>
                  </a:solidFill>
                  <a:uFillTx/>
                  <a:latin typeface="Calibri"/>
                </a:endParaRPr>
              </a:p>
            </p:txBody>
          </p:sp>
          <p:pic>
            <p:nvPicPr>
              <p:cNvPr id="62" name="Imagen 61" descr="Icono&#10;&#10;Descripción generada automáticamente">
                <a:extLst>
                  <a:ext uri="{FF2B5EF4-FFF2-40B4-BE49-F238E27FC236}">
                    <a16:creationId xmlns:a16="http://schemas.microsoft.com/office/drawing/2014/main" id="{D177E398-6612-4593-A37C-D1F958A988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8118" y="1861443"/>
                <a:ext cx="261798" cy="206391"/>
              </a:xfrm>
              <a:prstGeom prst="rect">
                <a:avLst/>
              </a:prstGeom>
            </p:spPr>
          </p:pic>
        </p:grpSp>
      </p:grpSp>
      <p:sp>
        <p:nvSpPr>
          <p:cNvPr id="63" name="CuadroTexto 62">
            <a:extLst>
              <a:ext uri="{FF2B5EF4-FFF2-40B4-BE49-F238E27FC236}">
                <a16:creationId xmlns:a16="http://schemas.microsoft.com/office/drawing/2014/main" id="{6E621639-E0D2-4996-A3D4-9D6FE3A434BA}"/>
              </a:ext>
            </a:extLst>
          </p:cNvPr>
          <p:cNvSpPr txBox="1"/>
          <p:nvPr/>
        </p:nvSpPr>
        <p:spPr>
          <a:xfrm>
            <a:off x="768622" y="5372295"/>
            <a:ext cx="4080558" cy="461665"/>
          </a:xfrm>
          <a:prstGeom prst="rect">
            <a:avLst/>
          </a:prstGeom>
          <a:noFill/>
        </p:spPr>
        <p:txBody>
          <a:bodyPr wrap="square">
            <a:spAutoFit/>
          </a:bodyPr>
          <a:lstStyle/>
          <a:p>
            <a:r>
              <a:rPr lang="es-ES" sz="1200" b="0" i="0">
                <a:solidFill>
                  <a:srgbClr val="212121"/>
                </a:solidFill>
                <a:effectLst/>
                <a:latin typeface="Inter" panose="020B0502030000000004" pitchFamily="34" charset="0"/>
                <a:ea typeface="Inter" panose="020B0502030000000004" pitchFamily="34" charset="0"/>
                <a:cs typeface="Inter" panose="020B0502030000000004" pitchFamily="34" charset="0"/>
              </a:rPr>
              <a:t>Los materiales deben ser ubicados en lugares visibles al consumidor, ya sea dentro o fuera del PDV</a:t>
            </a:r>
          </a:p>
        </p:txBody>
      </p:sp>
      <p:sp>
        <p:nvSpPr>
          <p:cNvPr id="2" name="Título 1">
            <a:extLst>
              <a:ext uri="{FF2B5EF4-FFF2-40B4-BE49-F238E27FC236}">
                <a16:creationId xmlns:a16="http://schemas.microsoft.com/office/drawing/2014/main" id="{6110728F-2CDD-4241-9982-41B0F42E2360}"/>
              </a:ext>
            </a:extLst>
          </p:cNvPr>
          <p:cNvSpPr>
            <a:spLocks noGrp="1"/>
          </p:cNvSpPr>
          <p:nvPr>
            <p:ph type="title" idx="4294967295"/>
          </p:nvPr>
        </p:nvSpPr>
        <p:spPr>
          <a:xfrm>
            <a:off x="669225" y="-116533"/>
            <a:ext cx="8524875" cy="1325563"/>
          </a:xfrm>
        </p:spPr>
        <p:txBody>
          <a:bodyPr>
            <a:normAutofit/>
          </a:bodyPr>
          <a:lstStyle/>
          <a:p>
            <a:r>
              <a:rPr lang="es-419" sz="2400" b="1">
                <a:latin typeface="TCCC-UnityText" panose="020B0505030303020204" pitchFamily="34" charset="0"/>
              </a:rPr>
              <a:t>ACTIVACIÓN</a:t>
            </a:r>
          </a:p>
        </p:txBody>
      </p:sp>
      <p:sp>
        <p:nvSpPr>
          <p:cNvPr id="3" name="Espaço Reservado para Conteúdo 2">
            <a:extLst>
              <a:ext uri="{FF2B5EF4-FFF2-40B4-BE49-F238E27FC236}">
                <a16:creationId xmlns:a16="http://schemas.microsoft.com/office/drawing/2014/main" id="{A59A9E08-BC52-45CB-9635-9B660104AD11}"/>
              </a:ext>
            </a:extLst>
          </p:cNvPr>
          <p:cNvSpPr>
            <a:spLocks noGrp="1"/>
          </p:cNvSpPr>
          <p:nvPr>
            <p:ph idx="4294967295"/>
          </p:nvPr>
        </p:nvSpPr>
        <p:spPr>
          <a:xfrm>
            <a:off x="768622" y="966849"/>
            <a:ext cx="8034338" cy="338138"/>
          </a:xfrm>
        </p:spPr>
        <p:txBody>
          <a:bodyPr/>
          <a:lstStyle/>
          <a:p>
            <a:pPr marL="0" indent="0">
              <a:buNone/>
            </a:pPr>
            <a:r>
              <a:rPr lang="es-ES" sz="1600" b="1" kern="0">
                <a:latin typeface="Inter" panose="020B0502030000000004" pitchFamily="34" charset="0"/>
                <a:ea typeface="Inter" panose="020B0502030000000004" pitchFamily="34" charset="0"/>
                <a:cs typeface="Inter" panose="020B0502030000000004" pitchFamily="34" charset="0"/>
              </a:rPr>
              <a:t>EXCEPCIONES PARA PDV ENREJADOS O CON RESTRICCIONES DE ACCESO</a:t>
            </a:r>
            <a:endParaRPr lang="es-419"/>
          </a:p>
        </p:txBody>
      </p:sp>
      <p:sp>
        <p:nvSpPr>
          <p:cNvPr id="5" name="CaixaDeTexto 4">
            <a:extLst>
              <a:ext uri="{FF2B5EF4-FFF2-40B4-BE49-F238E27FC236}">
                <a16:creationId xmlns:a16="http://schemas.microsoft.com/office/drawing/2014/main" id="{D6A14BA4-9DCC-4557-9367-76C39069AECD}"/>
              </a:ext>
            </a:extLst>
          </p:cNvPr>
          <p:cNvSpPr txBox="1"/>
          <p:nvPr/>
        </p:nvSpPr>
        <p:spPr>
          <a:xfrm>
            <a:off x="753533" y="1349867"/>
            <a:ext cx="11265485" cy="646331"/>
          </a:xfrm>
          <a:prstGeom prst="rect">
            <a:avLst/>
          </a:prstGeom>
          <a:noFill/>
        </p:spPr>
        <p:txBody>
          <a:bodyPr wrap="square" rtlCol="0">
            <a:spAutoFit/>
          </a:bodyPr>
          <a:lstStyle/>
          <a:p>
            <a:r>
              <a:rPr lang="es-419"/>
              <a:t>Estos Puntos de Venta serán encuestados de forma diferente y el peso de la métrica será diferente. Los pesos cambian para 80% de comunicación y 20% para el </a:t>
            </a:r>
            <a:r>
              <a:rPr lang="es-419" err="1"/>
              <a:t>Hotspot</a:t>
            </a:r>
            <a:r>
              <a:rPr lang="es-419"/>
              <a:t> </a:t>
            </a:r>
          </a:p>
        </p:txBody>
      </p:sp>
    </p:spTree>
    <p:extLst>
      <p:ext uri="{BB962C8B-B14F-4D97-AF65-F5344CB8AC3E}">
        <p14:creationId xmlns:p14="http://schemas.microsoft.com/office/powerpoint/2010/main" val="3000757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a:extLst>
              <a:ext uri="{FF2B5EF4-FFF2-40B4-BE49-F238E27FC236}">
                <a16:creationId xmlns:a16="http://schemas.microsoft.com/office/drawing/2014/main" id="{CE48DAB3-7063-49A4-AA65-BA9AA5D0A6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29115" y="1934352"/>
            <a:ext cx="1855195" cy="4357219"/>
          </a:xfrm>
          <a:prstGeom prst="rect">
            <a:avLst/>
          </a:prstGeom>
        </p:spPr>
      </p:pic>
      <p:sp>
        <p:nvSpPr>
          <p:cNvPr id="29" name="object 11">
            <a:extLst>
              <a:ext uri="{FF2B5EF4-FFF2-40B4-BE49-F238E27FC236}">
                <a16:creationId xmlns:a16="http://schemas.microsoft.com/office/drawing/2014/main" id="{2EF6809B-0054-4362-8D1F-862D83FD9DA3}"/>
              </a:ext>
            </a:extLst>
          </p:cNvPr>
          <p:cNvSpPr txBox="1"/>
          <p:nvPr/>
        </p:nvSpPr>
        <p:spPr>
          <a:xfrm>
            <a:off x="761100" y="4464752"/>
            <a:ext cx="8017292" cy="1231106"/>
          </a:xfrm>
          <a:prstGeom prst="rect">
            <a:avLst/>
          </a:prstGeom>
          <a:ln w="38100">
            <a:noFill/>
          </a:ln>
        </p:spPr>
        <p:txBody>
          <a:bodyPr vert="horz" wrap="square" lIns="0" tIns="0" rIns="0" bIns="0" rtlCol="0">
            <a:spAutoFit/>
          </a:bodyPr>
          <a:lstStyle/>
          <a:p>
            <a:pPr marR="338613" defTabSz="685800">
              <a:defRPr/>
            </a:pPr>
            <a:r>
              <a:rPr lang="es-419" sz="1600" spc="-4">
                <a:cs typeface="Calibri"/>
              </a:rPr>
              <a:t>El cálculo final, para las métricas de EDF, será  el promedio del resultados de los PDV encuestados.  De esta forma, los PDV sin heladera KO entran en el calculo, generando un impacto negativo.</a:t>
            </a:r>
          </a:p>
          <a:p>
            <a:pPr marR="338613" defTabSz="685800">
              <a:defRPr/>
            </a:pPr>
            <a:endParaRPr lang="es-419" sz="1600">
              <a:cs typeface="Calibri"/>
            </a:endParaRPr>
          </a:p>
          <a:p>
            <a:pPr marR="339090" defTabSz="685800">
              <a:defRPr/>
            </a:pPr>
            <a:endParaRPr lang="es-419" sz="1600" spc="-15">
              <a:cs typeface="Calibri"/>
            </a:endParaRPr>
          </a:p>
        </p:txBody>
      </p:sp>
      <p:sp>
        <p:nvSpPr>
          <p:cNvPr id="30" name="Retângulo 29">
            <a:extLst>
              <a:ext uri="{FF2B5EF4-FFF2-40B4-BE49-F238E27FC236}">
                <a16:creationId xmlns:a16="http://schemas.microsoft.com/office/drawing/2014/main" id="{DD8279CB-CD47-4864-B244-B57B8EA3D98B}"/>
              </a:ext>
            </a:extLst>
          </p:cNvPr>
          <p:cNvSpPr/>
          <p:nvPr/>
        </p:nvSpPr>
        <p:spPr>
          <a:xfrm>
            <a:off x="761099" y="2839739"/>
            <a:ext cx="8472368" cy="1569660"/>
          </a:xfrm>
          <a:prstGeom prst="rect">
            <a:avLst/>
          </a:prstGeom>
        </p:spPr>
        <p:txBody>
          <a:bodyPr wrap="square">
            <a:spAutoFit/>
          </a:bodyPr>
          <a:lstStyle/>
          <a:p>
            <a:pPr defTabSz="685800">
              <a:defRPr/>
            </a:pPr>
            <a:r>
              <a:rPr lang="es-ES_tradnl" sz="1600" spc="-23">
                <a:cs typeface="Calibri"/>
              </a:rPr>
              <a:t>Todas las heladeras serán validadas, pudiendo calificarse en:</a:t>
            </a:r>
            <a:endParaRPr lang="es-ES_tradnl" sz="1600">
              <a:cs typeface="Calibri"/>
            </a:endParaRPr>
          </a:p>
          <a:p>
            <a:pPr marL="214313" indent="-214313" defTabSz="685800">
              <a:buFont typeface="Arial" panose="020B0604020202020204" pitchFamily="34" charset="0"/>
              <a:buChar char="•"/>
              <a:defRPr/>
            </a:pPr>
            <a:r>
              <a:rPr lang="es-ES_tradnl" sz="1600" b="1" spc="-4">
                <a:cs typeface="Calibri"/>
              </a:rPr>
              <a:t>EQUIPO DE FRIO</a:t>
            </a:r>
            <a:r>
              <a:rPr lang="es-ES_tradnl" sz="1600" b="1" spc="-8">
                <a:cs typeface="Calibri"/>
              </a:rPr>
              <a:t> </a:t>
            </a:r>
            <a:r>
              <a:rPr lang="es-ES_tradnl" sz="1600" b="1" spc="-26">
                <a:cs typeface="Calibri"/>
              </a:rPr>
              <a:t>KO</a:t>
            </a:r>
            <a:endParaRPr lang="es-ES_tradnl" sz="1600">
              <a:cs typeface="Calibri"/>
            </a:endParaRPr>
          </a:p>
          <a:p>
            <a:pPr marL="214313" indent="-214313" defTabSz="685800">
              <a:buFont typeface="Arial" panose="020B0604020202020204" pitchFamily="34" charset="0"/>
              <a:buChar char="•"/>
              <a:defRPr/>
            </a:pPr>
            <a:r>
              <a:rPr lang="es-ES_tradnl" sz="1600" b="1" spc="-8">
                <a:cs typeface="Calibri"/>
              </a:rPr>
              <a:t>Pared </a:t>
            </a:r>
            <a:r>
              <a:rPr lang="es-ES_tradnl" sz="1600" b="1" spc="-4">
                <a:cs typeface="Calibri"/>
              </a:rPr>
              <a:t>EQUIPO DE FRIO </a:t>
            </a:r>
            <a:r>
              <a:rPr lang="es-ES_tradnl" sz="1600" b="1" spc="-26">
                <a:cs typeface="Calibri"/>
              </a:rPr>
              <a:t>KO </a:t>
            </a:r>
          </a:p>
          <a:p>
            <a:pPr marL="214313" indent="-214313" defTabSz="685800">
              <a:buFont typeface="Arial" panose="020B0604020202020204" pitchFamily="34" charset="0"/>
              <a:buChar char="•"/>
              <a:defRPr/>
            </a:pPr>
            <a:r>
              <a:rPr lang="es-ES_tradnl" sz="1600" b="1" spc="-11">
                <a:cs typeface="Calibri"/>
              </a:rPr>
              <a:t>Punta </a:t>
            </a:r>
            <a:r>
              <a:rPr lang="es-ES_tradnl" sz="1600" b="1">
                <a:cs typeface="Calibri"/>
              </a:rPr>
              <a:t>de </a:t>
            </a:r>
            <a:r>
              <a:rPr lang="es-ES_tradnl" sz="1600" b="1" spc="-4">
                <a:cs typeface="Calibri"/>
              </a:rPr>
              <a:t>Góndola EQUIPO DE FRIO </a:t>
            </a:r>
            <a:r>
              <a:rPr lang="es-ES_tradnl" sz="1600" b="1" spc="-26">
                <a:cs typeface="Calibri"/>
              </a:rPr>
              <a:t>KO</a:t>
            </a:r>
            <a:endParaRPr lang="es-ES_tradnl" sz="1600">
              <a:cs typeface="Calibri"/>
            </a:endParaRPr>
          </a:p>
          <a:p>
            <a:pPr defTabSz="685800">
              <a:defRPr/>
            </a:pPr>
            <a:endParaRPr lang="es-ES_tradnl" sz="1600">
              <a:cs typeface="Times New Roman"/>
            </a:endParaRPr>
          </a:p>
          <a:p>
            <a:pPr defTabSz="685800">
              <a:defRPr/>
            </a:pPr>
            <a:r>
              <a:rPr lang="es-ES_tradnl" sz="1600">
                <a:cs typeface="Calibri"/>
              </a:rPr>
              <a:t>La validación de cada EDF depende del canal y de la métrica em cuestión.</a:t>
            </a:r>
          </a:p>
        </p:txBody>
      </p:sp>
      <p:sp>
        <p:nvSpPr>
          <p:cNvPr id="31" name="object 7">
            <a:extLst>
              <a:ext uri="{FF2B5EF4-FFF2-40B4-BE49-F238E27FC236}">
                <a16:creationId xmlns:a16="http://schemas.microsoft.com/office/drawing/2014/main" id="{C1F5A2B8-3579-4846-92EB-B3F61706621D}"/>
              </a:ext>
            </a:extLst>
          </p:cNvPr>
          <p:cNvSpPr txBox="1">
            <a:spLocks/>
          </p:cNvSpPr>
          <p:nvPr/>
        </p:nvSpPr>
        <p:spPr>
          <a:xfrm>
            <a:off x="761099" y="2230389"/>
            <a:ext cx="6074449" cy="246221"/>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algn="l"/>
            <a:r>
              <a:rPr lang="pt-BR" sz="1600">
                <a:latin typeface="+mn-lt"/>
              </a:rPr>
              <a:t>MÉTODOS DE VALIDACIÓN</a:t>
            </a:r>
          </a:p>
        </p:txBody>
      </p:sp>
      <p:sp>
        <p:nvSpPr>
          <p:cNvPr id="12" name="CaixaDeTexto 11">
            <a:extLst>
              <a:ext uri="{FF2B5EF4-FFF2-40B4-BE49-F238E27FC236}">
                <a16:creationId xmlns:a16="http://schemas.microsoft.com/office/drawing/2014/main" id="{ED3A92E7-5C84-45E1-B132-F020E25477E0}"/>
              </a:ext>
            </a:extLst>
          </p:cNvPr>
          <p:cNvSpPr txBox="1"/>
          <p:nvPr/>
        </p:nvSpPr>
        <p:spPr>
          <a:xfrm>
            <a:off x="665045" y="1426521"/>
            <a:ext cx="11150681" cy="584775"/>
          </a:xfrm>
          <a:prstGeom prst="rect">
            <a:avLst/>
          </a:prstGeom>
          <a:noFill/>
        </p:spPr>
        <p:txBody>
          <a:bodyPr wrap="square">
            <a:spAutoFit/>
          </a:bodyPr>
          <a:lstStyle/>
          <a:p>
            <a:pPr marR="1314926" defTabSz="685800">
              <a:defRPr/>
            </a:pPr>
            <a:r>
              <a:rPr lang="pt-BR" sz="1600" b="1" spc="23">
                <a:solidFill>
                  <a:prstClr val="black"/>
                </a:solidFill>
                <a:cs typeface="Calibri"/>
              </a:rPr>
              <a:t>NUESTRAS HELADERAS DEBEN ESTAR SIEMPRE BIEN POSICIONADAS, NO INVADIDAS Y OCUPADAS EN TODOS LOS PDV, APROVECHANDO TODO EL POTENCIAL DE VENTAS DE ESTE IMPORTANTE ACTIVO. </a:t>
            </a:r>
            <a:endParaRPr lang="pt-BR" sz="1600" b="1" spc="26">
              <a:solidFill>
                <a:prstClr val="black"/>
              </a:solidFill>
              <a:cs typeface="Calibri"/>
            </a:endParaRPr>
          </a:p>
        </p:txBody>
      </p:sp>
      <p:sp>
        <p:nvSpPr>
          <p:cNvPr id="9" name="Título 1">
            <a:extLst>
              <a:ext uri="{FF2B5EF4-FFF2-40B4-BE49-F238E27FC236}">
                <a16:creationId xmlns:a16="http://schemas.microsoft.com/office/drawing/2014/main" id="{40122E8B-6A6E-474B-ADFC-F6725B86F880}"/>
              </a:ext>
            </a:extLst>
          </p:cNvPr>
          <p:cNvSpPr txBox="1">
            <a:spLocks/>
          </p:cNvSpPr>
          <p:nvPr/>
        </p:nvSpPr>
        <p:spPr>
          <a:xfrm>
            <a:off x="665563" y="-99517"/>
            <a:ext cx="113319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a:latin typeface="TCCC-UnityText" panose="020B0505030303020204" pitchFamily="34" charset="0"/>
              </a:rPr>
              <a:t>EQUIPO DE FRIO</a:t>
            </a:r>
            <a:endParaRPr lang="es-419" sz="2400" b="1">
              <a:latin typeface="TCCC-UnityText" panose="020B0505030303020204" pitchFamily="34" charset="0"/>
            </a:endParaRPr>
          </a:p>
        </p:txBody>
      </p:sp>
    </p:spTree>
    <p:extLst>
      <p:ext uri="{BB962C8B-B14F-4D97-AF65-F5344CB8AC3E}">
        <p14:creationId xmlns:p14="http://schemas.microsoft.com/office/powerpoint/2010/main" val="3601810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5">
            <a:extLst>
              <a:ext uri="{FF2B5EF4-FFF2-40B4-BE49-F238E27FC236}">
                <a16:creationId xmlns:a16="http://schemas.microsoft.com/office/drawing/2014/main" id="{7B201434-4E05-4DFB-B5E1-D396A01F2F80}"/>
              </a:ext>
            </a:extLst>
          </p:cNvPr>
          <p:cNvSpPr txBox="1"/>
          <p:nvPr/>
        </p:nvSpPr>
        <p:spPr>
          <a:xfrm>
            <a:off x="664850" y="2245530"/>
            <a:ext cx="10847570" cy="927818"/>
          </a:xfrm>
          <a:prstGeom prst="rect">
            <a:avLst/>
          </a:prstGeom>
        </p:spPr>
        <p:txBody>
          <a:bodyPr vert="horz" wrap="square" lIns="0" tIns="40005" rIns="0" bIns="0" rtlCol="0">
            <a:spAutoFit/>
          </a:bodyPr>
          <a:lstStyle/>
          <a:p>
            <a:pPr marL="9525" defTabSz="685800">
              <a:spcBef>
                <a:spcPts val="75"/>
              </a:spcBef>
              <a:defRPr/>
            </a:pPr>
            <a:endParaRPr lang="pt-BR" sz="1400">
              <a:cs typeface="Calibri"/>
            </a:endParaRPr>
          </a:p>
          <a:p>
            <a:pPr marL="9525" defTabSz="685800">
              <a:spcBef>
                <a:spcPts val="75"/>
              </a:spcBef>
              <a:defRPr/>
            </a:pPr>
            <a:endParaRPr lang="pt-BR" sz="1400">
              <a:cs typeface="Calibri"/>
            </a:endParaRPr>
          </a:p>
          <a:p>
            <a:pPr marL="9525" defTabSz="685800">
              <a:spcBef>
                <a:spcPts val="75"/>
              </a:spcBef>
              <a:defRPr/>
            </a:pPr>
            <a:endParaRPr lang="pt-BR" sz="1400">
              <a:cs typeface="Calibri"/>
            </a:endParaRPr>
          </a:p>
          <a:p>
            <a:pPr marL="9525" algn="just" defTabSz="685800">
              <a:defRPr/>
            </a:pPr>
            <a:endParaRPr lang="en-US" sz="1400">
              <a:solidFill>
                <a:prstClr val="black"/>
              </a:solidFill>
              <a:latin typeface="Calibri" panose="020F0502020204030204" pitchFamily="34" charset="0"/>
            </a:endParaRPr>
          </a:p>
        </p:txBody>
      </p:sp>
      <p:pic>
        <p:nvPicPr>
          <p:cNvPr id="10" name="Imagem 9">
            <a:extLst>
              <a:ext uri="{FF2B5EF4-FFF2-40B4-BE49-F238E27FC236}">
                <a16:creationId xmlns:a16="http://schemas.microsoft.com/office/drawing/2014/main" id="{EEDC1A23-AC4E-402E-8C70-44E7A188CA3C}"/>
              </a:ext>
            </a:extLst>
          </p:cNvPr>
          <p:cNvPicPr>
            <a:picLocks noChangeAspect="1"/>
          </p:cNvPicPr>
          <p:nvPr/>
        </p:nvPicPr>
        <p:blipFill>
          <a:blip r:embed="rId2"/>
          <a:stretch>
            <a:fillRect/>
          </a:stretch>
        </p:blipFill>
        <p:spPr>
          <a:xfrm>
            <a:off x="7701303" y="3598096"/>
            <a:ext cx="3814646" cy="2741136"/>
          </a:xfrm>
          <a:prstGeom prst="rect">
            <a:avLst/>
          </a:prstGeom>
        </p:spPr>
      </p:pic>
      <p:sp>
        <p:nvSpPr>
          <p:cNvPr id="13" name="Seta: Dobrada para Cima 12">
            <a:extLst>
              <a:ext uri="{FF2B5EF4-FFF2-40B4-BE49-F238E27FC236}">
                <a16:creationId xmlns:a16="http://schemas.microsoft.com/office/drawing/2014/main" id="{4C4FD7A6-97C8-4E01-AE44-72A565661920}"/>
              </a:ext>
            </a:extLst>
          </p:cNvPr>
          <p:cNvSpPr/>
          <p:nvPr/>
        </p:nvSpPr>
        <p:spPr>
          <a:xfrm rot="19384341">
            <a:off x="10919651" y="5018159"/>
            <a:ext cx="304800" cy="419414"/>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1400"/>
          </a:p>
        </p:txBody>
      </p:sp>
      <p:sp>
        <p:nvSpPr>
          <p:cNvPr id="14" name="CaixaDeTexto 13">
            <a:extLst>
              <a:ext uri="{FF2B5EF4-FFF2-40B4-BE49-F238E27FC236}">
                <a16:creationId xmlns:a16="http://schemas.microsoft.com/office/drawing/2014/main" id="{E7C4970B-CD23-4EBB-ABB8-564C1134C6F5}"/>
              </a:ext>
            </a:extLst>
          </p:cNvPr>
          <p:cNvSpPr txBox="1"/>
          <p:nvPr/>
        </p:nvSpPr>
        <p:spPr>
          <a:xfrm rot="19320611">
            <a:off x="10209907" y="5557808"/>
            <a:ext cx="1110811" cy="307777"/>
          </a:xfrm>
          <a:prstGeom prst="rect">
            <a:avLst/>
          </a:prstGeom>
          <a:noFill/>
        </p:spPr>
        <p:txBody>
          <a:bodyPr wrap="square" rtlCol="0">
            <a:spAutoFit/>
          </a:bodyPr>
          <a:lstStyle/>
          <a:p>
            <a:r>
              <a:rPr lang="pt-BR" sz="1400" b="1"/>
              <a:t>ENTRADA</a:t>
            </a:r>
          </a:p>
        </p:txBody>
      </p:sp>
      <p:sp>
        <p:nvSpPr>
          <p:cNvPr id="17" name="object 7">
            <a:extLst>
              <a:ext uri="{FF2B5EF4-FFF2-40B4-BE49-F238E27FC236}">
                <a16:creationId xmlns:a16="http://schemas.microsoft.com/office/drawing/2014/main" id="{22E33214-D310-41CF-A0FD-351C633EC83E}"/>
              </a:ext>
            </a:extLst>
          </p:cNvPr>
          <p:cNvSpPr txBox="1">
            <a:spLocks/>
          </p:cNvSpPr>
          <p:nvPr/>
        </p:nvSpPr>
        <p:spPr>
          <a:xfrm>
            <a:off x="670921" y="1383098"/>
            <a:ext cx="5108526" cy="215444"/>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algn="l"/>
            <a:r>
              <a:rPr lang="pt-BR" sz="1400">
                <a:latin typeface="+mj-lt"/>
              </a:rPr>
              <a:t>EDF KO </a:t>
            </a:r>
            <a:r>
              <a:rPr lang="pt-BR" sz="1400" err="1">
                <a:latin typeface="+mj-lt"/>
              </a:rPr>
              <a:t>Primera</a:t>
            </a:r>
            <a:r>
              <a:rPr lang="pt-BR" sz="1400">
                <a:latin typeface="+mj-lt"/>
              </a:rPr>
              <a:t> </a:t>
            </a:r>
            <a:r>
              <a:rPr lang="pt-BR" sz="1400" err="1">
                <a:latin typeface="+mj-lt"/>
              </a:rPr>
              <a:t>Posición</a:t>
            </a:r>
            <a:r>
              <a:rPr lang="pt-BR" sz="1400">
                <a:latin typeface="+mj-lt"/>
              </a:rPr>
              <a:t> (High </a:t>
            </a:r>
            <a:r>
              <a:rPr lang="pt-BR" sz="1400" err="1">
                <a:latin typeface="+mj-lt"/>
              </a:rPr>
              <a:t>Visibility</a:t>
            </a:r>
            <a:r>
              <a:rPr lang="pt-BR" sz="1400">
                <a:latin typeface="+mj-lt"/>
              </a:rPr>
              <a:t>)</a:t>
            </a:r>
          </a:p>
        </p:txBody>
      </p:sp>
      <p:sp>
        <p:nvSpPr>
          <p:cNvPr id="18" name="object 15">
            <a:extLst>
              <a:ext uri="{FF2B5EF4-FFF2-40B4-BE49-F238E27FC236}">
                <a16:creationId xmlns:a16="http://schemas.microsoft.com/office/drawing/2014/main" id="{0082DFFB-677F-46FE-97F9-B098293DC253}"/>
              </a:ext>
            </a:extLst>
          </p:cNvPr>
          <p:cNvSpPr txBox="1"/>
          <p:nvPr/>
        </p:nvSpPr>
        <p:spPr>
          <a:xfrm>
            <a:off x="676051" y="1769390"/>
            <a:ext cx="11265485" cy="182870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ES_tradnl" sz="1400" b="0" i="0" u="none" strike="noStrike" kern="1200" cap="none" spc="0" normalizeH="0" baseline="0" noProof="0">
                <a:ln>
                  <a:noFill/>
                </a:ln>
                <a:solidFill>
                  <a:prstClr val="black"/>
                </a:solidFill>
                <a:effectLst/>
                <a:uLnTx/>
                <a:uFillTx/>
                <a:latin typeface="Calibri"/>
                <a:ea typeface="+mn-ea"/>
                <a:cs typeface="Calibri"/>
              </a:rPr>
              <a:t>Los equipamientos KO em posición destacada en la tienda impactan de forma positiva la visibilidad de nuestros productos al consumidor . La métrica evalúa la presencia </a:t>
            </a:r>
            <a:r>
              <a:rPr lang="es-ES_tradnl" sz="1400">
                <a:solidFill>
                  <a:prstClr val="black"/>
                </a:solidFill>
                <a:latin typeface="Calibri"/>
                <a:cs typeface="Calibri"/>
              </a:rPr>
              <a:t>de, como mínimo, 1 EDF KO en la primera posición del PDV. Para ser configurada como primera posición, el EDF debe seguir las siguientes indicaciones:</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ES_tradnl" sz="1400" i="0" u="none" strike="noStrike" kern="1200" cap="none" spc="0" normalizeH="0" baseline="0" noProof="0">
                <a:ln>
                  <a:noFill/>
                </a:ln>
                <a:solidFill>
                  <a:prstClr val="black"/>
                </a:solidFill>
                <a:effectLst/>
                <a:uLnTx/>
                <a:uFillTx/>
                <a:latin typeface="Calibri"/>
                <a:ea typeface="+mn-ea"/>
                <a:cs typeface="Calibri"/>
              </a:rPr>
              <a:t>Por la característica del canal, será considerado como Primera Posición la EDF localizada entre la </a:t>
            </a:r>
            <a:r>
              <a:rPr kumimoji="0" lang="es-ES_tradnl" sz="1400" b="1" i="0" u="none" strike="noStrike" kern="1200" cap="none" spc="0" normalizeH="0" baseline="0" noProof="0">
                <a:ln>
                  <a:noFill/>
                </a:ln>
                <a:solidFill>
                  <a:srgbClr val="C00000"/>
                </a:solidFill>
                <a:effectLst/>
                <a:uLnTx/>
                <a:uFillTx/>
                <a:latin typeface="Calibri"/>
                <a:ea typeface="+mn-ea"/>
                <a:cs typeface="Calibri"/>
              </a:rPr>
              <a:t>entrada de la tienda y área de </a:t>
            </a:r>
            <a:r>
              <a:rPr kumimoji="0" lang="es-ES_tradnl" sz="1400" b="1" i="0" u="none" strike="noStrike" kern="1200" cap="none" spc="0" normalizeH="0" baseline="0" noProof="0" err="1">
                <a:ln>
                  <a:noFill/>
                </a:ln>
                <a:solidFill>
                  <a:srgbClr val="C00000"/>
                </a:solidFill>
                <a:effectLst/>
                <a:uLnTx/>
                <a:uFillTx/>
                <a:latin typeface="Calibri"/>
                <a:ea typeface="+mn-ea"/>
                <a:cs typeface="Calibri"/>
              </a:rPr>
              <a:t>checkouts</a:t>
            </a:r>
            <a:r>
              <a:rPr kumimoji="0" lang="es-ES_tradnl" sz="1400" b="1" i="0" u="none" strike="noStrike" kern="1200" cap="none" spc="0" normalizeH="0" baseline="0" noProof="0">
                <a:ln>
                  <a:noFill/>
                </a:ln>
                <a:solidFill>
                  <a:srgbClr val="C00000"/>
                </a:solidFill>
                <a:effectLst/>
                <a:uLnTx/>
                <a:uFillTx/>
                <a:latin typeface="Calibri"/>
                <a:ea typeface="+mn-ea"/>
                <a:cs typeface="Calibri"/>
              </a:rPr>
              <a:t> del PDV.</a:t>
            </a:r>
            <a:endParaRPr lang="es-ES_tradnl" sz="1400" b="1">
              <a:solidFill>
                <a:srgbClr val="C00000"/>
              </a:solidFill>
              <a:latin typeface="Calibri"/>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1"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latin typeface="+mj-lt"/>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9" name="CaixaDeTexto 18">
            <a:extLst>
              <a:ext uri="{FF2B5EF4-FFF2-40B4-BE49-F238E27FC236}">
                <a16:creationId xmlns:a16="http://schemas.microsoft.com/office/drawing/2014/main" id="{0A6E3AF0-9E8B-45DD-8990-5B23AE5D3137}"/>
              </a:ext>
            </a:extLst>
          </p:cNvPr>
          <p:cNvSpPr txBox="1"/>
          <p:nvPr/>
        </p:nvSpPr>
        <p:spPr>
          <a:xfrm>
            <a:off x="664850" y="3173348"/>
            <a:ext cx="6356554" cy="2767424"/>
          </a:xfrm>
          <a:prstGeom prst="rect">
            <a:avLst/>
          </a:prstGeom>
          <a:noFill/>
        </p:spPr>
        <p:txBody>
          <a:bodyPr wrap="square">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solidFill>
                  <a:prstClr val="black"/>
                </a:solidFill>
                <a:latin typeface="Calibri"/>
                <a:cs typeface="Calibri"/>
              </a:rPr>
              <a:t>Además de la ubicación, los factores a continuación deben ser evaluados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latin typeface="Calibri"/>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solidFill>
                  <a:prstClr val="black"/>
                </a:solidFill>
                <a:latin typeface="Calibri"/>
                <a:cs typeface="Calibri"/>
              </a:rPr>
              <a:t>Equipamiento encendido y ocupado con productos KO presentes en la FDE do ICE.</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lang="es-ES_tradnl" sz="1400">
              <a:solidFill>
                <a:prstClr val="black"/>
              </a:solidFill>
              <a:latin typeface="Calibri"/>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solidFill>
                  <a:prstClr val="black"/>
                </a:solidFill>
                <a:latin typeface="Calibri"/>
                <a:cs typeface="Calibri"/>
              </a:rPr>
              <a:t>La</a:t>
            </a:r>
            <a:r>
              <a:rPr kumimoji="0" lang="es-ES_tradnl" sz="1400" i="0" u="none" strike="noStrike" kern="1200" cap="none" spc="0" normalizeH="0" baseline="0" noProof="0">
                <a:ln>
                  <a:noFill/>
                </a:ln>
                <a:solidFill>
                  <a:prstClr val="black"/>
                </a:solidFill>
                <a:effectLst/>
                <a:uLnTx/>
                <a:uFillTx/>
                <a:latin typeface="Calibri"/>
                <a:ea typeface="+mn-ea"/>
                <a:cs typeface="Calibri"/>
              </a:rPr>
              <a:t> EDF debe ser el primer punto de contacto del consumidor en el  establecimiento.</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s-ES_tradnl" sz="1400" i="0" u="none" strike="noStrike" kern="1200" cap="none" spc="0" normalizeH="0" baseline="0" noProof="0">
              <a:ln>
                <a:noFill/>
              </a:ln>
              <a:solidFill>
                <a:prstClr val="black"/>
              </a:solidFill>
              <a:effectLst/>
              <a:uLnTx/>
              <a:uFillTx/>
              <a:latin typeface="Calibri"/>
              <a:ea typeface="+mn-ea"/>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b="0">
                <a:solidFill>
                  <a:prstClr val="black"/>
                </a:solidFill>
                <a:latin typeface="Calibri"/>
                <a:cs typeface="Calibri"/>
              </a:rPr>
              <a:t>Cualquier </a:t>
            </a:r>
            <a:r>
              <a:rPr kumimoji="0" lang="es-ES_tradnl" sz="1400" b="0" i="0" u="none" strike="noStrike" kern="1200" cap="none" spc="-10" normalizeH="0" baseline="0" noProof="0">
                <a:ln>
                  <a:noFill/>
                </a:ln>
                <a:effectLst/>
                <a:uLnTx/>
                <a:uFillTx/>
                <a:latin typeface="+mj-lt"/>
                <a:cs typeface="Calibri"/>
              </a:rPr>
              <a:t>exposición </a:t>
            </a:r>
            <a:r>
              <a:rPr kumimoji="0" lang="es-ES_tradnl" sz="1400" b="0" i="0" u="none" strike="noStrike" kern="1200" cap="none" spc="-5" normalizeH="0" baseline="0" noProof="0">
                <a:ln>
                  <a:noFill/>
                </a:ln>
                <a:effectLst/>
                <a:uLnTx/>
                <a:uFillTx/>
                <a:latin typeface="+mj-lt"/>
                <a:cs typeface="Calibri"/>
              </a:rPr>
              <a:t>de </a:t>
            </a:r>
            <a:r>
              <a:rPr kumimoji="0" lang="es-ES_tradnl" sz="1400" b="0" i="0" u="none" strike="noStrike" kern="1200" cap="none" spc="-10" normalizeH="0" baseline="0" noProof="0">
                <a:ln>
                  <a:noFill/>
                </a:ln>
                <a:effectLst/>
                <a:uLnTx/>
                <a:uFillTx/>
                <a:latin typeface="+mj-lt"/>
                <a:cs typeface="Calibri"/>
              </a:rPr>
              <a:t>productos de venta situada</a:t>
            </a:r>
            <a:r>
              <a:rPr kumimoji="0" lang="es-ES_tradnl" sz="1400" b="0" i="0" u="none" strike="noStrike" kern="1200" cap="none" spc="-5" normalizeH="0" baseline="0" noProof="0">
                <a:ln>
                  <a:noFill/>
                </a:ln>
                <a:effectLst/>
                <a:uLnTx/>
                <a:uFillTx/>
                <a:latin typeface="+mj-lt"/>
                <a:cs typeface="Calibri"/>
              </a:rPr>
              <a:t> </a:t>
            </a:r>
            <a:r>
              <a:rPr kumimoji="0" lang="es-ES_tradnl" sz="1400" b="0" i="0" u="none" strike="noStrike" kern="1200" cap="none" spc="-10" normalizeH="0" baseline="0" noProof="0">
                <a:ln>
                  <a:noFill/>
                </a:ln>
                <a:effectLst/>
                <a:uLnTx/>
                <a:uFillTx/>
                <a:latin typeface="+mj-lt"/>
                <a:cs typeface="Calibri"/>
              </a:rPr>
              <a:t>entre </a:t>
            </a:r>
            <a:r>
              <a:rPr kumimoji="0" lang="es-ES_tradnl" sz="1400" b="0" i="0" u="none" strike="noStrike" kern="1200" cap="none" spc="0" normalizeH="0" baseline="0" noProof="0">
                <a:ln>
                  <a:noFill/>
                </a:ln>
                <a:effectLst/>
                <a:uLnTx/>
                <a:uFillTx/>
                <a:latin typeface="+mj-lt"/>
                <a:cs typeface="Calibri"/>
              </a:rPr>
              <a:t>la congeladora </a:t>
            </a:r>
            <a:r>
              <a:rPr kumimoji="0" lang="es-ES_tradnl" sz="1400" b="0" i="0" u="none" strike="noStrike" kern="1200" cap="none" spc="-5" normalizeH="0" baseline="0" noProof="0">
                <a:ln>
                  <a:noFill/>
                </a:ln>
                <a:effectLst/>
                <a:uLnTx/>
                <a:uFillTx/>
                <a:latin typeface="+mj-lt"/>
                <a:cs typeface="Calibri"/>
              </a:rPr>
              <a:t>Coca-Cola </a:t>
            </a:r>
            <a:r>
              <a:rPr kumimoji="0" lang="es-ES_tradnl" sz="1400" b="0" i="0" u="none" strike="noStrike" kern="1200" cap="none" spc="0" normalizeH="0" baseline="0" noProof="0">
                <a:ln>
                  <a:noFill/>
                </a:ln>
                <a:effectLst/>
                <a:uLnTx/>
                <a:uFillTx/>
                <a:latin typeface="+mj-lt"/>
                <a:cs typeface="Calibri"/>
              </a:rPr>
              <a:t>y la entrada del </a:t>
            </a:r>
            <a:r>
              <a:rPr kumimoji="0" lang="es-ES_tradnl" sz="1400" b="0" i="0" u="none" strike="noStrike" kern="1200" cap="none" spc="-5" normalizeH="0" baseline="0" noProof="0">
                <a:ln>
                  <a:noFill/>
                </a:ln>
                <a:effectLst/>
                <a:uLnTx/>
                <a:uFillTx/>
                <a:latin typeface="+mj-lt"/>
                <a:cs typeface="Calibri"/>
              </a:rPr>
              <a:t>PDV, sea categorías de bebidas o otros, </a:t>
            </a:r>
            <a:r>
              <a:rPr kumimoji="0" lang="es-ES_tradnl" sz="1400" b="1" i="0" u="none" strike="noStrike" kern="1200" cap="none" spc="-10" normalizeH="0" baseline="0" noProof="0">
                <a:ln>
                  <a:noFill/>
                </a:ln>
                <a:effectLst/>
                <a:uLnTx/>
                <a:uFillTx/>
                <a:latin typeface="+mj-lt"/>
                <a:cs typeface="Calibri"/>
              </a:rPr>
              <a:t>invalida l</a:t>
            </a:r>
            <a:r>
              <a:rPr kumimoji="0" lang="es-ES_tradnl" sz="1400" b="1" i="0" u="none" strike="noStrike" kern="1200" cap="none" spc="0" normalizeH="0" baseline="0" noProof="0">
                <a:ln>
                  <a:noFill/>
                </a:ln>
                <a:effectLst/>
                <a:uLnTx/>
                <a:uFillTx/>
                <a:latin typeface="+mj-lt"/>
                <a:cs typeface="Calibri"/>
              </a:rPr>
              <a:t>a </a:t>
            </a:r>
            <a:r>
              <a:rPr kumimoji="0" lang="es-ES_tradnl" sz="1400" b="1" i="0" u="none" strike="noStrike" kern="1200" cap="none" spc="-5" normalizeH="0" baseline="0" noProof="0">
                <a:ln>
                  <a:noFill/>
                </a:ln>
                <a:effectLst/>
                <a:uLnTx/>
                <a:uFillTx/>
                <a:latin typeface="+mj-lt"/>
                <a:cs typeface="Calibri"/>
              </a:rPr>
              <a:t>primera posición </a:t>
            </a:r>
            <a:r>
              <a:rPr kumimoji="0" lang="es-ES_tradnl" sz="1400" b="1" i="0" u="none" strike="noStrike" kern="1200" cap="none" spc="0" normalizeH="0" baseline="0" noProof="0">
                <a:ln>
                  <a:noFill/>
                </a:ln>
                <a:effectLst/>
                <a:uLnTx/>
                <a:uFillTx/>
                <a:latin typeface="+mj-lt"/>
                <a:cs typeface="Calibri"/>
              </a:rPr>
              <a:t>del congelador.</a:t>
            </a:r>
            <a:endParaRPr kumimoji="0" lang="es-ES_tradnl" sz="1400" b="0" i="0" u="none" strike="noStrike" kern="1200" cap="none" spc="0" normalizeH="0" baseline="0" noProof="0">
              <a:ln>
                <a:noFill/>
              </a:ln>
              <a:effectLst/>
              <a:uLnTx/>
              <a:uFillTx/>
              <a:latin typeface="+mj-lt"/>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latin typeface="+mj-lt"/>
              <a:ea typeface="+mn-ea"/>
              <a:cs typeface="Calibri"/>
            </a:endParaRPr>
          </a:p>
        </p:txBody>
      </p:sp>
      <p:sp>
        <p:nvSpPr>
          <p:cNvPr id="15" name="Título 1">
            <a:extLst>
              <a:ext uri="{FF2B5EF4-FFF2-40B4-BE49-F238E27FC236}">
                <a16:creationId xmlns:a16="http://schemas.microsoft.com/office/drawing/2014/main" id="{ED316F71-182E-496B-9371-582829C1C17A}"/>
              </a:ext>
            </a:extLst>
          </p:cNvPr>
          <p:cNvSpPr txBox="1">
            <a:spLocks/>
          </p:cNvSpPr>
          <p:nvPr/>
        </p:nvSpPr>
        <p:spPr>
          <a:xfrm>
            <a:off x="665563" y="-99517"/>
            <a:ext cx="113319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400" b="1">
                <a:latin typeface="TCCC-UnityText" panose="020B0505030303020204" pitchFamily="34" charset="0"/>
              </a:rPr>
              <a:t>EQUIPO DE FRIO</a:t>
            </a:r>
            <a:endParaRPr lang="es-419" sz="2400" b="1">
              <a:latin typeface="TCCC-UnityText" panose="020B0505030303020204" pitchFamily="34" charset="0"/>
            </a:endParaRPr>
          </a:p>
        </p:txBody>
      </p:sp>
    </p:spTree>
    <p:extLst>
      <p:ext uri="{BB962C8B-B14F-4D97-AF65-F5344CB8AC3E}">
        <p14:creationId xmlns:p14="http://schemas.microsoft.com/office/powerpoint/2010/main" val="428279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aixaDeTexto 26">
            <a:extLst>
              <a:ext uri="{FF2B5EF4-FFF2-40B4-BE49-F238E27FC236}">
                <a16:creationId xmlns:a16="http://schemas.microsoft.com/office/drawing/2014/main" id="{F9D07B47-5C96-4BCE-B75B-74899840536B}"/>
              </a:ext>
            </a:extLst>
          </p:cNvPr>
          <p:cNvSpPr txBox="1"/>
          <p:nvPr/>
        </p:nvSpPr>
        <p:spPr>
          <a:xfrm>
            <a:off x="665045" y="1085036"/>
            <a:ext cx="11344805" cy="523220"/>
          </a:xfrm>
          <a:prstGeom prst="rect">
            <a:avLst/>
          </a:prstGeom>
          <a:noFill/>
        </p:spPr>
        <p:txBody>
          <a:bodyPr wrap="square">
            <a:spAutoFit/>
          </a:bodyPr>
          <a:lstStyle/>
          <a:p>
            <a:pPr marR="1314926" defTabSz="685800">
              <a:defRPr/>
            </a:pPr>
            <a:r>
              <a:rPr lang="pt-BR" sz="1400" b="1" spc="23">
                <a:solidFill>
                  <a:prstClr val="black"/>
                </a:solidFill>
                <a:cs typeface="Calibri"/>
              </a:rPr>
              <a:t>EL PORTFOLIO COCA COLA, PRECISA ESTAR SIEMPRE COM LA PRECIFICACIÓN EN LINEA CON LAS ESTRATEGIAS DE NEGOCIO, POSIBILITANDO A LOS CONSUMIDORES LA ADQUISICION DE NUESTROS PRODUCTOS CON EL PRECIO CORRECTO.</a:t>
            </a:r>
          </a:p>
        </p:txBody>
      </p:sp>
      <p:sp>
        <p:nvSpPr>
          <p:cNvPr id="13" name="object 7">
            <a:extLst>
              <a:ext uri="{FF2B5EF4-FFF2-40B4-BE49-F238E27FC236}">
                <a16:creationId xmlns:a16="http://schemas.microsoft.com/office/drawing/2014/main" id="{423868EE-D46E-400A-B44F-3822DF1E137C}"/>
              </a:ext>
            </a:extLst>
          </p:cNvPr>
          <p:cNvSpPr txBox="1">
            <a:spLocks/>
          </p:cNvSpPr>
          <p:nvPr/>
        </p:nvSpPr>
        <p:spPr>
          <a:xfrm>
            <a:off x="796688" y="2718338"/>
            <a:ext cx="6074449" cy="215444"/>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algn="l"/>
            <a:r>
              <a:rPr lang="pt-BR" sz="1400">
                <a:latin typeface="+mn-lt"/>
              </a:rPr>
              <a:t>MÉTODOS DE VALIDACIÓN</a:t>
            </a:r>
          </a:p>
        </p:txBody>
      </p:sp>
      <p:sp>
        <p:nvSpPr>
          <p:cNvPr id="14" name="object 10">
            <a:extLst>
              <a:ext uri="{FF2B5EF4-FFF2-40B4-BE49-F238E27FC236}">
                <a16:creationId xmlns:a16="http://schemas.microsoft.com/office/drawing/2014/main" id="{6D34AA97-27AD-4429-8527-E4D8547FEE7E}"/>
              </a:ext>
            </a:extLst>
          </p:cNvPr>
          <p:cNvSpPr txBox="1"/>
          <p:nvPr/>
        </p:nvSpPr>
        <p:spPr>
          <a:xfrm>
            <a:off x="744536" y="1766730"/>
            <a:ext cx="10730997" cy="533319"/>
          </a:xfrm>
          <a:prstGeom prst="rect">
            <a:avLst/>
          </a:prstGeom>
        </p:spPr>
        <p:txBody>
          <a:bodyPr vert="horz" wrap="square" lIns="0" tIns="101441" rIns="0" bIns="0" rtlCol="0">
            <a:spAutoFit/>
          </a:bodyPr>
          <a:lstStyle/>
          <a:p>
            <a:pPr marL="11906" defTabSz="685800">
              <a:defRPr/>
            </a:pPr>
            <a:r>
              <a:rPr lang="es-419" sz="1400" spc="-4">
                <a:solidFill>
                  <a:prstClr val="black"/>
                </a:solidFill>
                <a:cs typeface="Calibri"/>
              </a:rPr>
              <a:t>En el pilar de PRECIO buscamos encuestar en cuantos </a:t>
            </a:r>
            <a:r>
              <a:rPr lang="es-419" sz="1400" spc="-4" err="1">
                <a:solidFill>
                  <a:prstClr val="black"/>
                </a:solidFill>
                <a:cs typeface="Calibri"/>
              </a:rPr>
              <a:t>PDVs</a:t>
            </a:r>
            <a:r>
              <a:rPr lang="es-419" sz="1400" spc="-4">
                <a:solidFill>
                  <a:prstClr val="black"/>
                </a:solidFill>
                <a:cs typeface="Calibri"/>
              </a:rPr>
              <a:t> los precios recomendados son efectivamente aplicados: </a:t>
            </a:r>
            <a:r>
              <a:rPr lang="es-419" sz="1400" spc="-8">
                <a:solidFill>
                  <a:prstClr val="black"/>
                </a:solidFill>
                <a:cs typeface="Calibri"/>
              </a:rPr>
              <a:t>PRICE COMPLIANCE. Están definidos em las arquitecturas de precios de los fabricantes y vienen a incentivar el giro de los productos y transacciones masivas em los PDV</a:t>
            </a:r>
            <a:r>
              <a:rPr lang="es-419" sz="1400" spc="-15">
                <a:solidFill>
                  <a:prstClr val="black"/>
                </a:solidFill>
                <a:cs typeface="Calibri"/>
              </a:rPr>
              <a:t>. </a:t>
            </a:r>
            <a:endParaRPr lang="es-419" sz="1400">
              <a:solidFill>
                <a:prstClr val="black"/>
              </a:solidFill>
              <a:cs typeface="Calibri"/>
            </a:endParaRPr>
          </a:p>
        </p:txBody>
      </p:sp>
      <p:sp>
        <p:nvSpPr>
          <p:cNvPr id="16" name="Retângulo 15">
            <a:extLst>
              <a:ext uri="{FF2B5EF4-FFF2-40B4-BE49-F238E27FC236}">
                <a16:creationId xmlns:a16="http://schemas.microsoft.com/office/drawing/2014/main" id="{EA4BEAE4-1957-4756-B5E0-7640AF983AE5}"/>
              </a:ext>
            </a:extLst>
          </p:cNvPr>
          <p:cNvSpPr/>
          <p:nvPr/>
        </p:nvSpPr>
        <p:spPr>
          <a:xfrm>
            <a:off x="744536" y="5117874"/>
            <a:ext cx="10346682" cy="533319"/>
          </a:xfrm>
          <a:prstGeom prst="rect">
            <a:avLst/>
          </a:prstGeom>
        </p:spPr>
        <p:txBody>
          <a:bodyPr vert="horz" wrap="square" lIns="0" tIns="101441" rIns="0" bIns="0" rtlCol="0">
            <a:spAutoFit/>
          </a:bodyPr>
          <a:lstStyle/>
          <a:p>
            <a:pPr marL="11906" defTabSz="685800"/>
            <a:r>
              <a:rPr lang="es-ES_tradnl" sz="1400" spc="-4">
                <a:solidFill>
                  <a:prstClr val="black"/>
                </a:solidFill>
                <a:cs typeface="Calibri"/>
              </a:rPr>
              <a:t>La única excepción será para las operaciones de Chile y Bolivia que no permiten la validación de precios. Para estos casos tendremos la validación de las métricas apenas con disponibilidad y Comunicación de Precio. </a:t>
            </a:r>
          </a:p>
        </p:txBody>
      </p:sp>
      <p:sp>
        <p:nvSpPr>
          <p:cNvPr id="12" name="TextBox 16">
            <a:extLst>
              <a:ext uri="{FF2B5EF4-FFF2-40B4-BE49-F238E27FC236}">
                <a16:creationId xmlns:a16="http://schemas.microsoft.com/office/drawing/2014/main" id="{1A2E2355-C374-4557-9D7C-041BD9D0BD71}"/>
              </a:ext>
            </a:extLst>
          </p:cNvPr>
          <p:cNvSpPr txBox="1"/>
          <p:nvPr/>
        </p:nvSpPr>
        <p:spPr>
          <a:xfrm>
            <a:off x="744536" y="3185586"/>
            <a:ext cx="9825717"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b="0">
                <a:solidFill>
                  <a:schemeClr val="tx1"/>
                </a:solidFill>
                <a:latin typeface="+mn-lt"/>
              </a:rPr>
              <a:t>La evaluación del corredor PRECIO se dará por la observancia de las siguientes condiciones combinadas:</a:t>
            </a:r>
          </a:p>
        </p:txBody>
      </p:sp>
      <p:sp>
        <p:nvSpPr>
          <p:cNvPr id="17" name="TextBox 16">
            <a:extLst>
              <a:ext uri="{FF2B5EF4-FFF2-40B4-BE49-F238E27FC236}">
                <a16:creationId xmlns:a16="http://schemas.microsoft.com/office/drawing/2014/main" id="{B57FA58E-FAD9-43AD-9035-E08AF8DC4DEB}"/>
              </a:ext>
            </a:extLst>
          </p:cNvPr>
          <p:cNvSpPr txBox="1"/>
          <p:nvPr/>
        </p:nvSpPr>
        <p:spPr>
          <a:xfrm>
            <a:off x="1580908" y="3884839"/>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latin typeface="+mn-lt"/>
              </a:rPr>
              <a:t>PRODUCTO DISPONIBLE</a:t>
            </a:r>
          </a:p>
        </p:txBody>
      </p:sp>
      <p:sp>
        <p:nvSpPr>
          <p:cNvPr id="18" name="TextBox 16">
            <a:extLst>
              <a:ext uri="{FF2B5EF4-FFF2-40B4-BE49-F238E27FC236}">
                <a16:creationId xmlns:a16="http://schemas.microsoft.com/office/drawing/2014/main" id="{BCA0CC60-3062-49FB-B616-563D8ED3EE60}"/>
              </a:ext>
            </a:extLst>
          </p:cNvPr>
          <p:cNvSpPr txBox="1"/>
          <p:nvPr/>
        </p:nvSpPr>
        <p:spPr>
          <a:xfrm>
            <a:off x="1580908" y="4247872"/>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latin typeface="+mn-lt"/>
              </a:rPr>
              <a:t>PRECIO COMUNICADO</a:t>
            </a:r>
          </a:p>
        </p:txBody>
      </p:sp>
      <p:sp>
        <p:nvSpPr>
          <p:cNvPr id="19" name="TextBox 16">
            <a:extLst>
              <a:ext uri="{FF2B5EF4-FFF2-40B4-BE49-F238E27FC236}">
                <a16:creationId xmlns:a16="http://schemas.microsoft.com/office/drawing/2014/main" id="{CBE65282-4436-4AC3-82B4-5BE8B45242B7}"/>
              </a:ext>
            </a:extLst>
          </p:cNvPr>
          <p:cNvSpPr txBox="1"/>
          <p:nvPr/>
        </p:nvSpPr>
        <p:spPr>
          <a:xfrm>
            <a:off x="1580908" y="4610905"/>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latin typeface="+mn-lt"/>
              </a:rPr>
              <a:t>PRECIO EN COMPLIANCE</a:t>
            </a:r>
          </a:p>
        </p:txBody>
      </p:sp>
      <p:pic>
        <p:nvPicPr>
          <p:cNvPr id="20" name="Imagem 19">
            <a:extLst>
              <a:ext uri="{FF2B5EF4-FFF2-40B4-BE49-F238E27FC236}">
                <a16:creationId xmlns:a16="http://schemas.microsoft.com/office/drawing/2014/main" id="{20152E6B-64CB-4D47-968B-567A6EE8ED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1213" y="3845554"/>
            <a:ext cx="359695" cy="359695"/>
          </a:xfrm>
          <a:prstGeom prst="rect">
            <a:avLst/>
          </a:prstGeom>
        </p:spPr>
      </p:pic>
      <p:pic>
        <p:nvPicPr>
          <p:cNvPr id="22" name="Imagem 21">
            <a:extLst>
              <a:ext uri="{FF2B5EF4-FFF2-40B4-BE49-F238E27FC236}">
                <a16:creationId xmlns:a16="http://schemas.microsoft.com/office/drawing/2014/main" id="{CBEB8945-0502-4A90-BC41-C9CEF6E215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1212" y="4212737"/>
            <a:ext cx="359695" cy="359695"/>
          </a:xfrm>
          <a:prstGeom prst="rect">
            <a:avLst/>
          </a:prstGeom>
        </p:spPr>
      </p:pic>
      <p:pic>
        <p:nvPicPr>
          <p:cNvPr id="23" name="Imagem 22">
            <a:extLst>
              <a:ext uri="{FF2B5EF4-FFF2-40B4-BE49-F238E27FC236}">
                <a16:creationId xmlns:a16="http://schemas.microsoft.com/office/drawing/2014/main" id="{FF786D7A-22DE-407B-B415-A0E766A63F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1212" y="4586867"/>
            <a:ext cx="359695" cy="359695"/>
          </a:xfrm>
          <a:prstGeom prst="rect">
            <a:avLst/>
          </a:prstGeom>
        </p:spPr>
      </p:pic>
      <p:sp>
        <p:nvSpPr>
          <p:cNvPr id="21" name="Título 1">
            <a:extLst>
              <a:ext uri="{FF2B5EF4-FFF2-40B4-BE49-F238E27FC236}">
                <a16:creationId xmlns:a16="http://schemas.microsoft.com/office/drawing/2014/main" id="{9A080062-99BB-4BD3-9A25-7A2D27DA743E}"/>
              </a:ext>
            </a:extLst>
          </p:cNvPr>
          <p:cNvSpPr txBox="1">
            <a:spLocks/>
          </p:cNvSpPr>
          <p:nvPr/>
        </p:nvSpPr>
        <p:spPr>
          <a:xfrm>
            <a:off x="665045" y="-134242"/>
            <a:ext cx="8525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pt-BR">
                <a:solidFill>
                  <a:srgbClr val="303030"/>
                </a:solidFill>
              </a:rPr>
              <a:t>PRECIO</a:t>
            </a:r>
            <a:endParaRPr lang="es-419">
              <a:solidFill>
                <a:srgbClr val="303030"/>
              </a:solidFill>
            </a:endParaRPr>
          </a:p>
        </p:txBody>
      </p:sp>
    </p:spTree>
    <p:extLst>
      <p:ext uri="{BB962C8B-B14F-4D97-AF65-F5344CB8AC3E}">
        <p14:creationId xmlns:p14="http://schemas.microsoft.com/office/powerpoint/2010/main" val="1326058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tfpLayoutConfig" hidden="1"/>
          <p:cNvSpPr txBox="1"/>
          <p:nvPr>
            <p:custDataLst>
              <p:tags r:id="rId1"/>
            </p:custDataLst>
          </p:nvPr>
        </p:nvSpPr>
        <p:spPr bwMode="gray">
          <a:xfrm>
            <a:off x="12783" y="12748"/>
            <a:ext cx="431776" cy="88092"/>
          </a:xfrm>
          <a:prstGeom prst="rect">
            <a:avLst/>
          </a:prstGeom>
          <a:noFill/>
        </p:spPr>
        <p:txBody>
          <a:bodyPr vert="horz" wrap="none" lIns="36000" tIns="36000" rIns="36000" bIns="36000" rtlCol="0">
            <a:spAutoFit/>
          </a:bodyPr>
          <a:lstStyle/>
          <a:p>
            <a:pPr marL="0" marR="0" lvl="0" indent="0" algn="l" defTabSz="711200" rtl="0" eaLnBrk="1" fontAlgn="auto" latinLnBrk="0" hangingPunct="1">
              <a:lnSpc>
                <a:spcPct val="100000"/>
              </a:lnSpc>
              <a:spcBef>
                <a:spcPts val="1200"/>
              </a:spcBef>
              <a:spcAft>
                <a:spcPts val="0"/>
              </a:spcAft>
              <a:buClrTx/>
              <a:buSzTx/>
              <a:buFontTx/>
              <a:buNone/>
              <a:tabLst/>
              <a:defRPr/>
            </a:pPr>
            <a:r>
              <a:rPr kumimoji="0" lang="en-US" sz="100" b="0" i="0" u="none" strike="noStrike" kern="1200" cap="none" spc="0" normalizeH="0" baseline="0" noProof="0">
                <a:ln>
                  <a:noFill/>
                </a:ln>
                <a:solidFill>
                  <a:srgbClr val="FFFFFF">
                    <a:alpha val="0"/>
                  </a:srgbClr>
                </a:solidFill>
                <a:effectLst/>
                <a:uLnTx/>
                <a:uFillTx/>
                <a:latin typeface="Arial"/>
                <a:ea typeface="+mn-ea"/>
                <a:cs typeface="Arial"/>
              </a:rPr>
              <a:t>overall_1_132430064637564816 columns_1_132430064637564816 </a:t>
            </a:r>
          </a:p>
        </p:txBody>
      </p:sp>
      <p:graphicFrame>
        <p:nvGraphicFramePr>
          <p:cNvPr id="9" name="Tabla 8">
            <a:extLst>
              <a:ext uri="{FF2B5EF4-FFF2-40B4-BE49-F238E27FC236}">
                <a16:creationId xmlns:a16="http://schemas.microsoft.com/office/drawing/2014/main" id="{CFF7B9ED-82A6-4C29-986A-792B20668C63}"/>
              </a:ext>
            </a:extLst>
          </p:cNvPr>
          <p:cNvGraphicFramePr>
            <a:graphicFrameLocks noGrp="1"/>
          </p:cNvGraphicFramePr>
          <p:nvPr>
            <p:extLst>
              <p:ext uri="{D42A27DB-BD31-4B8C-83A1-F6EECF244321}">
                <p14:modId xmlns:p14="http://schemas.microsoft.com/office/powerpoint/2010/main" val="4170904326"/>
              </p:ext>
            </p:extLst>
          </p:nvPr>
        </p:nvGraphicFramePr>
        <p:xfrm>
          <a:off x="995998" y="1632250"/>
          <a:ext cx="10148966" cy="4069032"/>
        </p:xfrm>
        <a:graphic>
          <a:graphicData uri="http://schemas.openxmlformats.org/drawingml/2006/table">
            <a:tbl>
              <a:tblPr/>
              <a:tblGrid>
                <a:gridCol w="653253">
                  <a:extLst>
                    <a:ext uri="{9D8B030D-6E8A-4147-A177-3AD203B41FA5}">
                      <a16:colId xmlns:a16="http://schemas.microsoft.com/office/drawing/2014/main" val="804713587"/>
                    </a:ext>
                  </a:extLst>
                </a:gridCol>
                <a:gridCol w="459319">
                  <a:extLst>
                    <a:ext uri="{9D8B030D-6E8A-4147-A177-3AD203B41FA5}">
                      <a16:colId xmlns:a16="http://schemas.microsoft.com/office/drawing/2014/main" val="1189237318"/>
                    </a:ext>
                  </a:extLst>
                </a:gridCol>
                <a:gridCol w="1962756">
                  <a:extLst>
                    <a:ext uri="{9D8B030D-6E8A-4147-A177-3AD203B41FA5}">
                      <a16:colId xmlns:a16="http://schemas.microsoft.com/office/drawing/2014/main" val="2345062476"/>
                    </a:ext>
                  </a:extLst>
                </a:gridCol>
                <a:gridCol w="605823">
                  <a:extLst>
                    <a:ext uri="{9D8B030D-6E8A-4147-A177-3AD203B41FA5}">
                      <a16:colId xmlns:a16="http://schemas.microsoft.com/office/drawing/2014/main" val="1859670275"/>
                    </a:ext>
                  </a:extLst>
                </a:gridCol>
                <a:gridCol w="1394249">
                  <a:extLst>
                    <a:ext uri="{9D8B030D-6E8A-4147-A177-3AD203B41FA5}">
                      <a16:colId xmlns:a16="http://schemas.microsoft.com/office/drawing/2014/main" val="1307678906"/>
                    </a:ext>
                  </a:extLst>
                </a:gridCol>
                <a:gridCol w="850487">
                  <a:extLst>
                    <a:ext uri="{9D8B030D-6E8A-4147-A177-3AD203B41FA5}">
                      <a16:colId xmlns:a16="http://schemas.microsoft.com/office/drawing/2014/main" val="1230084620"/>
                    </a:ext>
                  </a:extLst>
                </a:gridCol>
                <a:gridCol w="1143972">
                  <a:extLst>
                    <a:ext uri="{9D8B030D-6E8A-4147-A177-3AD203B41FA5}">
                      <a16:colId xmlns:a16="http://schemas.microsoft.com/office/drawing/2014/main" val="1612374144"/>
                    </a:ext>
                  </a:extLst>
                </a:gridCol>
                <a:gridCol w="1061607">
                  <a:extLst>
                    <a:ext uri="{9D8B030D-6E8A-4147-A177-3AD203B41FA5}">
                      <a16:colId xmlns:a16="http://schemas.microsoft.com/office/drawing/2014/main" val="1537979291"/>
                    </a:ext>
                  </a:extLst>
                </a:gridCol>
                <a:gridCol w="841964">
                  <a:extLst>
                    <a:ext uri="{9D8B030D-6E8A-4147-A177-3AD203B41FA5}">
                      <a16:colId xmlns:a16="http://schemas.microsoft.com/office/drawing/2014/main" val="2646238127"/>
                    </a:ext>
                  </a:extLst>
                </a:gridCol>
                <a:gridCol w="522283">
                  <a:extLst>
                    <a:ext uri="{9D8B030D-6E8A-4147-A177-3AD203B41FA5}">
                      <a16:colId xmlns:a16="http://schemas.microsoft.com/office/drawing/2014/main" val="2231035115"/>
                    </a:ext>
                  </a:extLst>
                </a:gridCol>
                <a:gridCol w="653253">
                  <a:extLst>
                    <a:ext uri="{9D8B030D-6E8A-4147-A177-3AD203B41FA5}">
                      <a16:colId xmlns:a16="http://schemas.microsoft.com/office/drawing/2014/main" val="1998834096"/>
                    </a:ext>
                  </a:extLst>
                </a:gridCol>
              </a:tblGrid>
              <a:tr h="717006">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PDV</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Cluster</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Rol</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SV"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Puntos Posibles</a:t>
                      </a:r>
                      <a:endPar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SKU</a:t>
                      </a:r>
                    </a:p>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(Definido por Embotellador)</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Disponibilidad</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Comunicación de Precio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Respeto a precio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 Puntos Obtenidos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SV"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Puntos</a:t>
                      </a:r>
                      <a:endPar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tc>
                  <a:txBody>
                    <a:bodyPr/>
                    <a:lstStyle/>
                    <a:p>
                      <a:pPr algn="ctr" fontAlgn="ctr"/>
                      <a:r>
                        <a:rPr lang="es-ES" sz="900" b="0" i="0" u="none" strike="noStrike">
                          <a:solidFill>
                            <a:srgbClr val="FFFFFF"/>
                          </a:solidFill>
                          <a:effectLst/>
                          <a:latin typeface="Inter" panose="020B0502030000000004" pitchFamily="34" charset="0"/>
                          <a:ea typeface="Inter" panose="020B0502030000000004" pitchFamily="34" charset="0"/>
                          <a:cs typeface="Inter" panose="020B0502030000000004" pitchFamily="34" charset="0"/>
                        </a:rPr>
                        <a:t>Total Puntos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022F"/>
                    </a:solidFill>
                  </a:tcPr>
                </a:tc>
                <a:extLst>
                  <a:ext uri="{0D108BD9-81ED-4DB2-BD59-A6C34878D82A}">
                    <a16:rowId xmlns:a16="http://schemas.microsoft.com/office/drawing/2014/main" val="1055029112"/>
                  </a:ext>
                </a:extLst>
              </a:tr>
              <a:tr h="185341">
                <a:tc rowSpan="6">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PDV 1</a:t>
                      </a:r>
                    </a:p>
                  </a:txBody>
                  <a:tcPr marL="85508" marR="85508" marT="42754" marB="42754"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MS Frequency </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100%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041865"/>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084512470"/>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MS </a:t>
                      </a:r>
                      <a:r>
                        <a:rPr lang="en-US" sz="900" b="0" i="0" u="none" strike="noStrike" err="1">
                          <a:solidFill>
                            <a:srgbClr val="000000"/>
                          </a:solidFill>
                          <a:effectLst/>
                          <a:latin typeface="Inter" panose="020B0502030000000004" pitchFamily="34" charset="0"/>
                          <a:ea typeface="Inter" panose="020B0502030000000004" pitchFamily="34" charset="0"/>
                          <a:cs typeface="Inter" panose="020B0502030000000004" pitchFamily="34" charset="0"/>
                        </a:rPr>
                        <a:t>Retornable</a:t>
                      </a: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 </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Ret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val="1978684415"/>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Ret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411918976"/>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SS Frequency</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2</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SS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val="562943164"/>
                  </a:ext>
                </a:extLst>
              </a:tr>
              <a:tr h="190637">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SS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111614581"/>
                  </a:ext>
                </a:extLst>
              </a:tr>
              <a:tr h="185341">
                <a:tc rowSpan="6">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PDV 2</a:t>
                      </a:r>
                    </a:p>
                  </a:txBody>
                  <a:tcPr marL="85508" marR="85508" marT="42754" marB="42754"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MS Frequency </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100%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5</a:t>
                      </a:r>
                    </a:p>
                  </a:txBody>
                  <a:tcPr marL="85508" marR="85508" marT="42754" marB="4275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466572"/>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Yes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52074810"/>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MS </a:t>
                      </a:r>
                      <a:r>
                        <a:rPr lang="en-US" sz="900" b="0" i="0" u="none" strike="noStrike" err="1">
                          <a:solidFill>
                            <a:srgbClr val="000000"/>
                          </a:solidFill>
                          <a:effectLst/>
                          <a:latin typeface="Inter" panose="020B0502030000000004" pitchFamily="34" charset="0"/>
                          <a:ea typeface="Inter" panose="020B0502030000000004" pitchFamily="34" charset="0"/>
                          <a:cs typeface="Inter" panose="020B0502030000000004" pitchFamily="34" charset="0"/>
                        </a:rPr>
                        <a:t>Retornable</a:t>
                      </a: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 </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Ret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100%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val="1291203004"/>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Ret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29365722"/>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SS Frequency</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2</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SS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100%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2</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val="968191231"/>
                  </a:ext>
                </a:extLst>
              </a:tr>
              <a:tr h="190637">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SS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24528040"/>
                  </a:ext>
                </a:extLst>
              </a:tr>
              <a:tr h="185341">
                <a:tc rowSpan="6">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PDV 3</a:t>
                      </a:r>
                    </a:p>
                  </a:txBody>
                  <a:tcPr marL="85508" marR="85508" marT="42754" marB="42754"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MS Frequency </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4800305"/>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kumimoji="0" lang="es-SV"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S</a:t>
                      </a:r>
                      <a:r>
                        <a:rPr kumimoji="0" lang="es-ES" sz="900" b="0" i="0" u="none" strike="noStrike" kern="1200" cap="none" spc="0" normalizeH="0" baseline="0" noProof="0">
                          <a:ln>
                            <a:noFill/>
                          </a:ln>
                          <a:solidFill>
                            <a:srgbClr val="000000"/>
                          </a:solidFill>
                          <a:effectLst/>
                          <a:uLnTx/>
                          <a:uFillTx/>
                          <a:latin typeface="Inter" panose="020B0502030000000004" pitchFamily="34" charset="0"/>
                          <a:ea typeface="Inter" panose="020B0502030000000004" pitchFamily="34" charset="0"/>
                          <a:cs typeface="Inter" panose="020B0502030000000004" pitchFamily="34" charset="0"/>
                        </a:rPr>
                        <a:t>i</a:t>
                      </a:r>
                      <a:endPar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endParaRP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622864278"/>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MS </a:t>
                      </a:r>
                      <a:r>
                        <a:rPr lang="en-US" sz="900" b="0" i="0" u="none" strike="noStrike" err="1">
                          <a:solidFill>
                            <a:srgbClr val="000000"/>
                          </a:solidFill>
                          <a:effectLst/>
                          <a:latin typeface="Inter" panose="020B0502030000000004" pitchFamily="34" charset="0"/>
                          <a:ea typeface="Inter" panose="020B0502030000000004" pitchFamily="34" charset="0"/>
                          <a:cs typeface="Inter" panose="020B0502030000000004" pitchFamily="34" charset="0"/>
                        </a:rPr>
                        <a:t>Retornable</a:t>
                      </a: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 </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1.5</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Ret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val="4175201525"/>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MS Ret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SV"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a:t>
                      </a: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i</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514921723"/>
                  </a:ext>
                </a:extLst>
              </a:tr>
              <a:tr h="185341">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SSD CC Original SS Frequency</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2</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SS #1</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2">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0</a:t>
                      </a:r>
                    </a:p>
                  </a:txBody>
                  <a:tcPr marL="85508" marR="85508" marT="42754" marB="42754"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val="2033226883"/>
                  </a:ext>
                </a:extLst>
              </a:tr>
              <a:tr h="190637">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B/M/S</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CC SS #2</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No</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900" b="0" i="0" u="none" strike="noStrike">
                          <a:solidFill>
                            <a:srgbClr val="000000"/>
                          </a:solidFill>
                          <a:effectLst/>
                          <a:latin typeface="Inter" panose="020B0502030000000004" pitchFamily="34" charset="0"/>
                          <a:ea typeface="Inter" panose="020B0502030000000004" pitchFamily="34" charset="0"/>
                          <a:cs typeface="Inter" panose="020B0502030000000004" pitchFamily="34" charset="0"/>
                        </a:rPr>
                        <a:t>-</a:t>
                      </a:r>
                    </a:p>
                  </a:txBody>
                  <a:tcPr marL="5296" marR="5296" marT="52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965670756"/>
                  </a:ext>
                </a:extLst>
              </a:tr>
            </a:tbl>
          </a:graphicData>
        </a:graphic>
      </p:graphicFrame>
      <p:sp>
        <p:nvSpPr>
          <p:cNvPr id="3" name="Espaço Reservado para Conteúdo 2">
            <a:extLst>
              <a:ext uri="{FF2B5EF4-FFF2-40B4-BE49-F238E27FC236}">
                <a16:creationId xmlns:a16="http://schemas.microsoft.com/office/drawing/2014/main" id="{5DB90D2C-C597-495C-A1F3-340DAF69A789}"/>
              </a:ext>
            </a:extLst>
          </p:cNvPr>
          <p:cNvSpPr>
            <a:spLocks noGrp="1"/>
          </p:cNvSpPr>
          <p:nvPr>
            <p:ph idx="4294967295"/>
          </p:nvPr>
        </p:nvSpPr>
        <p:spPr>
          <a:xfrm>
            <a:off x="1042987" y="1083171"/>
            <a:ext cx="8034338" cy="338138"/>
          </a:xfrm>
        </p:spPr>
        <p:txBody>
          <a:bodyPr>
            <a:normAutofit/>
          </a:bodyPr>
          <a:lstStyle/>
          <a:p>
            <a:pPr marL="0" indent="0">
              <a:buNone/>
            </a:pPr>
            <a:r>
              <a:rPr lang="es-419" sz="1600" b="1"/>
              <a:t>EJEMPLO DE CALCULO</a:t>
            </a:r>
          </a:p>
        </p:txBody>
      </p:sp>
      <p:sp>
        <p:nvSpPr>
          <p:cNvPr id="10" name="Título 1">
            <a:extLst>
              <a:ext uri="{FF2B5EF4-FFF2-40B4-BE49-F238E27FC236}">
                <a16:creationId xmlns:a16="http://schemas.microsoft.com/office/drawing/2014/main" id="{3104B27C-32FA-4D68-97C5-864C4A407AEC}"/>
              </a:ext>
            </a:extLst>
          </p:cNvPr>
          <p:cNvSpPr txBox="1">
            <a:spLocks/>
          </p:cNvSpPr>
          <p:nvPr/>
        </p:nvSpPr>
        <p:spPr>
          <a:xfrm>
            <a:off x="665045" y="-134242"/>
            <a:ext cx="8525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pt-BR">
                <a:solidFill>
                  <a:srgbClr val="303030"/>
                </a:solidFill>
              </a:rPr>
              <a:t>PRECIO</a:t>
            </a:r>
            <a:endParaRPr lang="es-419">
              <a:solidFill>
                <a:srgbClr val="303030"/>
              </a:solidFill>
            </a:endParaRPr>
          </a:p>
        </p:txBody>
      </p:sp>
    </p:spTree>
    <p:extLst>
      <p:ext uri="{BB962C8B-B14F-4D97-AF65-F5344CB8AC3E}">
        <p14:creationId xmlns:p14="http://schemas.microsoft.com/office/powerpoint/2010/main" val="3810280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53">
            <a:extLst>
              <a:ext uri="{FF2B5EF4-FFF2-40B4-BE49-F238E27FC236}">
                <a16:creationId xmlns:a16="http://schemas.microsoft.com/office/drawing/2014/main" id="{E0A06E70-04C0-4145-AFB9-1CCA5D1CBB45}"/>
              </a:ext>
            </a:extLst>
          </p:cNvPr>
          <p:cNvSpPr txBox="1"/>
          <p:nvPr/>
        </p:nvSpPr>
        <p:spPr>
          <a:xfrm>
            <a:off x="679794" y="2173848"/>
            <a:ext cx="10454154" cy="2164054"/>
          </a:xfrm>
          <a:prstGeom prst="rect">
            <a:avLst/>
          </a:prstGeom>
        </p:spPr>
        <p:txBody>
          <a:bodyPr vert="horz" wrap="square" lIns="0" tIns="9525" rIns="0" bIns="0" rtlCol="0">
            <a:spAutoFit/>
          </a:bodyPr>
          <a:lstStyle/>
          <a:p>
            <a:pPr marR="3810" defTabSz="685800">
              <a:defRPr/>
            </a:pPr>
            <a:r>
              <a:rPr lang="es-419" sz="1400">
                <a:solidFill>
                  <a:prstClr val="black"/>
                </a:solidFill>
                <a:cs typeface="Calibri"/>
              </a:rPr>
              <a:t>Porcentual </a:t>
            </a:r>
            <a:r>
              <a:rPr lang="es-419" sz="1400" spc="4">
                <a:solidFill>
                  <a:prstClr val="black"/>
                </a:solidFill>
                <a:cs typeface="Calibri"/>
              </a:rPr>
              <a:t>de </a:t>
            </a:r>
            <a:r>
              <a:rPr lang="es-419" sz="1400">
                <a:solidFill>
                  <a:prstClr val="black"/>
                </a:solidFill>
                <a:cs typeface="Calibri"/>
              </a:rPr>
              <a:t>frentes </a:t>
            </a:r>
            <a:r>
              <a:rPr lang="es-419" sz="1400" spc="4">
                <a:solidFill>
                  <a:prstClr val="black"/>
                </a:solidFill>
                <a:cs typeface="Calibri"/>
              </a:rPr>
              <a:t>de un </a:t>
            </a:r>
            <a:r>
              <a:rPr lang="es-419" sz="1400">
                <a:solidFill>
                  <a:prstClr val="black"/>
                </a:solidFill>
                <a:cs typeface="Calibri"/>
              </a:rPr>
              <a:t>Fabricante/Marca/Embalaje sobre l</a:t>
            </a:r>
            <a:r>
              <a:rPr lang="es-419" sz="1400" spc="4">
                <a:solidFill>
                  <a:prstClr val="black"/>
                </a:solidFill>
                <a:cs typeface="Calibri"/>
              </a:rPr>
              <a:t>as </a:t>
            </a:r>
            <a:r>
              <a:rPr lang="es-419" sz="1400">
                <a:solidFill>
                  <a:prstClr val="black"/>
                </a:solidFill>
                <a:cs typeface="Calibri"/>
              </a:rPr>
              <a:t>frentes totales </a:t>
            </a:r>
            <a:r>
              <a:rPr lang="es-419" sz="1400" spc="4">
                <a:solidFill>
                  <a:prstClr val="black"/>
                </a:solidFill>
                <a:cs typeface="Calibri"/>
              </a:rPr>
              <a:t>de la </a:t>
            </a:r>
            <a:r>
              <a:rPr lang="es-419" sz="1400">
                <a:solidFill>
                  <a:prstClr val="black"/>
                </a:solidFill>
                <a:cs typeface="Calibri"/>
              </a:rPr>
              <a:t>categoría </a:t>
            </a:r>
            <a:r>
              <a:rPr lang="es-419" sz="1400" spc="4">
                <a:solidFill>
                  <a:prstClr val="black"/>
                </a:solidFill>
                <a:cs typeface="Calibri"/>
              </a:rPr>
              <a:t>en</a:t>
            </a:r>
            <a:r>
              <a:rPr lang="es-419" sz="1400" spc="49">
                <a:solidFill>
                  <a:prstClr val="black"/>
                </a:solidFill>
                <a:cs typeface="Calibri"/>
              </a:rPr>
              <a:t> </a:t>
            </a:r>
            <a:r>
              <a:rPr lang="es-419" sz="1400" spc="8">
                <a:solidFill>
                  <a:prstClr val="black"/>
                </a:solidFill>
                <a:cs typeface="Calibri"/>
              </a:rPr>
              <a:t>análisis. Mayoritariamente, las métricas pueden ser divididas en tres grupos principales:</a:t>
            </a:r>
          </a:p>
          <a:p>
            <a:pPr marR="3810" defTabSz="685800">
              <a:defRPr/>
            </a:pPr>
            <a:endParaRPr lang="es-419" sz="1400" spc="8">
              <a:solidFill>
                <a:prstClr val="black"/>
              </a:solidFill>
              <a:cs typeface="Calibri"/>
            </a:endParaRPr>
          </a:p>
          <a:p>
            <a:pPr marL="214313" marR="3810" indent="-214313" defTabSz="685800">
              <a:buFont typeface="Arial" panose="020B0604020202020204" pitchFamily="34" charset="0"/>
              <a:buChar char="•"/>
              <a:defRPr/>
            </a:pPr>
            <a:r>
              <a:rPr lang="es-419" sz="1400" spc="8">
                <a:solidFill>
                  <a:prstClr val="black"/>
                </a:solidFill>
                <a:cs typeface="Calibri"/>
              </a:rPr>
              <a:t>Generales: la validación es realizada por categoría y engloba los productos de la competencia (total mercado). </a:t>
            </a:r>
            <a:r>
              <a:rPr lang="es-419" sz="1400" spc="8" err="1">
                <a:solidFill>
                  <a:prstClr val="black"/>
                </a:solidFill>
                <a:cs typeface="Calibri"/>
              </a:rPr>
              <a:t>Ej</a:t>
            </a:r>
            <a:r>
              <a:rPr lang="es-419" sz="1400" spc="8">
                <a:solidFill>
                  <a:prstClr val="black"/>
                </a:solidFill>
                <a:cs typeface="Calibri"/>
              </a:rPr>
              <a:t>: SOVI KO / Total Mercado</a:t>
            </a:r>
          </a:p>
          <a:p>
            <a:pPr marL="214313" marR="3810" indent="-214313" defTabSz="685800">
              <a:buFont typeface="Arial" panose="020B0604020202020204" pitchFamily="34" charset="0"/>
              <a:buChar char="•"/>
              <a:defRPr/>
            </a:pPr>
            <a:r>
              <a:rPr lang="es-419" sz="1400" spc="8">
                <a:solidFill>
                  <a:prstClr val="black"/>
                </a:solidFill>
                <a:cs typeface="Calibri"/>
              </a:rPr>
              <a:t>W/in: son métricas calculadas dentro del propio universo KO, no consideran competencia.  Ej.: SOVI Single Serve / Total KO</a:t>
            </a:r>
          </a:p>
          <a:p>
            <a:pPr marL="214313" marR="3810" indent="-214313" defTabSz="685800">
              <a:buFont typeface="Arial" panose="020B0604020202020204" pitchFamily="34" charset="0"/>
              <a:buChar char="•"/>
              <a:defRPr/>
            </a:pPr>
            <a:r>
              <a:rPr lang="es-419" sz="1400" spc="8">
                <a:solidFill>
                  <a:prstClr val="black"/>
                </a:solidFill>
                <a:cs typeface="Calibri"/>
              </a:rPr>
              <a:t>En exhibiciones específicas: cálculo realizado en puntos de contacto específicos, no contemplando todo el espacio de la tienda. Ej.: SOVI </a:t>
            </a:r>
            <a:r>
              <a:rPr lang="es-419" sz="1400" spc="8" err="1">
                <a:solidFill>
                  <a:prstClr val="black"/>
                </a:solidFill>
                <a:cs typeface="Calibri"/>
              </a:rPr>
              <a:t>Mpack</a:t>
            </a:r>
            <a:r>
              <a:rPr lang="es-419" sz="1400" spc="8">
                <a:solidFill>
                  <a:prstClr val="black"/>
                </a:solidFill>
                <a:cs typeface="Calibri"/>
              </a:rPr>
              <a:t> en la góndola.</a:t>
            </a:r>
          </a:p>
          <a:p>
            <a:pPr marR="3810" defTabSz="685800">
              <a:defRPr/>
            </a:pPr>
            <a:endParaRPr lang="es-419" sz="1400" spc="8">
              <a:solidFill>
                <a:prstClr val="black"/>
              </a:solidFill>
              <a:cs typeface="Calibri"/>
            </a:endParaRPr>
          </a:p>
          <a:p>
            <a:pPr marR="3810" defTabSz="685800">
              <a:defRPr/>
            </a:pPr>
            <a:r>
              <a:rPr lang="es-419" sz="1400" spc="8">
                <a:solidFill>
                  <a:prstClr val="black"/>
                </a:solidFill>
                <a:cs typeface="Calibri"/>
              </a:rPr>
              <a:t>Grande parte de las métricas de SOVI poseen un % establecido como </a:t>
            </a:r>
            <a:r>
              <a:rPr lang="es-419" sz="1400" b="1" spc="8">
                <a:solidFill>
                  <a:prstClr val="black"/>
                </a:solidFill>
                <a:cs typeface="Calibri"/>
              </a:rPr>
              <a:t>OBJETIVO</a:t>
            </a:r>
            <a:r>
              <a:rPr lang="es-419" sz="1400" spc="8">
                <a:solidFill>
                  <a:prstClr val="black"/>
                </a:solidFill>
                <a:cs typeface="Calibri"/>
              </a:rPr>
              <a:t> .Los resultados procesados son alcanzados a partir del cumplimiento vs. este objetivo, conforme es representado a continuación:</a:t>
            </a:r>
            <a:endParaRPr lang="es-419" sz="1400">
              <a:solidFill>
                <a:prstClr val="black"/>
              </a:solidFill>
              <a:cs typeface="Calibri"/>
            </a:endParaRPr>
          </a:p>
        </p:txBody>
      </p:sp>
      <p:sp>
        <p:nvSpPr>
          <p:cNvPr id="11" name="Retângulo 10">
            <a:extLst>
              <a:ext uri="{FF2B5EF4-FFF2-40B4-BE49-F238E27FC236}">
                <a16:creationId xmlns:a16="http://schemas.microsoft.com/office/drawing/2014/main" id="{3CC303E1-9310-49C6-B0B1-67201AD1EDBB}"/>
              </a:ext>
            </a:extLst>
          </p:cNvPr>
          <p:cNvSpPr/>
          <p:nvPr/>
        </p:nvSpPr>
        <p:spPr>
          <a:xfrm>
            <a:off x="679793" y="4775194"/>
            <a:ext cx="6750917" cy="75354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R="1314926" algn="just" defTabSz="685800">
              <a:defRPr/>
            </a:pPr>
            <a:r>
              <a:rPr lang="pt-BR" sz="1200" b="1" spc="26">
                <a:solidFill>
                  <a:schemeClr val="tx1"/>
                </a:solidFill>
                <a:latin typeface="+mj-lt"/>
                <a:cs typeface="Calibri"/>
              </a:rPr>
              <a:t>% SOVI MEDIDO / % SOVI OBJETIVO = % SOVI FINAL (Nota da Métrica)</a:t>
            </a:r>
          </a:p>
          <a:p>
            <a:pPr marR="1314926" algn="just" defTabSz="685800">
              <a:defRPr/>
            </a:pPr>
            <a:r>
              <a:rPr lang="es-ES_tradnl" sz="1200" b="1" spc="26">
                <a:solidFill>
                  <a:schemeClr val="tx1"/>
                </a:solidFill>
                <a:latin typeface="+mj-lt"/>
                <a:cs typeface="Calibri"/>
              </a:rPr>
              <a:t>Ejemplo</a:t>
            </a:r>
            <a:r>
              <a:rPr lang="pt-BR" sz="1200" b="1" spc="26">
                <a:solidFill>
                  <a:schemeClr val="tx1"/>
                </a:solidFill>
                <a:latin typeface="+mj-lt"/>
                <a:cs typeface="Calibri"/>
              </a:rPr>
              <a:t> 1: 52% / 50% = 100,0%</a:t>
            </a:r>
          </a:p>
          <a:p>
            <a:pPr marR="1314926" algn="just" defTabSz="685800">
              <a:defRPr/>
            </a:pPr>
            <a:r>
              <a:rPr lang="es-ES_tradnl" sz="1200" b="1" spc="26">
                <a:solidFill>
                  <a:schemeClr val="tx1"/>
                </a:solidFill>
                <a:latin typeface="+mj-lt"/>
                <a:cs typeface="Calibri"/>
              </a:rPr>
              <a:t>Ejemplo</a:t>
            </a:r>
            <a:r>
              <a:rPr lang="pt-BR" sz="1200" b="1" spc="26">
                <a:solidFill>
                  <a:schemeClr val="tx1"/>
                </a:solidFill>
                <a:latin typeface="+mj-lt"/>
                <a:cs typeface="Calibri"/>
              </a:rPr>
              <a:t> 2: 30% / 50% = 60,0%</a:t>
            </a:r>
          </a:p>
        </p:txBody>
      </p:sp>
      <p:sp>
        <p:nvSpPr>
          <p:cNvPr id="14" name="CaixaDeTexto 13">
            <a:extLst>
              <a:ext uri="{FF2B5EF4-FFF2-40B4-BE49-F238E27FC236}">
                <a16:creationId xmlns:a16="http://schemas.microsoft.com/office/drawing/2014/main" id="{7233A99F-0CFF-44D7-B9BF-B192ACD0D128}"/>
              </a:ext>
            </a:extLst>
          </p:cNvPr>
          <p:cNvSpPr txBox="1"/>
          <p:nvPr/>
        </p:nvSpPr>
        <p:spPr>
          <a:xfrm>
            <a:off x="665045" y="1283318"/>
            <a:ext cx="12024013" cy="523220"/>
          </a:xfrm>
          <a:prstGeom prst="rect">
            <a:avLst/>
          </a:prstGeom>
          <a:noFill/>
        </p:spPr>
        <p:txBody>
          <a:bodyPr wrap="square">
            <a:spAutoFit/>
          </a:bodyPr>
          <a:lstStyle/>
          <a:p>
            <a:pPr marR="1314926" defTabSz="685800">
              <a:defRPr/>
            </a:pPr>
            <a:r>
              <a:rPr lang="pt-BR" sz="1400" b="1" spc="23">
                <a:solidFill>
                  <a:prstClr val="black"/>
                </a:solidFill>
                <a:cs typeface="Calibri"/>
              </a:rPr>
              <a:t>PRODUTOS COCA-COLA DEBEM SIEMPRE TENER EL MAYOR NUMERO DE FRENTES EM LOS PDV. EL SOVI CONTRIBUYE PARA LA GESTION DE ESPACIOS DEL PDV, ASEGURANDO MAS TRANSACCIONES, SHARE DE MERCADO Y MEJORES NIVELES DE OCUPACIÓN</a:t>
            </a:r>
            <a:endParaRPr lang="pt-BR" sz="1400" b="1" spc="26">
              <a:solidFill>
                <a:prstClr val="black"/>
              </a:solidFill>
              <a:cs typeface="Calibri"/>
            </a:endParaRPr>
          </a:p>
        </p:txBody>
      </p:sp>
      <p:sp>
        <p:nvSpPr>
          <p:cNvPr id="7" name="Título 2">
            <a:extLst>
              <a:ext uri="{FF2B5EF4-FFF2-40B4-BE49-F238E27FC236}">
                <a16:creationId xmlns:a16="http://schemas.microsoft.com/office/drawing/2014/main" id="{EC09F6A2-EB60-44FC-9192-79400FDF370C}"/>
              </a:ext>
            </a:extLst>
          </p:cNvPr>
          <p:cNvSpPr txBox="1">
            <a:spLocks/>
          </p:cNvSpPr>
          <p:nvPr/>
        </p:nvSpPr>
        <p:spPr>
          <a:xfrm>
            <a:off x="679793" y="-147083"/>
            <a:ext cx="112654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en-US">
                <a:solidFill>
                  <a:srgbClr val="303030"/>
                </a:solidFill>
              </a:rPr>
              <a:t>SOVI – SHARE OF VISIBLE INVENTORY</a:t>
            </a:r>
          </a:p>
        </p:txBody>
      </p:sp>
    </p:spTree>
    <p:extLst>
      <p:ext uri="{BB962C8B-B14F-4D97-AF65-F5344CB8AC3E}">
        <p14:creationId xmlns:p14="http://schemas.microsoft.com/office/powerpoint/2010/main" val="859581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bject 7">
            <a:extLst>
              <a:ext uri="{FF2B5EF4-FFF2-40B4-BE49-F238E27FC236}">
                <a16:creationId xmlns:a16="http://schemas.microsoft.com/office/drawing/2014/main" id="{9B6D6AF4-1D47-4716-9904-FF66BD393475}"/>
              </a:ext>
            </a:extLst>
          </p:cNvPr>
          <p:cNvSpPr txBox="1">
            <a:spLocks/>
          </p:cNvSpPr>
          <p:nvPr/>
        </p:nvSpPr>
        <p:spPr>
          <a:xfrm>
            <a:off x="705122" y="2810754"/>
            <a:ext cx="6074449" cy="246221"/>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algn="l"/>
            <a:r>
              <a:rPr lang="pt-BR" sz="1600">
                <a:latin typeface="+mj-lt"/>
              </a:rPr>
              <a:t>MÉTODOS DE VALIDACIÓN</a:t>
            </a:r>
          </a:p>
        </p:txBody>
      </p:sp>
      <p:pic>
        <p:nvPicPr>
          <p:cNvPr id="53" name="Picture 2">
            <a:extLst>
              <a:ext uri="{FF2B5EF4-FFF2-40B4-BE49-F238E27FC236}">
                <a16:creationId xmlns:a16="http://schemas.microsoft.com/office/drawing/2014/main" id="{2ED7189E-47EE-4FA0-9EB9-8B683329BE4E}"/>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3977" b="94034" l="9783" r="89674">
                        <a14:foregroundMark x1="26087" y1="88352" x2="48370" y2="7102"/>
                        <a14:foregroundMark x1="55435" y1="92045" x2="56522" y2="25852"/>
                        <a14:foregroundMark x1="56522" y1="25852" x2="53804" y2="23580"/>
                        <a14:foregroundMark x1="36957" y1="80682" x2="50000" y2="29261"/>
                        <a14:foregroundMark x1="29891" y1="78693" x2="31522" y2="35227"/>
                        <a14:foregroundMark x1="24457" y1="93182" x2="24457" y2="26420"/>
                        <a14:foregroundMark x1="68478" y1="93182" x2="64674" y2="37216"/>
                        <a14:foregroundMark x1="52174" y1="81534" x2="40761" y2="42898"/>
                        <a14:foregroundMark x1="46196" y1="67045" x2="61413" y2="43750"/>
                        <a14:foregroundMark x1="61413" y1="64205" x2="52174" y2="88352"/>
                        <a14:foregroundMark x1="66848" y1="79545" x2="66848" y2="34091"/>
                        <a14:foregroundMark x1="70652" y1="72727" x2="72283" y2="34091"/>
                        <a14:foregroundMark x1="46196" y1="11080" x2="46196" y2="6250"/>
                        <a14:foregroundMark x1="42935" y1="13920" x2="42935" y2="4261"/>
                        <a14:foregroundMark x1="26087" y1="32386" x2="40761" y2="14773"/>
                        <a14:foregroundMark x1="63043" y1="87216" x2="29891" y2="90057"/>
                        <a14:foregroundMark x1="27717" y1="94034" x2="24457" y2="76705"/>
                      </a14:backgroundRemoval>
                    </a14:imgEffect>
                  </a14:imgLayer>
                </a14:imgProps>
              </a:ext>
              <a:ext uri="{28A0092B-C50C-407E-A947-70E740481C1C}">
                <a14:useLocalDpi xmlns:a14="http://schemas.microsoft.com/office/drawing/2010/main"/>
              </a:ext>
            </a:extLst>
          </a:blip>
          <a:srcRect/>
          <a:stretch>
            <a:fillRect/>
          </a:stretch>
        </p:blipFill>
        <p:spPr bwMode="auto">
          <a:xfrm>
            <a:off x="8645058" y="2763933"/>
            <a:ext cx="1012731" cy="193739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a:extLst>
              <a:ext uri="{FF2B5EF4-FFF2-40B4-BE49-F238E27FC236}">
                <a16:creationId xmlns:a16="http://schemas.microsoft.com/office/drawing/2014/main" id="{FDA16084-149E-4C41-AC84-31ED4E1CB2DD}"/>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6667" b="90000" l="10000" r="90000">
                        <a14:foregroundMark x1="51583" y1="6667" x2="51583" y2="6667"/>
                        <a14:foregroundMark x1="50833" y1="26583" x2="50833" y2="26583"/>
                        <a14:foregroundMark x1="51583" y1="61083" x2="51583" y2="61083"/>
                        <a14:foregroundMark x1="51583" y1="75583" x2="51583" y2="75583"/>
                      </a14:backgroundRemoval>
                    </a14:imgEffect>
                  </a14:imgLayer>
                </a14:imgProps>
              </a:ext>
              <a:ext uri="{28A0092B-C50C-407E-A947-70E740481C1C}">
                <a14:useLocalDpi xmlns:a14="http://schemas.microsoft.com/office/drawing/2010/main"/>
              </a:ext>
            </a:extLst>
          </a:blip>
          <a:srcRect/>
          <a:stretch>
            <a:fillRect/>
          </a:stretch>
        </p:blipFill>
        <p:spPr bwMode="auto">
          <a:xfrm>
            <a:off x="6449074" y="2736111"/>
            <a:ext cx="2166650" cy="2166650"/>
          </a:xfrm>
          <a:prstGeom prst="rect">
            <a:avLst/>
          </a:prstGeom>
          <a:noFill/>
          <a:extLst>
            <a:ext uri="{909E8E84-426E-40DD-AFC4-6F175D3DCCD1}">
              <a14:hiddenFill xmlns:a14="http://schemas.microsoft.com/office/drawing/2010/main">
                <a:solidFill>
                  <a:srgbClr val="FFFFFF"/>
                </a:solidFill>
              </a14:hiddenFill>
            </a:ext>
          </a:extLst>
        </p:spPr>
      </p:pic>
      <p:sp>
        <p:nvSpPr>
          <p:cNvPr id="56" name="object 16">
            <a:extLst>
              <a:ext uri="{FF2B5EF4-FFF2-40B4-BE49-F238E27FC236}">
                <a16:creationId xmlns:a16="http://schemas.microsoft.com/office/drawing/2014/main" id="{F8D5FAF1-EBC7-4D6C-8E4E-40F077FBE569}"/>
              </a:ext>
            </a:extLst>
          </p:cNvPr>
          <p:cNvSpPr/>
          <p:nvPr/>
        </p:nvSpPr>
        <p:spPr>
          <a:xfrm>
            <a:off x="8019899" y="3696679"/>
            <a:ext cx="538585" cy="503234"/>
          </a:xfrm>
          <a:custGeom>
            <a:avLst/>
            <a:gdLst/>
            <a:ahLst/>
            <a:cxnLst/>
            <a:rect l="l" t="t" r="r" b="b"/>
            <a:pathLst>
              <a:path w="633095" h="633095">
                <a:moveTo>
                  <a:pt x="316255" y="0"/>
                </a:moveTo>
                <a:lnTo>
                  <a:pt x="269521" y="3429"/>
                </a:lnTo>
                <a:lnTo>
                  <a:pt x="224916" y="13391"/>
                </a:lnTo>
                <a:lnTo>
                  <a:pt x="182930" y="29395"/>
                </a:lnTo>
                <a:lnTo>
                  <a:pt x="144050" y="50954"/>
                </a:lnTo>
                <a:lnTo>
                  <a:pt x="108768" y="77577"/>
                </a:lnTo>
                <a:lnTo>
                  <a:pt x="77572" y="108775"/>
                </a:lnTo>
                <a:lnTo>
                  <a:pt x="50950" y="144059"/>
                </a:lnTo>
                <a:lnTo>
                  <a:pt x="29393" y="182940"/>
                </a:lnTo>
                <a:lnTo>
                  <a:pt x="13389" y="224928"/>
                </a:lnTo>
                <a:lnTo>
                  <a:pt x="3429" y="269533"/>
                </a:lnTo>
                <a:lnTo>
                  <a:pt x="0" y="316268"/>
                </a:lnTo>
                <a:lnTo>
                  <a:pt x="3429" y="363002"/>
                </a:lnTo>
                <a:lnTo>
                  <a:pt x="13389" y="407606"/>
                </a:lnTo>
                <a:lnTo>
                  <a:pt x="29393" y="449593"/>
                </a:lnTo>
                <a:lnTo>
                  <a:pt x="50950" y="488472"/>
                </a:lnTo>
                <a:lnTo>
                  <a:pt x="77572" y="523754"/>
                </a:lnTo>
                <a:lnTo>
                  <a:pt x="108768" y="554951"/>
                </a:lnTo>
                <a:lnTo>
                  <a:pt x="144050" y="581572"/>
                </a:lnTo>
                <a:lnTo>
                  <a:pt x="182930" y="603129"/>
                </a:lnTo>
                <a:lnTo>
                  <a:pt x="224916" y="619133"/>
                </a:lnTo>
                <a:lnTo>
                  <a:pt x="269521" y="629094"/>
                </a:lnTo>
                <a:lnTo>
                  <a:pt x="316255" y="632523"/>
                </a:lnTo>
                <a:lnTo>
                  <a:pt x="362989" y="629094"/>
                </a:lnTo>
                <a:lnTo>
                  <a:pt x="407594" y="619133"/>
                </a:lnTo>
                <a:lnTo>
                  <a:pt x="449580" y="603129"/>
                </a:lnTo>
                <a:lnTo>
                  <a:pt x="488459" y="581572"/>
                </a:lnTo>
                <a:lnTo>
                  <a:pt x="523742" y="554951"/>
                </a:lnTo>
                <a:lnTo>
                  <a:pt x="554938" y="523754"/>
                </a:lnTo>
                <a:lnTo>
                  <a:pt x="581560" y="488472"/>
                </a:lnTo>
                <a:lnTo>
                  <a:pt x="603117" y="449593"/>
                </a:lnTo>
                <a:lnTo>
                  <a:pt x="619120" y="407606"/>
                </a:lnTo>
                <a:lnTo>
                  <a:pt x="629081" y="363002"/>
                </a:lnTo>
                <a:lnTo>
                  <a:pt x="632510" y="316268"/>
                </a:lnTo>
                <a:lnTo>
                  <a:pt x="629081" y="269533"/>
                </a:lnTo>
                <a:lnTo>
                  <a:pt x="619120" y="224928"/>
                </a:lnTo>
                <a:lnTo>
                  <a:pt x="603117" y="182940"/>
                </a:lnTo>
                <a:lnTo>
                  <a:pt x="581560" y="144059"/>
                </a:lnTo>
                <a:lnTo>
                  <a:pt x="554938" y="108775"/>
                </a:lnTo>
                <a:lnTo>
                  <a:pt x="523742" y="77577"/>
                </a:lnTo>
                <a:lnTo>
                  <a:pt x="488459" y="50954"/>
                </a:lnTo>
                <a:lnTo>
                  <a:pt x="449580" y="29395"/>
                </a:lnTo>
                <a:lnTo>
                  <a:pt x="407594" y="13391"/>
                </a:lnTo>
                <a:lnTo>
                  <a:pt x="362989" y="3429"/>
                </a:lnTo>
                <a:lnTo>
                  <a:pt x="316255" y="0"/>
                </a:lnTo>
                <a:close/>
              </a:path>
            </a:pathLst>
          </a:custGeom>
          <a:solidFill>
            <a:srgbClr val="F47932"/>
          </a:solidFill>
        </p:spPr>
        <p:txBody>
          <a:bodyPr wrap="square" lIns="0" tIns="0" rIns="0" bIns="0" rtlCol="0"/>
          <a:lstStyle/>
          <a:p>
            <a:pPr defTabSz="685800">
              <a:defRPr/>
            </a:pPr>
            <a:endParaRPr sz="1200">
              <a:solidFill>
                <a:prstClr val="black"/>
              </a:solidFill>
              <a:latin typeface="Calibri" panose="020F0502020204030204" pitchFamily="34" charset="0"/>
            </a:endParaRPr>
          </a:p>
        </p:txBody>
      </p:sp>
      <p:sp>
        <p:nvSpPr>
          <p:cNvPr id="57" name="object 17">
            <a:extLst>
              <a:ext uri="{FF2B5EF4-FFF2-40B4-BE49-F238E27FC236}">
                <a16:creationId xmlns:a16="http://schemas.microsoft.com/office/drawing/2014/main" id="{C24D3CE6-C6CF-49DD-A483-7B1E59A50E0B}"/>
              </a:ext>
            </a:extLst>
          </p:cNvPr>
          <p:cNvSpPr txBox="1"/>
          <p:nvPr/>
        </p:nvSpPr>
        <p:spPr>
          <a:xfrm>
            <a:off x="8224058" y="3851849"/>
            <a:ext cx="166383" cy="197651"/>
          </a:xfrm>
          <a:prstGeom prst="rect">
            <a:avLst/>
          </a:prstGeom>
        </p:spPr>
        <p:txBody>
          <a:bodyPr vert="horz" wrap="square" lIns="0" tIns="12859" rIns="0" bIns="0" rtlCol="0">
            <a:spAutoFit/>
          </a:bodyPr>
          <a:lstStyle/>
          <a:p>
            <a:pPr marL="9525" defTabSz="685800">
              <a:spcBef>
                <a:spcPts val="101"/>
              </a:spcBef>
              <a:defRPr/>
            </a:pPr>
            <a:r>
              <a:rPr lang="pt-BR" sz="1200" b="1" spc="11">
                <a:solidFill>
                  <a:srgbClr val="FFFFFF"/>
                </a:solidFill>
                <a:latin typeface="Calibri" panose="020F0502020204030204" pitchFamily="34" charset="0"/>
                <a:cs typeface="Calibri"/>
              </a:rPr>
              <a:t>Y</a:t>
            </a:r>
            <a:endParaRPr sz="1200">
              <a:solidFill>
                <a:prstClr val="black"/>
              </a:solidFill>
              <a:latin typeface="Calibri" panose="020F0502020204030204" pitchFamily="34" charset="0"/>
              <a:cs typeface="Calibri"/>
            </a:endParaRPr>
          </a:p>
        </p:txBody>
      </p:sp>
      <p:sp>
        <p:nvSpPr>
          <p:cNvPr id="59" name="object 11">
            <a:extLst>
              <a:ext uri="{FF2B5EF4-FFF2-40B4-BE49-F238E27FC236}">
                <a16:creationId xmlns:a16="http://schemas.microsoft.com/office/drawing/2014/main" id="{ECE9EB08-63B6-41D3-B4FA-8289A94AA4B2}"/>
              </a:ext>
            </a:extLst>
          </p:cNvPr>
          <p:cNvSpPr txBox="1"/>
          <p:nvPr/>
        </p:nvSpPr>
        <p:spPr>
          <a:xfrm>
            <a:off x="705122" y="3256417"/>
            <a:ext cx="10781756" cy="1020151"/>
          </a:xfrm>
          <a:prstGeom prst="rect">
            <a:avLst/>
          </a:prstGeom>
        </p:spPr>
        <p:txBody>
          <a:bodyPr vert="horz" wrap="square" lIns="0" tIns="9525" rIns="0" bIns="0" rtlCol="0">
            <a:spAutoFit/>
          </a:bodyPr>
          <a:lstStyle/>
          <a:p>
            <a:pPr defTabSz="685800">
              <a:defRPr/>
            </a:pPr>
            <a:endParaRPr lang="pt-BR" sz="1600">
              <a:solidFill>
                <a:prstClr val="black"/>
              </a:solidFill>
              <a:latin typeface="+mj-lt"/>
              <a:cs typeface="Times New Roman"/>
            </a:endParaRPr>
          </a:p>
          <a:p>
            <a:pPr defTabSz="685800">
              <a:defRPr/>
            </a:pPr>
            <a:endParaRPr lang="es-419" sz="1600">
              <a:solidFill>
                <a:prstClr val="black"/>
              </a:solidFill>
              <a:latin typeface="+mj-lt"/>
              <a:cs typeface="Times New Roman"/>
            </a:endParaRPr>
          </a:p>
          <a:p>
            <a:pPr marL="223838" indent="-214313" defTabSz="685800">
              <a:spcBef>
                <a:spcPts val="75"/>
              </a:spcBef>
              <a:buFont typeface="Arial" panose="020B0604020202020204" pitchFamily="34" charset="0"/>
              <a:buChar char="•"/>
              <a:defRPr/>
            </a:pPr>
            <a:r>
              <a:rPr lang="pt-BR" sz="1600">
                <a:solidFill>
                  <a:prstClr val="black"/>
                </a:solidFill>
                <a:latin typeface="+mj-lt"/>
                <a:cs typeface="Calibri"/>
              </a:rPr>
              <a:t>Por </a:t>
            </a:r>
            <a:r>
              <a:rPr lang="es-ES_tradnl" sz="1600">
                <a:solidFill>
                  <a:prstClr val="black"/>
                </a:solidFill>
                <a:latin typeface="+mj-lt"/>
                <a:cs typeface="Calibri"/>
              </a:rPr>
              <a:t>lo</a:t>
            </a:r>
            <a:r>
              <a:rPr lang="pt-BR" sz="1600">
                <a:solidFill>
                  <a:prstClr val="black"/>
                </a:solidFill>
                <a:latin typeface="+mj-lt"/>
                <a:cs typeface="Calibri"/>
              </a:rPr>
              <a:t> menos </a:t>
            </a:r>
            <a:r>
              <a:rPr lang="pt-BR" sz="1600" b="1">
                <a:solidFill>
                  <a:prstClr val="black"/>
                </a:solidFill>
                <a:latin typeface="+mj-lt"/>
                <a:cs typeface="Calibri"/>
              </a:rPr>
              <a:t>1 </a:t>
            </a:r>
            <a:r>
              <a:rPr lang="pt-BR" sz="1600" b="1" spc="-15">
                <a:solidFill>
                  <a:prstClr val="black"/>
                </a:solidFill>
                <a:latin typeface="+mj-lt"/>
                <a:cs typeface="Calibri"/>
              </a:rPr>
              <a:t>frente </a:t>
            </a:r>
            <a:r>
              <a:rPr lang="es-ES_tradnl" sz="1600" b="1" spc="-11">
                <a:solidFill>
                  <a:prstClr val="black"/>
                </a:solidFill>
                <a:latin typeface="+mj-lt"/>
                <a:cs typeface="Calibri"/>
              </a:rPr>
              <a:t>visible</a:t>
            </a:r>
            <a:r>
              <a:rPr lang="pt-BR" sz="1600" b="1" spc="-11">
                <a:solidFill>
                  <a:prstClr val="black"/>
                </a:solidFill>
                <a:latin typeface="+mj-lt"/>
                <a:cs typeface="Calibri"/>
              </a:rPr>
              <a:t> </a:t>
            </a:r>
            <a:r>
              <a:rPr lang="pt-BR" sz="1600" spc="-15">
                <a:solidFill>
                  <a:prstClr val="black"/>
                </a:solidFill>
                <a:latin typeface="+mj-lt"/>
                <a:cs typeface="Calibri"/>
              </a:rPr>
              <a:t>para </a:t>
            </a:r>
            <a:r>
              <a:rPr lang="es-ES_tradnl" sz="1600" spc="-15">
                <a:solidFill>
                  <a:prstClr val="black"/>
                </a:solidFill>
                <a:latin typeface="+mj-lt"/>
                <a:cs typeface="Calibri"/>
              </a:rPr>
              <a:t>el</a:t>
            </a:r>
            <a:r>
              <a:rPr lang="pt-BR" sz="1600" spc="-15">
                <a:solidFill>
                  <a:prstClr val="black"/>
                </a:solidFill>
                <a:latin typeface="+mj-lt"/>
                <a:cs typeface="Calibri"/>
              </a:rPr>
              <a:t> </a:t>
            </a:r>
            <a:r>
              <a:rPr lang="pt-BR" sz="1600" b="1" spc="-15">
                <a:solidFill>
                  <a:prstClr val="black"/>
                </a:solidFill>
                <a:latin typeface="+mj-lt"/>
                <a:cs typeface="Calibri"/>
              </a:rPr>
              <a:t>portfólio </a:t>
            </a:r>
            <a:r>
              <a:rPr lang="pt-BR" sz="1600" b="1" spc="-8">
                <a:solidFill>
                  <a:prstClr val="black"/>
                </a:solidFill>
                <a:latin typeface="+mj-lt"/>
                <a:cs typeface="Calibri"/>
              </a:rPr>
              <a:t>SSD;</a:t>
            </a:r>
          </a:p>
          <a:p>
            <a:pPr marL="223838" indent="-214313" defTabSz="685800">
              <a:spcBef>
                <a:spcPts val="75"/>
              </a:spcBef>
              <a:buFont typeface="Arial" panose="020B0604020202020204" pitchFamily="34" charset="0"/>
              <a:buChar char="•"/>
              <a:defRPr/>
            </a:pPr>
            <a:r>
              <a:rPr lang="pt-BR" sz="1600">
                <a:solidFill>
                  <a:prstClr val="black"/>
                </a:solidFill>
                <a:latin typeface="+mj-lt"/>
                <a:cs typeface="Calibri"/>
              </a:rPr>
              <a:t>Por </a:t>
            </a:r>
            <a:r>
              <a:rPr lang="es-ES_tradnl" sz="1600">
                <a:solidFill>
                  <a:prstClr val="black"/>
                </a:solidFill>
                <a:latin typeface="+mj-lt"/>
                <a:cs typeface="Calibri"/>
              </a:rPr>
              <a:t>lo</a:t>
            </a:r>
            <a:r>
              <a:rPr lang="pt-BR" sz="1600">
                <a:solidFill>
                  <a:prstClr val="black"/>
                </a:solidFill>
                <a:latin typeface="+mj-lt"/>
                <a:cs typeface="Calibri"/>
              </a:rPr>
              <a:t> menos </a:t>
            </a:r>
            <a:r>
              <a:rPr lang="pt-BR" sz="1600" b="1">
                <a:solidFill>
                  <a:prstClr val="black"/>
                </a:solidFill>
                <a:latin typeface="+mj-lt"/>
                <a:cs typeface="Calibri"/>
              </a:rPr>
              <a:t>1 </a:t>
            </a:r>
            <a:r>
              <a:rPr lang="pt-BR" sz="1600" b="1" spc="-15">
                <a:solidFill>
                  <a:prstClr val="black"/>
                </a:solidFill>
                <a:latin typeface="+mj-lt"/>
                <a:cs typeface="Calibri"/>
              </a:rPr>
              <a:t>frente </a:t>
            </a:r>
            <a:r>
              <a:rPr lang="es-ES_tradnl" sz="1600" b="1" spc="-11">
                <a:solidFill>
                  <a:prstClr val="black"/>
                </a:solidFill>
                <a:latin typeface="+mj-lt"/>
                <a:cs typeface="Calibri"/>
              </a:rPr>
              <a:t>visible</a:t>
            </a:r>
            <a:r>
              <a:rPr lang="pt-BR" sz="1600" b="1" spc="-11">
                <a:solidFill>
                  <a:prstClr val="black"/>
                </a:solidFill>
                <a:latin typeface="+mj-lt"/>
                <a:cs typeface="Calibri"/>
              </a:rPr>
              <a:t> </a:t>
            </a:r>
            <a:r>
              <a:rPr lang="pt-BR" sz="1600" spc="-15">
                <a:solidFill>
                  <a:prstClr val="black"/>
                </a:solidFill>
                <a:latin typeface="+mj-lt"/>
                <a:cs typeface="Calibri"/>
              </a:rPr>
              <a:t>para </a:t>
            </a:r>
            <a:r>
              <a:rPr lang="pt-BR" sz="1600" spc="-15" err="1">
                <a:solidFill>
                  <a:prstClr val="black"/>
                </a:solidFill>
                <a:latin typeface="+mj-lt"/>
                <a:cs typeface="Calibri"/>
              </a:rPr>
              <a:t>el</a:t>
            </a:r>
            <a:r>
              <a:rPr lang="pt-BR" sz="1600" spc="-15">
                <a:solidFill>
                  <a:prstClr val="black"/>
                </a:solidFill>
                <a:latin typeface="+mj-lt"/>
                <a:cs typeface="Calibri"/>
              </a:rPr>
              <a:t> </a:t>
            </a:r>
            <a:r>
              <a:rPr lang="pt-BR" sz="1600" b="1" spc="-56">
                <a:solidFill>
                  <a:prstClr val="black"/>
                </a:solidFill>
                <a:latin typeface="+mj-lt"/>
                <a:cs typeface="Calibri"/>
              </a:rPr>
              <a:t>portfólio </a:t>
            </a:r>
            <a:r>
              <a:rPr lang="pt-BR" sz="1600" b="1" spc="-15">
                <a:solidFill>
                  <a:prstClr val="black"/>
                </a:solidFill>
                <a:latin typeface="+mj-lt"/>
                <a:cs typeface="Calibri"/>
              </a:rPr>
              <a:t>STILL.</a:t>
            </a:r>
            <a:endParaRPr lang="pt-BR" sz="1600">
              <a:solidFill>
                <a:prstClr val="black"/>
              </a:solidFill>
              <a:latin typeface="+mj-lt"/>
              <a:cs typeface="Calibri"/>
            </a:endParaRPr>
          </a:p>
        </p:txBody>
      </p:sp>
      <p:sp>
        <p:nvSpPr>
          <p:cNvPr id="60" name="CaixaDeTexto 59">
            <a:extLst>
              <a:ext uri="{FF2B5EF4-FFF2-40B4-BE49-F238E27FC236}">
                <a16:creationId xmlns:a16="http://schemas.microsoft.com/office/drawing/2014/main" id="{753D1A73-0D4B-44B1-BBCD-C10F0D1E6507}"/>
              </a:ext>
            </a:extLst>
          </p:cNvPr>
          <p:cNvSpPr txBox="1"/>
          <p:nvPr/>
        </p:nvSpPr>
        <p:spPr>
          <a:xfrm>
            <a:off x="705122" y="1431435"/>
            <a:ext cx="10088154" cy="584775"/>
          </a:xfrm>
          <a:prstGeom prst="rect">
            <a:avLst/>
          </a:prstGeom>
          <a:noFill/>
        </p:spPr>
        <p:txBody>
          <a:bodyPr wrap="square">
            <a:spAutoFit/>
          </a:bodyPr>
          <a:lstStyle/>
          <a:p>
            <a:pPr marL="9525" defTabSz="685800">
              <a:defRPr/>
            </a:pPr>
            <a:r>
              <a:rPr lang="es-ES_tradnl" sz="1600">
                <a:solidFill>
                  <a:prstClr val="black"/>
                </a:solidFill>
                <a:latin typeface="+mj-lt"/>
                <a:cs typeface="Calibri"/>
              </a:rPr>
              <a:t>Este grupo de criterios tiene como objetivo validar la disponibilidad de los ítems definidos em cada canal, con medición por SKU o grupo de productos.</a:t>
            </a:r>
            <a:endParaRPr lang="es-ES_tradnl" sz="1600">
              <a:solidFill>
                <a:prstClr val="black"/>
              </a:solidFill>
              <a:latin typeface="+mj-lt"/>
              <a:cs typeface="Times New Roman"/>
            </a:endParaRPr>
          </a:p>
        </p:txBody>
      </p:sp>
      <p:sp>
        <p:nvSpPr>
          <p:cNvPr id="13" name="Título 2">
            <a:extLst>
              <a:ext uri="{FF2B5EF4-FFF2-40B4-BE49-F238E27FC236}">
                <a16:creationId xmlns:a16="http://schemas.microsoft.com/office/drawing/2014/main" id="{D799945D-D507-4752-9EB6-3A18567EE026}"/>
              </a:ext>
            </a:extLst>
          </p:cNvPr>
          <p:cNvSpPr txBox="1">
            <a:spLocks/>
          </p:cNvSpPr>
          <p:nvPr/>
        </p:nvSpPr>
        <p:spPr>
          <a:xfrm>
            <a:off x="665045" y="-117789"/>
            <a:ext cx="8525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en-US">
                <a:solidFill>
                  <a:srgbClr val="303030"/>
                </a:solidFill>
              </a:rPr>
              <a:t>PORTFOLIO</a:t>
            </a:r>
          </a:p>
        </p:txBody>
      </p:sp>
    </p:spTree>
    <p:extLst>
      <p:ext uri="{BB962C8B-B14F-4D97-AF65-F5344CB8AC3E}">
        <p14:creationId xmlns:p14="http://schemas.microsoft.com/office/powerpoint/2010/main" val="7569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7">
            <a:extLst>
              <a:ext uri="{FF2B5EF4-FFF2-40B4-BE49-F238E27FC236}">
                <a16:creationId xmlns:a16="http://schemas.microsoft.com/office/drawing/2014/main" id="{DEC2BBA5-0FD0-4280-A2BD-659E6FE4DE7E}"/>
              </a:ext>
            </a:extLst>
          </p:cNvPr>
          <p:cNvSpPr txBox="1">
            <a:spLocks/>
          </p:cNvSpPr>
          <p:nvPr/>
        </p:nvSpPr>
        <p:spPr>
          <a:xfrm>
            <a:off x="641746" y="1354565"/>
            <a:ext cx="9441506" cy="369332"/>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algn="l" defTabSz="685800">
              <a:defRPr/>
            </a:pPr>
            <a:r>
              <a:rPr lang="pt-BR" sz="2400">
                <a:solidFill>
                  <a:prstClr val="black"/>
                </a:solidFill>
                <a:latin typeface="+mj-lt"/>
              </a:rPr>
              <a:t>REFERENCIAS DE VALIDACION DE LAS MÉTRICAS DE DISPONIBILIDAD</a:t>
            </a:r>
          </a:p>
        </p:txBody>
      </p:sp>
      <p:sp>
        <p:nvSpPr>
          <p:cNvPr id="8" name="Título 2">
            <a:extLst>
              <a:ext uri="{FF2B5EF4-FFF2-40B4-BE49-F238E27FC236}">
                <a16:creationId xmlns:a16="http://schemas.microsoft.com/office/drawing/2014/main" id="{CEA85A0F-8725-4337-B5AE-4575F780B129}"/>
              </a:ext>
            </a:extLst>
          </p:cNvPr>
          <p:cNvSpPr txBox="1">
            <a:spLocks/>
          </p:cNvSpPr>
          <p:nvPr/>
        </p:nvSpPr>
        <p:spPr>
          <a:xfrm>
            <a:off x="665045" y="-117789"/>
            <a:ext cx="8525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en-US">
                <a:solidFill>
                  <a:srgbClr val="303030"/>
                </a:solidFill>
              </a:rPr>
              <a:t>PORTFOLIO</a:t>
            </a:r>
          </a:p>
        </p:txBody>
      </p:sp>
      <p:sp>
        <p:nvSpPr>
          <p:cNvPr id="18" name="Retângulo 17">
            <a:extLst>
              <a:ext uri="{FF2B5EF4-FFF2-40B4-BE49-F238E27FC236}">
                <a16:creationId xmlns:a16="http://schemas.microsoft.com/office/drawing/2014/main" id="{A6217440-ED1A-401B-8EB4-12586F6F8163}"/>
              </a:ext>
            </a:extLst>
          </p:cNvPr>
          <p:cNvSpPr/>
          <p:nvPr/>
        </p:nvSpPr>
        <p:spPr>
          <a:xfrm>
            <a:off x="641746" y="3235571"/>
            <a:ext cx="10584272" cy="89698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R="1314926" algn="just"/>
            <a:endParaRPr lang="pt-BR" sz="1500" b="1" spc="26">
              <a:solidFill>
                <a:srgbClr val="FFFFFF"/>
              </a:solidFill>
              <a:latin typeface="Calibri" panose="020F0502020204030204" pitchFamily="34" charset="0"/>
              <a:cs typeface="Calibri"/>
            </a:endParaRPr>
          </a:p>
        </p:txBody>
      </p:sp>
      <p:sp>
        <p:nvSpPr>
          <p:cNvPr id="19" name="CaixaDeTexto 18">
            <a:extLst>
              <a:ext uri="{FF2B5EF4-FFF2-40B4-BE49-F238E27FC236}">
                <a16:creationId xmlns:a16="http://schemas.microsoft.com/office/drawing/2014/main" id="{348BE0C7-828B-48E6-9BDA-D36F21D7152A}"/>
              </a:ext>
            </a:extLst>
          </p:cNvPr>
          <p:cNvSpPr txBox="1"/>
          <p:nvPr/>
        </p:nvSpPr>
        <p:spPr>
          <a:xfrm>
            <a:off x="665045" y="1870688"/>
            <a:ext cx="11550254" cy="3785652"/>
          </a:xfrm>
          <a:prstGeom prst="rect">
            <a:avLst/>
          </a:prstGeom>
          <a:noFill/>
        </p:spPr>
        <p:txBody>
          <a:bodyPr wrap="square" rtlCol="0">
            <a:spAutoFit/>
          </a:bodyPr>
          <a:lstStyle/>
          <a:p>
            <a:pPr marR="1314926" algn="just"/>
            <a:r>
              <a:rPr lang="es-ES_tradnl" sz="1600">
                <a:solidFill>
                  <a:srgbClr val="000000"/>
                </a:solidFill>
                <a:latin typeface="+mj-lt"/>
              </a:rPr>
              <a:t>El portfolio de KO es compuesto por diferentes categorías, marcas, </a:t>
            </a:r>
            <a:r>
              <a:rPr lang="es-ES_tradnl" sz="1600" err="1">
                <a:solidFill>
                  <a:srgbClr val="000000"/>
                </a:solidFill>
                <a:latin typeface="+mj-lt"/>
              </a:rPr>
              <a:t>packaging</a:t>
            </a:r>
            <a:r>
              <a:rPr lang="es-ES_tradnl" sz="1600">
                <a:solidFill>
                  <a:srgbClr val="000000"/>
                </a:solidFill>
                <a:latin typeface="+mj-lt"/>
              </a:rPr>
              <a:t> y </a:t>
            </a:r>
            <a:r>
              <a:rPr lang="es-ES_tradnl" sz="1600" err="1">
                <a:solidFill>
                  <a:srgbClr val="000000"/>
                </a:solidFill>
                <a:latin typeface="+mj-lt"/>
              </a:rPr>
              <a:t>litrajes</a:t>
            </a:r>
            <a:r>
              <a:rPr lang="es-ES_tradnl" sz="1600">
                <a:solidFill>
                  <a:srgbClr val="000000"/>
                </a:solidFill>
                <a:latin typeface="+mj-lt"/>
              </a:rPr>
              <a:t> que tienen como objetivo atender a todos los consumidores em diferentes ocasiones, garantizando una buena experiencia de consumo. De esta forma, el pilar disponibilidad posee un papel importante dentro de las Fotografías de Éxito, en las cuales detallamos los </a:t>
            </a:r>
            <a:r>
              <a:rPr lang="es-ES_tradnl" sz="1600" err="1">
                <a:solidFill>
                  <a:srgbClr val="000000"/>
                </a:solidFill>
                <a:latin typeface="+mj-lt"/>
              </a:rPr>
              <a:t>SKUs</a:t>
            </a:r>
            <a:r>
              <a:rPr lang="es-ES_tradnl" sz="1600">
                <a:solidFill>
                  <a:srgbClr val="000000"/>
                </a:solidFill>
                <a:latin typeface="+mj-lt"/>
              </a:rPr>
              <a:t> imperdonables y mas estratégicos para el negocio, en cada canal. </a:t>
            </a:r>
          </a:p>
          <a:p>
            <a:pPr marR="1314926" algn="just"/>
            <a:endParaRPr lang="es-ES_tradnl" sz="1600">
              <a:solidFill>
                <a:srgbClr val="000000"/>
              </a:solidFill>
              <a:latin typeface="+mj-lt"/>
            </a:endParaRPr>
          </a:p>
          <a:p>
            <a:pPr marR="1314926" algn="just"/>
            <a:endParaRPr lang="es-ES_tradnl" sz="1600" spc="26">
              <a:latin typeface="+mj-lt"/>
              <a:cs typeface="Calibri"/>
            </a:endParaRPr>
          </a:p>
          <a:p>
            <a:pPr marR="1314926" algn="just"/>
            <a:r>
              <a:rPr lang="es-ES_tradnl" sz="1600" spc="26">
                <a:latin typeface="+mj-lt"/>
                <a:cs typeface="Calibri"/>
              </a:rPr>
              <a:t>En 2022, todas las métricas del pilar pueden ser positivadas a partir de dos </a:t>
            </a:r>
            <a:r>
              <a:rPr lang="es-ES_tradnl" sz="1600" spc="26" err="1">
                <a:latin typeface="+mj-lt"/>
                <a:cs typeface="Calibri"/>
              </a:rPr>
              <a:t>SKUs</a:t>
            </a:r>
            <a:r>
              <a:rPr lang="es-ES_tradnl" sz="1600" spc="26">
                <a:latin typeface="+mj-lt"/>
                <a:cs typeface="Calibri"/>
              </a:rPr>
              <a:t>, posibilitando que el Fabricante seleccione los productos que serán trabajados en cada criterio. Mediante este ESCENARIO, cada Embotellador deberá elegir a nivel métrica, los </a:t>
            </a:r>
            <a:r>
              <a:rPr lang="es-ES_tradnl" b="1" spc="26">
                <a:latin typeface="+mj-lt"/>
                <a:cs typeface="Calibri"/>
              </a:rPr>
              <a:t>2 </a:t>
            </a:r>
            <a:r>
              <a:rPr lang="es-ES_tradnl" b="1" spc="26" err="1">
                <a:latin typeface="+mj-lt"/>
                <a:cs typeface="Calibri"/>
              </a:rPr>
              <a:t>SKUs</a:t>
            </a:r>
            <a:r>
              <a:rPr lang="es-ES_tradnl" sz="1600" b="1" spc="26">
                <a:latin typeface="+mj-lt"/>
                <a:cs typeface="Calibri"/>
              </a:rPr>
              <a:t>, que validarán cada una de las métricas</a:t>
            </a:r>
            <a:r>
              <a:rPr lang="es-ES_tradnl" sz="1600" spc="26">
                <a:latin typeface="+mj-lt"/>
                <a:cs typeface="Calibri"/>
              </a:rPr>
              <a:t>. </a:t>
            </a:r>
          </a:p>
          <a:p>
            <a:pPr marR="1314926" algn="just"/>
            <a:endParaRPr lang="es-ES_tradnl" sz="1600" spc="26">
              <a:latin typeface="+mj-lt"/>
              <a:cs typeface="Calibri"/>
            </a:endParaRPr>
          </a:p>
          <a:p>
            <a:pPr marR="1314926" algn="just"/>
            <a:endParaRPr lang="es-ES_tradnl" sz="1600" spc="26">
              <a:latin typeface="+mj-lt"/>
              <a:cs typeface="Calibri"/>
            </a:endParaRPr>
          </a:p>
          <a:p>
            <a:pPr marR="1314926" algn="just"/>
            <a:r>
              <a:rPr lang="es-ES_tradnl" sz="1600" b="1" spc="26">
                <a:solidFill>
                  <a:srgbClr val="C00000"/>
                </a:solidFill>
                <a:latin typeface="+mj-lt"/>
                <a:cs typeface="Calibri"/>
              </a:rPr>
              <a:t>Observación 1</a:t>
            </a:r>
            <a:r>
              <a:rPr lang="es-ES_tradnl" sz="1600" spc="26">
                <a:latin typeface="+mj-lt"/>
                <a:cs typeface="Calibri"/>
              </a:rPr>
              <a:t>: Cada grupo será indicado por el propio Fabricante, a partir de las interacciones realizadas con el equipo de Ejecución Comercial</a:t>
            </a:r>
          </a:p>
          <a:p>
            <a:pPr marR="1314926" algn="just"/>
            <a:endParaRPr lang="es-ES_tradnl" sz="1600" spc="26">
              <a:latin typeface="+mj-lt"/>
              <a:cs typeface="Calibri"/>
            </a:endParaRPr>
          </a:p>
          <a:p>
            <a:r>
              <a:rPr lang="es-ES_tradnl" sz="1600" b="1">
                <a:solidFill>
                  <a:srgbClr val="C00000"/>
                </a:solidFill>
              </a:rPr>
              <a:t>Observación 2</a:t>
            </a:r>
            <a:r>
              <a:rPr lang="es-ES_tradnl" sz="1600"/>
              <a:t>: El nivel de racional no es a nivel sabor, y si a nivel envase y </a:t>
            </a:r>
            <a:r>
              <a:rPr lang="es-ES_tradnl" sz="1600" err="1"/>
              <a:t>packaging</a:t>
            </a:r>
            <a:r>
              <a:rPr lang="es-ES_tradnl" sz="1600"/>
              <a:t>. </a:t>
            </a:r>
          </a:p>
        </p:txBody>
      </p:sp>
    </p:spTree>
    <p:extLst>
      <p:ext uri="{BB962C8B-B14F-4D97-AF65-F5344CB8AC3E}">
        <p14:creationId xmlns:p14="http://schemas.microsoft.com/office/powerpoint/2010/main" val="1387625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25">
            <a:extLst>
              <a:ext uri="{FF2B5EF4-FFF2-40B4-BE49-F238E27FC236}">
                <a16:creationId xmlns:a16="http://schemas.microsoft.com/office/drawing/2014/main" id="{E2D0A50D-5B27-40B5-BD2D-9CA17DBF9549}"/>
              </a:ext>
            </a:extLst>
          </p:cNvPr>
          <p:cNvSpPr/>
          <p:nvPr/>
        </p:nvSpPr>
        <p:spPr>
          <a:xfrm>
            <a:off x="9292846" y="3277218"/>
            <a:ext cx="2242060" cy="1738385"/>
          </a:xfrm>
          <a:prstGeom prst="roundRect">
            <a:avLst/>
          </a:prstGeom>
          <a:solidFill>
            <a:srgbClr val="FFFFFF"/>
          </a:solidFill>
          <a:ln w="25400" cap="flat" cmpd="sng" algn="ctr">
            <a:solidFill>
              <a:srgbClr val="212121">
                <a:lumMod val="50000"/>
                <a:lumOff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a:ln>
                <a:noFill/>
              </a:ln>
              <a:solidFill>
                <a:srgbClr val="212121"/>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21768586-7003-4EC0-9019-AE54E638D7F8}"/>
              </a:ext>
            </a:extLst>
          </p:cNvPr>
          <p:cNvSpPr/>
          <p:nvPr/>
        </p:nvSpPr>
        <p:spPr>
          <a:xfrm>
            <a:off x="1527339" y="5357237"/>
            <a:ext cx="8967049" cy="714648"/>
          </a:xfrm>
          <a:prstGeom prst="round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a:ln>
                <a:noFill/>
              </a:ln>
              <a:solidFill>
                <a:srgbClr val="212121"/>
              </a:solidFill>
              <a:effectLst/>
              <a:uLnTx/>
              <a:uFillTx/>
              <a:latin typeface="Arial"/>
              <a:ea typeface="+mn-ea"/>
              <a:cs typeface="+mn-cs"/>
            </a:endParaRPr>
          </a:p>
        </p:txBody>
      </p:sp>
      <p:sp>
        <p:nvSpPr>
          <p:cNvPr id="14" name="TextBox 13">
            <a:extLst>
              <a:ext uri="{FF2B5EF4-FFF2-40B4-BE49-F238E27FC236}">
                <a16:creationId xmlns:a16="http://schemas.microsoft.com/office/drawing/2014/main" id="{22160B0C-A344-488D-B4E7-23FC9140E31B}"/>
              </a:ext>
            </a:extLst>
          </p:cNvPr>
          <p:cNvSpPr txBox="1"/>
          <p:nvPr/>
        </p:nvSpPr>
        <p:spPr>
          <a:xfrm>
            <a:off x="2279677" y="5462641"/>
            <a:ext cx="7812146" cy="523220"/>
          </a:xfrm>
          <a:prstGeom prst="rect">
            <a:avLst/>
          </a:prstGeom>
          <a:noFill/>
        </p:spPr>
        <p:txBody>
          <a:bodyPr wrap="square" rtlCol="0" anchor="ctr" anchorCtr="0">
            <a:spAutoFit/>
          </a:bodyPr>
          <a:lstStyle/>
          <a:p>
            <a:pPr algn="ctr" defTabSz="914217">
              <a:defRPr/>
            </a:pPr>
            <a:r>
              <a:rPr lang="es-419" sz="1400" b="1">
                <a:solidFill>
                  <a:srgbClr val="C00000"/>
                </a:solidFill>
                <a:latin typeface="Poppins" pitchFamily="2" charset="77"/>
                <a:ea typeface="League Spartan" charset="0"/>
                <a:cs typeface="Poppins" pitchFamily="2" charset="77"/>
              </a:rPr>
              <a:t>OBJETIVO: </a:t>
            </a:r>
            <a:r>
              <a:rPr lang="es-419" sz="1400">
                <a:solidFill>
                  <a:srgbClr val="212121"/>
                </a:solidFill>
                <a:latin typeface="Poppins" pitchFamily="2" charset="77"/>
                <a:ea typeface="League Spartan" charset="0"/>
                <a:cs typeface="Poppins" pitchFamily="2" charset="77"/>
              </a:rPr>
              <a:t>PUSH PARA OBTENER COBERTURAS SIMULTÁNEAS Y APROVECHAR LAS SINERGIAS DEL PORTFOLIO NARTD IMPERDONABLE </a:t>
            </a:r>
            <a:endParaRPr lang="es-419" sz="1400">
              <a:solidFill>
                <a:srgbClr val="08204D"/>
              </a:solidFill>
              <a:latin typeface="Poppins" pitchFamily="2" charset="77"/>
              <a:ea typeface="League Spartan" charset="0"/>
              <a:cs typeface="Poppins" pitchFamily="2" charset="77"/>
            </a:endParaRPr>
          </a:p>
        </p:txBody>
      </p:sp>
      <p:sp useBgFill="1">
        <p:nvSpPr>
          <p:cNvPr id="17" name="Shape 2350">
            <a:extLst>
              <a:ext uri="{FF2B5EF4-FFF2-40B4-BE49-F238E27FC236}">
                <a16:creationId xmlns:a16="http://schemas.microsoft.com/office/drawing/2014/main" id="{0B9DEAB1-B4CA-4DB5-9865-2FFF6EF950FB}"/>
              </a:ext>
            </a:extLst>
          </p:cNvPr>
          <p:cNvSpPr>
            <a:spLocks noChangeAspect="1"/>
          </p:cNvSpPr>
          <p:nvPr/>
        </p:nvSpPr>
        <p:spPr>
          <a:xfrm rot="10800000">
            <a:off x="5171662" y="3273221"/>
            <a:ext cx="1882390" cy="1576700"/>
          </a:xfrm>
          <a:prstGeom prst="ellipse">
            <a:avLst/>
          </a:prstGeom>
          <a:ln w="12700" cap="flat">
            <a:noFill/>
            <a:miter lim="400000"/>
          </a:ln>
          <a:effectLst/>
        </p:spPr>
        <p:txBody>
          <a:bodyPr wrap="square" lIns="0" tIns="0" rIns="0" bIns="0" numCol="1" anchor="ctr">
            <a:noAutofit/>
          </a:bodyPr>
          <a:lstStyle/>
          <a:p>
            <a:pPr defTabSz="410780">
              <a:defRPr sz="2800" spc="-28">
                <a:solidFill>
                  <a:srgbClr val="3F5663"/>
                </a:solidFill>
                <a:latin typeface="Gill Sans Light"/>
                <a:ea typeface="Gill Sans Light"/>
                <a:cs typeface="Gill Sans Light"/>
                <a:sym typeface="Gill Sans Light"/>
              </a:defRPr>
            </a:pPr>
            <a:endParaRPr lang="es-419" sz="1969" spc="-14">
              <a:solidFill>
                <a:srgbClr val="3F5663"/>
              </a:solidFill>
              <a:latin typeface="Lato Light" panose="020F0502020204030203" pitchFamily="34" charset="0"/>
              <a:ea typeface="Lato Light" panose="020F0502020204030203" pitchFamily="34" charset="0"/>
              <a:cs typeface="Lato Light" panose="020F0502020204030203" pitchFamily="34" charset="0"/>
              <a:sym typeface="Gill Sans Light"/>
            </a:endParaRPr>
          </a:p>
        </p:txBody>
      </p:sp>
      <p:grpSp>
        <p:nvGrpSpPr>
          <p:cNvPr id="21" name="Group 20">
            <a:extLst>
              <a:ext uri="{FF2B5EF4-FFF2-40B4-BE49-F238E27FC236}">
                <a16:creationId xmlns:a16="http://schemas.microsoft.com/office/drawing/2014/main" id="{0BAB487A-04EC-43B8-8723-9548DA4ACCDD}"/>
              </a:ext>
            </a:extLst>
          </p:cNvPr>
          <p:cNvGrpSpPr/>
          <p:nvPr/>
        </p:nvGrpSpPr>
        <p:grpSpPr>
          <a:xfrm>
            <a:off x="3954664" y="2963210"/>
            <a:ext cx="4051758" cy="2238787"/>
            <a:chOff x="3603695" y="2840308"/>
            <a:chExt cx="5004485" cy="3434270"/>
          </a:xfrm>
        </p:grpSpPr>
        <p:pic>
          <p:nvPicPr>
            <p:cNvPr id="22" name="Picture 21">
              <a:extLst>
                <a:ext uri="{FF2B5EF4-FFF2-40B4-BE49-F238E27FC236}">
                  <a16:creationId xmlns:a16="http://schemas.microsoft.com/office/drawing/2014/main" id="{F332C287-B626-41ED-B110-7D1AAD027E6B}"/>
                </a:ext>
              </a:extLst>
            </p:cNvPr>
            <p:cNvPicPr>
              <a:picLocks noChangeAspect="1"/>
            </p:cNvPicPr>
            <p:nvPr/>
          </p:nvPicPr>
          <p:blipFill>
            <a:blip r:embed="rId3" cstate="email">
              <a:duotone>
                <a:prstClr val="black"/>
                <a:srgbClr val="EEEEEE">
                  <a:tint val="45000"/>
                  <a:satMod val="400000"/>
                </a:srgbClr>
              </a:duotone>
              <a:extLst>
                <a:ext uri="{28A0092B-C50C-407E-A947-70E740481C1C}">
                  <a14:useLocalDpi xmlns:a14="http://schemas.microsoft.com/office/drawing/2010/main"/>
                </a:ext>
              </a:extLst>
            </a:blip>
            <a:stretch>
              <a:fillRect/>
            </a:stretch>
          </p:blipFill>
          <p:spPr>
            <a:xfrm>
              <a:off x="3603695" y="2840308"/>
              <a:ext cx="5004485" cy="3434270"/>
            </a:xfrm>
            <a:prstGeom prst="rect">
              <a:avLst/>
            </a:prstGeom>
          </p:spPr>
        </p:pic>
        <p:sp>
          <p:nvSpPr>
            <p:cNvPr id="23" name="Oval 22">
              <a:extLst>
                <a:ext uri="{FF2B5EF4-FFF2-40B4-BE49-F238E27FC236}">
                  <a16:creationId xmlns:a16="http://schemas.microsoft.com/office/drawing/2014/main" id="{3D98A969-AB42-4E21-85AC-F68EA285CBC0}"/>
                </a:ext>
              </a:extLst>
            </p:cNvPr>
            <p:cNvSpPr/>
            <p:nvPr/>
          </p:nvSpPr>
          <p:spPr>
            <a:xfrm>
              <a:off x="4849325" y="3438939"/>
              <a:ext cx="2552984" cy="2546226"/>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a:ln>
                  <a:noFill/>
                </a:ln>
                <a:solidFill>
                  <a:srgbClr val="212121"/>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5C865094-A65B-45A6-8436-CB6E7C9E2432}"/>
              </a:ext>
            </a:extLst>
          </p:cNvPr>
          <p:cNvSpPr txBox="1"/>
          <p:nvPr/>
        </p:nvSpPr>
        <p:spPr>
          <a:xfrm>
            <a:off x="3055661" y="3908574"/>
            <a:ext cx="1552343" cy="523220"/>
          </a:xfrm>
          <a:prstGeom prst="rect">
            <a:avLst/>
          </a:prstGeom>
          <a:noFill/>
        </p:spPr>
        <p:txBody>
          <a:bodyPr wrap="square" rtlCol="0" anchor="ctr" anchorCtr="0">
            <a:spAutoFit/>
          </a:bodyPr>
          <a:lstStyle/>
          <a:p>
            <a:pPr algn="ctr" defTabSz="914217">
              <a:defRPr/>
            </a:pPr>
            <a:r>
              <a:rPr lang="es-419" sz="1400" b="1">
                <a:solidFill>
                  <a:srgbClr val="C00000"/>
                </a:solidFill>
                <a:latin typeface="Poppins" pitchFamily="2" charset="77"/>
                <a:ea typeface="League Spartan" charset="0"/>
                <a:cs typeface="Poppins" pitchFamily="2" charset="77"/>
              </a:rPr>
              <a:t>50%</a:t>
            </a:r>
          </a:p>
          <a:p>
            <a:pPr algn="ctr" defTabSz="914217">
              <a:defRPr/>
            </a:pPr>
            <a:r>
              <a:rPr lang="es-419" sz="1400" b="1">
                <a:solidFill>
                  <a:srgbClr val="212121"/>
                </a:solidFill>
                <a:latin typeface="Poppins" pitchFamily="2" charset="77"/>
                <a:ea typeface="League Spartan" charset="0"/>
                <a:cs typeface="Poppins" pitchFamily="2" charset="77"/>
              </a:rPr>
              <a:t>DEL PESO</a:t>
            </a:r>
            <a:endParaRPr lang="es-419" sz="1400">
              <a:solidFill>
                <a:srgbClr val="212121"/>
              </a:solidFill>
              <a:latin typeface="Poppins" pitchFamily="2" charset="77"/>
              <a:ea typeface="League Spartan" charset="0"/>
              <a:cs typeface="Poppins" pitchFamily="2" charset="77"/>
            </a:endParaRPr>
          </a:p>
        </p:txBody>
      </p:sp>
      <p:sp>
        <p:nvSpPr>
          <p:cNvPr id="25" name="TextBox 24">
            <a:extLst>
              <a:ext uri="{FF2B5EF4-FFF2-40B4-BE49-F238E27FC236}">
                <a16:creationId xmlns:a16="http://schemas.microsoft.com/office/drawing/2014/main" id="{61E37DBD-8B28-4AB4-9661-61D3EA82F889}"/>
              </a:ext>
            </a:extLst>
          </p:cNvPr>
          <p:cNvSpPr txBox="1"/>
          <p:nvPr/>
        </p:nvSpPr>
        <p:spPr>
          <a:xfrm>
            <a:off x="7657466" y="3939121"/>
            <a:ext cx="1552343" cy="523220"/>
          </a:xfrm>
          <a:prstGeom prst="rect">
            <a:avLst/>
          </a:prstGeom>
          <a:noFill/>
        </p:spPr>
        <p:txBody>
          <a:bodyPr wrap="square" rtlCol="0" anchor="ctr" anchorCtr="0">
            <a:spAutoFit/>
          </a:bodyPr>
          <a:lstStyle/>
          <a:p>
            <a:pPr algn="ctr" defTabSz="914217">
              <a:defRPr/>
            </a:pPr>
            <a:r>
              <a:rPr lang="es-419" sz="1400" b="1">
                <a:solidFill>
                  <a:srgbClr val="C00000"/>
                </a:solidFill>
                <a:latin typeface="Poppins" pitchFamily="2" charset="77"/>
                <a:ea typeface="League Spartan" charset="0"/>
                <a:cs typeface="Poppins" pitchFamily="2" charset="77"/>
              </a:rPr>
              <a:t>50%</a:t>
            </a:r>
          </a:p>
          <a:p>
            <a:pPr algn="ctr" defTabSz="914217">
              <a:defRPr/>
            </a:pPr>
            <a:r>
              <a:rPr lang="es-419" sz="1400" b="1">
                <a:solidFill>
                  <a:srgbClr val="212121"/>
                </a:solidFill>
                <a:latin typeface="Poppins" pitchFamily="2" charset="77"/>
                <a:ea typeface="League Spartan" charset="0"/>
                <a:cs typeface="Poppins" pitchFamily="2" charset="77"/>
              </a:rPr>
              <a:t>DEL PESO</a:t>
            </a:r>
            <a:endParaRPr lang="es-419" sz="1400">
              <a:solidFill>
                <a:srgbClr val="212121"/>
              </a:solidFill>
              <a:latin typeface="Poppins" pitchFamily="2" charset="77"/>
              <a:ea typeface="League Spartan" charset="0"/>
              <a:cs typeface="Poppins" pitchFamily="2" charset="77"/>
            </a:endParaRPr>
          </a:p>
        </p:txBody>
      </p:sp>
      <p:sp>
        <p:nvSpPr>
          <p:cNvPr id="26" name="Rectangle: Rounded Corners 25">
            <a:extLst>
              <a:ext uri="{FF2B5EF4-FFF2-40B4-BE49-F238E27FC236}">
                <a16:creationId xmlns:a16="http://schemas.microsoft.com/office/drawing/2014/main" id="{16A92ADB-E77E-49AC-9733-A5F3B111E17E}"/>
              </a:ext>
            </a:extLst>
          </p:cNvPr>
          <p:cNvSpPr/>
          <p:nvPr/>
        </p:nvSpPr>
        <p:spPr>
          <a:xfrm>
            <a:off x="716018" y="3273222"/>
            <a:ext cx="2242060" cy="1738385"/>
          </a:xfrm>
          <a:prstGeom prst="roundRect">
            <a:avLst/>
          </a:prstGeom>
          <a:solidFill>
            <a:srgbClr val="FFFFFF"/>
          </a:solidFill>
          <a:ln w="25400" cap="flat" cmpd="sng" algn="ctr">
            <a:solidFill>
              <a:srgbClr val="212121">
                <a:lumMod val="50000"/>
                <a:lumOff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a:ln>
                <a:noFill/>
              </a:ln>
              <a:solidFill>
                <a:srgbClr val="212121"/>
              </a:solidFill>
              <a:effectLst/>
              <a:uLnTx/>
              <a:uFillTx/>
              <a:latin typeface="Arial"/>
              <a:ea typeface="+mn-ea"/>
              <a:cs typeface="+mn-cs"/>
            </a:endParaRPr>
          </a:p>
        </p:txBody>
      </p:sp>
      <p:sp>
        <p:nvSpPr>
          <p:cNvPr id="27" name="TextBox 26">
            <a:extLst>
              <a:ext uri="{FF2B5EF4-FFF2-40B4-BE49-F238E27FC236}">
                <a16:creationId xmlns:a16="http://schemas.microsoft.com/office/drawing/2014/main" id="{1CCFC908-4094-4998-885D-B66DECD19B40}"/>
              </a:ext>
            </a:extLst>
          </p:cNvPr>
          <p:cNvSpPr txBox="1"/>
          <p:nvPr/>
        </p:nvSpPr>
        <p:spPr>
          <a:xfrm>
            <a:off x="706912" y="3351732"/>
            <a:ext cx="2260271" cy="1600438"/>
          </a:xfrm>
          <a:prstGeom prst="rect">
            <a:avLst/>
          </a:prstGeom>
          <a:noFill/>
        </p:spPr>
        <p:txBody>
          <a:bodyPr wrap="square" rtlCol="0" anchor="ctr" anchorCtr="0">
            <a:spAutoFit/>
          </a:bodyPr>
          <a:lstStyle/>
          <a:p>
            <a:pPr algn="ctr" defTabSz="914217">
              <a:defRPr/>
            </a:pPr>
            <a:r>
              <a:rPr lang="es-419" sz="1400">
                <a:solidFill>
                  <a:srgbClr val="212121"/>
                </a:solidFill>
                <a:latin typeface="Poppins" pitchFamily="2" charset="77"/>
                <a:ea typeface="League Spartan" charset="0"/>
                <a:cs typeface="Poppins" pitchFamily="2" charset="77"/>
              </a:rPr>
              <a:t>LA SUMA DE LAS COBERTURAS INDIVIDUALES GENERA LA MITAD POTENCIAL DEL PESO TOTAL, DIVIDIDO IGUALMENTE ENTRE LOS ROLES.</a:t>
            </a:r>
            <a:endParaRPr lang="es-419" sz="1400">
              <a:solidFill>
                <a:srgbClr val="08204D"/>
              </a:solidFill>
              <a:latin typeface="Poppins" pitchFamily="2" charset="77"/>
              <a:ea typeface="League Spartan" charset="0"/>
              <a:cs typeface="Poppins" pitchFamily="2" charset="77"/>
            </a:endParaRPr>
          </a:p>
        </p:txBody>
      </p:sp>
      <p:sp>
        <p:nvSpPr>
          <p:cNvPr id="29" name="TextBox 28">
            <a:extLst>
              <a:ext uri="{FF2B5EF4-FFF2-40B4-BE49-F238E27FC236}">
                <a16:creationId xmlns:a16="http://schemas.microsoft.com/office/drawing/2014/main" id="{C8C40782-B949-47DF-A586-EFD4F4ACC054}"/>
              </a:ext>
            </a:extLst>
          </p:cNvPr>
          <p:cNvSpPr txBox="1"/>
          <p:nvPr/>
        </p:nvSpPr>
        <p:spPr>
          <a:xfrm>
            <a:off x="9397451" y="3596893"/>
            <a:ext cx="2137455" cy="1169551"/>
          </a:xfrm>
          <a:prstGeom prst="rect">
            <a:avLst/>
          </a:prstGeom>
          <a:noFill/>
        </p:spPr>
        <p:txBody>
          <a:bodyPr wrap="square" rtlCol="0" anchor="ctr" anchorCtr="0">
            <a:spAutoFit/>
          </a:bodyPr>
          <a:lstStyle/>
          <a:p>
            <a:pPr algn="ctr" defTabSz="914217">
              <a:defRPr/>
            </a:pPr>
            <a:r>
              <a:rPr lang="es-419" sz="1400">
                <a:solidFill>
                  <a:srgbClr val="212121"/>
                </a:solidFill>
                <a:latin typeface="Poppins" pitchFamily="2" charset="77"/>
                <a:ea typeface="League Spartan" charset="0"/>
                <a:cs typeface="Poppins" pitchFamily="2" charset="77"/>
              </a:rPr>
              <a:t>AL TENER TODOS LOS SKUS (COBERTURA COMBINADA NARTD) SE OTORGA LA OTRA MITAD DEL PESO</a:t>
            </a:r>
            <a:endParaRPr lang="es-419" sz="1400">
              <a:solidFill>
                <a:srgbClr val="08204D"/>
              </a:solidFill>
              <a:latin typeface="Poppins" pitchFamily="2" charset="77"/>
              <a:ea typeface="League Spartan" charset="0"/>
              <a:cs typeface="Poppins" pitchFamily="2" charset="77"/>
            </a:endParaRPr>
          </a:p>
        </p:txBody>
      </p:sp>
      <p:sp>
        <p:nvSpPr>
          <p:cNvPr id="30" name="TextBox 29">
            <a:extLst>
              <a:ext uri="{FF2B5EF4-FFF2-40B4-BE49-F238E27FC236}">
                <a16:creationId xmlns:a16="http://schemas.microsoft.com/office/drawing/2014/main" id="{24FEFFAB-C870-44B4-968A-7BFF9D5C69DD}"/>
              </a:ext>
            </a:extLst>
          </p:cNvPr>
          <p:cNvSpPr txBox="1"/>
          <p:nvPr/>
        </p:nvSpPr>
        <p:spPr>
          <a:xfrm>
            <a:off x="4900479" y="3752123"/>
            <a:ext cx="2242061" cy="738664"/>
          </a:xfrm>
          <a:prstGeom prst="rect">
            <a:avLst/>
          </a:prstGeom>
          <a:noFill/>
        </p:spPr>
        <p:txBody>
          <a:bodyPr wrap="square" rtlCol="0" anchor="ctr" anchorCtr="0">
            <a:spAutoFit/>
          </a:bodyPr>
          <a:lstStyle/>
          <a:p>
            <a:pPr algn="ctr" defTabSz="914217">
              <a:defRPr/>
            </a:pPr>
            <a:r>
              <a:rPr lang="es-419" sz="1400" b="1">
                <a:solidFill>
                  <a:srgbClr val="212121"/>
                </a:solidFill>
                <a:latin typeface="Poppins" pitchFamily="2" charset="77"/>
                <a:ea typeface="League Spartan" charset="0"/>
                <a:cs typeface="Poppins" pitchFamily="2" charset="77"/>
              </a:rPr>
              <a:t>PORTFOLIO:</a:t>
            </a:r>
          </a:p>
          <a:p>
            <a:pPr algn="ctr" defTabSz="914217">
              <a:defRPr/>
            </a:pPr>
            <a:r>
              <a:rPr lang="es-419" sz="1400" b="1">
                <a:solidFill>
                  <a:srgbClr val="212121"/>
                </a:solidFill>
                <a:latin typeface="Poppins" pitchFamily="2" charset="77"/>
                <a:ea typeface="League Spartan" charset="0"/>
                <a:cs typeface="Poppins" pitchFamily="2" charset="77"/>
              </a:rPr>
              <a:t>DISTRIBUICIÓN DEL PESO DEL CORREDOR</a:t>
            </a:r>
            <a:endParaRPr lang="es-419" sz="1400">
              <a:solidFill>
                <a:srgbClr val="212121"/>
              </a:solidFill>
              <a:latin typeface="Poppins" pitchFamily="2" charset="77"/>
              <a:ea typeface="League Spartan" charset="0"/>
              <a:cs typeface="Poppins" pitchFamily="2" charset="77"/>
            </a:endParaRPr>
          </a:p>
        </p:txBody>
      </p:sp>
      <p:sp>
        <p:nvSpPr>
          <p:cNvPr id="33" name="CaixaDeTexto 32">
            <a:extLst>
              <a:ext uri="{FF2B5EF4-FFF2-40B4-BE49-F238E27FC236}">
                <a16:creationId xmlns:a16="http://schemas.microsoft.com/office/drawing/2014/main" id="{B7AA3408-0118-4DD2-866A-2C029D52E82A}"/>
              </a:ext>
            </a:extLst>
          </p:cNvPr>
          <p:cNvSpPr txBox="1"/>
          <p:nvPr/>
        </p:nvSpPr>
        <p:spPr>
          <a:xfrm>
            <a:off x="665045" y="1877251"/>
            <a:ext cx="11904406" cy="1323439"/>
          </a:xfrm>
          <a:prstGeom prst="rect">
            <a:avLst/>
          </a:prstGeom>
          <a:noFill/>
        </p:spPr>
        <p:txBody>
          <a:bodyPr wrap="square" rtlCol="0">
            <a:spAutoFit/>
          </a:bodyPr>
          <a:lstStyle/>
          <a:p>
            <a:r>
              <a:rPr lang="es-ES_tradnl" sz="1600">
                <a:solidFill>
                  <a:srgbClr val="000000"/>
                </a:solidFill>
              </a:rPr>
              <a:t>Las métricas de disponibilidad son divididas en dos grupos principales para validar en el ICE SOUTH CONE.</a:t>
            </a:r>
          </a:p>
          <a:p>
            <a:endParaRPr lang="es-ES_tradnl" sz="1600">
              <a:solidFill>
                <a:srgbClr val="000000"/>
              </a:solidFill>
            </a:endParaRPr>
          </a:p>
          <a:p>
            <a:r>
              <a:rPr lang="es-ES_tradnl" sz="1600" b="1">
                <a:solidFill>
                  <a:srgbClr val="000000"/>
                </a:solidFill>
              </a:rPr>
              <a:t>Métricas individuales: </a:t>
            </a:r>
            <a:r>
              <a:rPr lang="es-ES_tradnl" sz="1600">
                <a:solidFill>
                  <a:srgbClr val="000000"/>
                </a:solidFill>
              </a:rPr>
              <a:t>validación única del SKU designado;</a:t>
            </a:r>
          </a:p>
          <a:p>
            <a:r>
              <a:rPr lang="es-ES_tradnl" sz="1600" b="1">
                <a:solidFill>
                  <a:srgbClr val="000000"/>
                </a:solidFill>
              </a:rPr>
              <a:t>Combinadas: </a:t>
            </a:r>
            <a:r>
              <a:rPr lang="es-ES_tradnl" sz="1600">
                <a:solidFill>
                  <a:srgbClr val="000000"/>
                </a:solidFill>
              </a:rPr>
              <a:t>son divididas por categoría. Por canal, es validada si todos los grupos de productos individuales de la categoría están disponibles.</a:t>
            </a:r>
          </a:p>
        </p:txBody>
      </p:sp>
      <p:sp>
        <p:nvSpPr>
          <p:cNvPr id="28" name="Título 2">
            <a:extLst>
              <a:ext uri="{FF2B5EF4-FFF2-40B4-BE49-F238E27FC236}">
                <a16:creationId xmlns:a16="http://schemas.microsoft.com/office/drawing/2014/main" id="{ADEA9F9D-F16A-4D5D-AF67-4C1E9DF889BD}"/>
              </a:ext>
            </a:extLst>
          </p:cNvPr>
          <p:cNvSpPr txBox="1">
            <a:spLocks/>
          </p:cNvSpPr>
          <p:nvPr/>
        </p:nvSpPr>
        <p:spPr>
          <a:xfrm>
            <a:off x="665045" y="-117789"/>
            <a:ext cx="8525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en-US">
                <a:solidFill>
                  <a:srgbClr val="303030"/>
                </a:solidFill>
              </a:rPr>
              <a:t>PORTFOLIO</a:t>
            </a:r>
          </a:p>
        </p:txBody>
      </p:sp>
      <p:sp>
        <p:nvSpPr>
          <p:cNvPr id="32" name="object 7">
            <a:extLst>
              <a:ext uri="{FF2B5EF4-FFF2-40B4-BE49-F238E27FC236}">
                <a16:creationId xmlns:a16="http://schemas.microsoft.com/office/drawing/2014/main" id="{27EED896-0760-4C84-BCDC-B32629833893}"/>
              </a:ext>
            </a:extLst>
          </p:cNvPr>
          <p:cNvSpPr txBox="1">
            <a:spLocks/>
          </p:cNvSpPr>
          <p:nvPr/>
        </p:nvSpPr>
        <p:spPr>
          <a:xfrm>
            <a:off x="665045" y="1354565"/>
            <a:ext cx="12588674" cy="369332"/>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marR="0" lvl="0" indent="0" algn="l" defTabSz="685800" fontAlgn="auto">
              <a:lnSpc>
                <a:spcPct val="100000"/>
              </a:lnSpc>
              <a:spcBef>
                <a:spcPts val="0"/>
              </a:spcBef>
              <a:spcAft>
                <a:spcPts val="0"/>
              </a:spcAft>
              <a:buClrTx/>
              <a:buSzTx/>
              <a:buFontTx/>
              <a:buNone/>
              <a:tabLst/>
              <a:defRPr/>
            </a:pPr>
            <a:r>
              <a:rPr lang="pt-BR" sz="2400">
                <a:solidFill>
                  <a:prstClr val="black"/>
                </a:solidFill>
                <a:latin typeface="+mj-lt"/>
              </a:rPr>
              <a:t>MÉTRICAS ‘COMBINADAS’ – PORTFÓLIO DE IMPERDONABLES EN LOS </a:t>
            </a:r>
            <a:r>
              <a:rPr lang="pt-BR" sz="2400" err="1">
                <a:solidFill>
                  <a:prstClr val="black"/>
                </a:solidFill>
                <a:latin typeface="+mj-lt"/>
              </a:rPr>
              <a:t>PDVs</a:t>
            </a:r>
            <a:r>
              <a:rPr lang="pt-BR" sz="2400">
                <a:solidFill>
                  <a:prstClr val="black"/>
                </a:solidFill>
                <a:latin typeface="+mj-lt"/>
              </a:rPr>
              <a:t> ENCUESTADOS</a:t>
            </a:r>
          </a:p>
        </p:txBody>
      </p:sp>
    </p:spTree>
    <p:extLst>
      <p:ext uri="{BB962C8B-B14F-4D97-AF65-F5344CB8AC3E}">
        <p14:creationId xmlns:p14="http://schemas.microsoft.com/office/powerpoint/2010/main" val="344204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Desenho com traços pretos em fundo branco&#10;&#10;Descrição gerada automaticamente com confiança média">
            <a:extLst>
              <a:ext uri="{FF2B5EF4-FFF2-40B4-BE49-F238E27FC236}">
                <a16:creationId xmlns:a16="http://schemas.microsoft.com/office/drawing/2014/main" id="{F1BE3278-D875-4674-ADC7-3B030A185D7F}"/>
              </a:ext>
            </a:extLst>
          </p:cNvPr>
          <p:cNvPicPr>
            <a:picLocks noChangeAspect="1"/>
          </p:cNvPicPr>
          <p:nvPr/>
        </p:nvPicPr>
        <p:blipFill rotWithShape="1">
          <a:blip r:embed="rId2" cstate="email">
            <a:duotone>
              <a:schemeClr val="bg2">
                <a:shade val="45000"/>
                <a:satMod val="135000"/>
              </a:schemeClr>
              <a:prstClr val="white"/>
            </a:duotone>
            <a:extLst>
              <a:ext uri="{28A0092B-C50C-407E-A947-70E740481C1C}">
                <a14:useLocalDpi xmlns:a14="http://schemas.microsoft.com/office/drawing/2010/main"/>
              </a:ext>
            </a:extLst>
          </a:blip>
          <a:srcRect l="38095" t="25185" r="37857" b="32990"/>
          <a:stretch/>
        </p:blipFill>
        <p:spPr>
          <a:xfrm>
            <a:off x="5827508" y="910309"/>
            <a:ext cx="536984" cy="525343"/>
          </a:xfrm>
          <a:prstGeom prst="rect">
            <a:avLst/>
          </a:prstGeom>
          <a:ln>
            <a:solidFill>
              <a:srgbClr val="D0D3D4"/>
            </a:solidFill>
          </a:ln>
        </p:spPr>
      </p:pic>
      <p:sp>
        <p:nvSpPr>
          <p:cNvPr id="3" name="CaixaDeTexto 2">
            <a:extLst>
              <a:ext uri="{FF2B5EF4-FFF2-40B4-BE49-F238E27FC236}">
                <a16:creationId xmlns:a16="http://schemas.microsoft.com/office/drawing/2014/main" id="{52756D34-9F35-4A01-825C-38E4AC77BAC7}"/>
              </a:ext>
            </a:extLst>
          </p:cNvPr>
          <p:cNvSpPr txBox="1"/>
          <p:nvPr/>
        </p:nvSpPr>
        <p:spPr>
          <a:xfrm>
            <a:off x="5650204" y="1422400"/>
            <a:ext cx="891591" cy="400110"/>
          </a:xfrm>
          <a:prstGeom prst="rect">
            <a:avLst/>
          </a:prstGeom>
          <a:noFill/>
        </p:spPr>
        <p:txBody>
          <a:bodyPr wrap="none" rtlCol="0">
            <a:spAutoFit/>
          </a:bodyPr>
          <a:lstStyle/>
          <a:p>
            <a:r>
              <a:rPr lang="pt-BR" sz="2000" dirty="0">
                <a:solidFill>
                  <a:srgbClr val="D0D3D4"/>
                </a:solidFill>
              </a:rPr>
              <a:t>ÍNDICE</a:t>
            </a:r>
          </a:p>
        </p:txBody>
      </p:sp>
      <p:sp>
        <p:nvSpPr>
          <p:cNvPr id="4" name="object 116">
            <a:extLst>
              <a:ext uri="{FF2B5EF4-FFF2-40B4-BE49-F238E27FC236}">
                <a16:creationId xmlns:a16="http://schemas.microsoft.com/office/drawing/2014/main" id="{5DFF5D1A-FA8D-47A3-AEAF-9254052B0E1D}"/>
              </a:ext>
            </a:extLst>
          </p:cNvPr>
          <p:cNvSpPr txBox="1"/>
          <p:nvPr/>
        </p:nvSpPr>
        <p:spPr>
          <a:xfrm>
            <a:off x="2697030" y="2809371"/>
            <a:ext cx="4140000" cy="260329"/>
          </a:xfrm>
          <a:prstGeom prst="rect">
            <a:avLst/>
          </a:prstGeom>
        </p:spPr>
        <p:txBody>
          <a:bodyPr vert="horz" wrap="square" lIns="0" tIns="13971" rIns="0" bIns="0" rtlCol="0">
            <a:spAutoFit/>
          </a:bodyPr>
          <a:lstStyle/>
          <a:p>
            <a:pPr marL="12700">
              <a:spcBef>
                <a:spcPts val="111"/>
              </a:spcBef>
            </a:pPr>
            <a:r>
              <a:rPr lang="es-419" sz="1600" b="1">
                <a:latin typeface="TCCC-UnityText" panose="020B0505030303020204" pitchFamily="34" charset="0"/>
                <a:cs typeface="Calibri"/>
              </a:rPr>
              <a:t>ICE SOUTH CONE</a:t>
            </a:r>
          </a:p>
        </p:txBody>
      </p:sp>
      <p:sp>
        <p:nvSpPr>
          <p:cNvPr id="5" name="Elipse 4">
            <a:extLst>
              <a:ext uri="{FF2B5EF4-FFF2-40B4-BE49-F238E27FC236}">
                <a16:creationId xmlns:a16="http://schemas.microsoft.com/office/drawing/2014/main" id="{292462E1-E435-4F1A-A8A1-D6C2A1DF4D59}"/>
              </a:ext>
            </a:extLst>
          </p:cNvPr>
          <p:cNvSpPr/>
          <p:nvPr/>
        </p:nvSpPr>
        <p:spPr>
          <a:xfrm>
            <a:off x="1601632" y="2492911"/>
            <a:ext cx="906123" cy="906123"/>
          </a:xfrm>
          <a:prstGeom prst="ellipse">
            <a:avLst/>
          </a:prstGeom>
          <a:solidFill>
            <a:schemeClr val="bg1">
              <a:lumMod val="6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TCCC-UnityText" panose="020B0505030303020204" pitchFamily="34" charset="0"/>
              </a:rPr>
              <a:t>3</a:t>
            </a:r>
          </a:p>
        </p:txBody>
      </p:sp>
      <p:sp>
        <p:nvSpPr>
          <p:cNvPr id="6" name="object 116">
            <a:extLst>
              <a:ext uri="{FF2B5EF4-FFF2-40B4-BE49-F238E27FC236}">
                <a16:creationId xmlns:a16="http://schemas.microsoft.com/office/drawing/2014/main" id="{5675E1DE-4AF4-4077-9E88-A8CAC6C5D479}"/>
              </a:ext>
            </a:extLst>
          </p:cNvPr>
          <p:cNvSpPr txBox="1"/>
          <p:nvPr/>
        </p:nvSpPr>
        <p:spPr>
          <a:xfrm>
            <a:off x="8159136" y="3672227"/>
            <a:ext cx="3636000" cy="260329"/>
          </a:xfrm>
          <a:prstGeom prst="rect">
            <a:avLst/>
          </a:prstGeom>
        </p:spPr>
        <p:txBody>
          <a:bodyPr vert="horz" wrap="square" lIns="0" tIns="13971" rIns="0" bIns="0" rtlCol="0">
            <a:spAutoFit/>
          </a:bodyPr>
          <a:lstStyle/>
          <a:p>
            <a:pPr marL="12700">
              <a:spcBef>
                <a:spcPts val="111"/>
              </a:spcBef>
            </a:pPr>
            <a:r>
              <a:rPr lang="pt-BR" sz="1600" b="1">
                <a:latin typeface="TCCC-UnityText" panose="020B0505030303020204" pitchFamily="34" charset="0"/>
                <a:cs typeface="Calibri"/>
              </a:rPr>
              <a:t>HIPER &amp; SUPER</a:t>
            </a:r>
          </a:p>
        </p:txBody>
      </p:sp>
      <p:sp>
        <p:nvSpPr>
          <p:cNvPr id="7" name="object 116">
            <a:extLst>
              <a:ext uri="{FF2B5EF4-FFF2-40B4-BE49-F238E27FC236}">
                <a16:creationId xmlns:a16="http://schemas.microsoft.com/office/drawing/2014/main" id="{7856BD88-EE23-49DC-BACE-23C5EFD155E3}"/>
              </a:ext>
            </a:extLst>
          </p:cNvPr>
          <p:cNvSpPr txBox="1"/>
          <p:nvPr/>
        </p:nvSpPr>
        <p:spPr>
          <a:xfrm>
            <a:off x="2720381" y="3620025"/>
            <a:ext cx="4140000" cy="260329"/>
          </a:xfrm>
          <a:prstGeom prst="rect">
            <a:avLst/>
          </a:prstGeom>
        </p:spPr>
        <p:txBody>
          <a:bodyPr vert="horz" wrap="square" lIns="0" tIns="13971" rIns="0" bIns="0" rtlCol="0">
            <a:spAutoFit/>
          </a:bodyPr>
          <a:lstStyle/>
          <a:p>
            <a:pPr marL="12700">
              <a:spcBef>
                <a:spcPts val="111"/>
              </a:spcBef>
            </a:pPr>
            <a:r>
              <a:rPr lang="es-419" sz="1600" b="1" dirty="0">
                <a:latin typeface="TCCC-UnityText" panose="020B0505030303020204" pitchFamily="34" charset="0"/>
                <a:cs typeface="Calibri"/>
              </a:rPr>
              <a:t>CATEGORÍAS</a:t>
            </a:r>
          </a:p>
        </p:txBody>
      </p:sp>
      <p:sp>
        <p:nvSpPr>
          <p:cNvPr id="8" name="object 116">
            <a:extLst>
              <a:ext uri="{FF2B5EF4-FFF2-40B4-BE49-F238E27FC236}">
                <a16:creationId xmlns:a16="http://schemas.microsoft.com/office/drawing/2014/main" id="{8D0FE7B3-5BDE-4391-B8ED-15B5A75BE14B}"/>
              </a:ext>
            </a:extLst>
          </p:cNvPr>
          <p:cNvSpPr txBox="1"/>
          <p:nvPr/>
        </p:nvSpPr>
        <p:spPr>
          <a:xfrm>
            <a:off x="2720381" y="4323122"/>
            <a:ext cx="4140000" cy="260329"/>
          </a:xfrm>
          <a:prstGeom prst="rect">
            <a:avLst/>
          </a:prstGeom>
        </p:spPr>
        <p:txBody>
          <a:bodyPr vert="horz" wrap="square" lIns="0" tIns="13971" rIns="0" bIns="0" rtlCol="0">
            <a:spAutoFit/>
          </a:bodyPr>
          <a:lstStyle/>
          <a:p>
            <a:pPr marL="12700">
              <a:spcBef>
                <a:spcPts val="111"/>
              </a:spcBef>
            </a:pPr>
            <a:r>
              <a:rPr lang="pt-BR" sz="1600" b="1">
                <a:latin typeface="TCCC-UnityText" panose="020B0505030303020204" pitchFamily="34" charset="0"/>
                <a:cs typeface="Calibri"/>
              </a:rPr>
              <a:t>INSTRUCCIONES GENERALES</a:t>
            </a:r>
          </a:p>
        </p:txBody>
      </p:sp>
      <p:sp>
        <p:nvSpPr>
          <p:cNvPr id="9" name="Elipse 8">
            <a:extLst>
              <a:ext uri="{FF2B5EF4-FFF2-40B4-BE49-F238E27FC236}">
                <a16:creationId xmlns:a16="http://schemas.microsoft.com/office/drawing/2014/main" id="{8D4805CC-12CA-4261-AA56-69EEF59D95A0}"/>
              </a:ext>
            </a:extLst>
          </p:cNvPr>
          <p:cNvSpPr/>
          <p:nvPr/>
        </p:nvSpPr>
        <p:spPr>
          <a:xfrm>
            <a:off x="1624983" y="3303565"/>
            <a:ext cx="906123" cy="906123"/>
          </a:xfrm>
          <a:prstGeom prst="ellipse">
            <a:avLst/>
          </a:prstGeom>
          <a:solidFill>
            <a:schemeClr val="bg1">
              <a:lumMod val="6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TCCC-UnityText" panose="020B0505030303020204" pitchFamily="34" charset="0"/>
              </a:rPr>
              <a:t>4</a:t>
            </a:r>
          </a:p>
        </p:txBody>
      </p:sp>
      <p:sp>
        <p:nvSpPr>
          <p:cNvPr id="10" name="Elipse 9">
            <a:extLst>
              <a:ext uri="{FF2B5EF4-FFF2-40B4-BE49-F238E27FC236}">
                <a16:creationId xmlns:a16="http://schemas.microsoft.com/office/drawing/2014/main" id="{6E39F05B-E533-4C4C-9BE7-654957073D40}"/>
              </a:ext>
            </a:extLst>
          </p:cNvPr>
          <p:cNvSpPr/>
          <p:nvPr/>
        </p:nvSpPr>
        <p:spPr>
          <a:xfrm>
            <a:off x="1624983" y="4065387"/>
            <a:ext cx="906123" cy="906123"/>
          </a:xfrm>
          <a:prstGeom prst="ellipse">
            <a:avLst/>
          </a:prstGeom>
          <a:solidFill>
            <a:schemeClr val="bg1">
              <a:lumMod val="6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TCCC-UnityText" panose="020B0505030303020204" pitchFamily="34" charset="0"/>
              </a:rPr>
              <a:t>5</a:t>
            </a:r>
          </a:p>
        </p:txBody>
      </p:sp>
      <p:sp>
        <p:nvSpPr>
          <p:cNvPr id="11" name="object 116">
            <a:extLst>
              <a:ext uri="{FF2B5EF4-FFF2-40B4-BE49-F238E27FC236}">
                <a16:creationId xmlns:a16="http://schemas.microsoft.com/office/drawing/2014/main" id="{287CC932-B248-49D5-AD2A-CB329A5F772A}"/>
              </a:ext>
            </a:extLst>
          </p:cNvPr>
          <p:cNvSpPr txBox="1"/>
          <p:nvPr/>
        </p:nvSpPr>
        <p:spPr>
          <a:xfrm>
            <a:off x="2720380" y="5113817"/>
            <a:ext cx="4140000" cy="260329"/>
          </a:xfrm>
          <a:prstGeom prst="rect">
            <a:avLst/>
          </a:prstGeom>
        </p:spPr>
        <p:txBody>
          <a:bodyPr vert="horz" wrap="square" lIns="0" tIns="13971" rIns="0" bIns="0" rtlCol="0">
            <a:spAutoFit/>
          </a:bodyPr>
          <a:lstStyle/>
          <a:p>
            <a:pPr marL="12700">
              <a:spcBef>
                <a:spcPts val="111"/>
              </a:spcBef>
            </a:pPr>
            <a:r>
              <a:rPr lang="pt-BR" sz="1600" b="1">
                <a:latin typeface="TCCC-UnityText" panose="020B0505030303020204" pitchFamily="34" charset="0"/>
                <a:cs typeface="Calibri"/>
              </a:rPr>
              <a:t>CORREDORES DE EJECUCIÓN</a:t>
            </a:r>
          </a:p>
        </p:txBody>
      </p:sp>
      <p:sp>
        <p:nvSpPr>
          <p:cNvPr id="12" name="Elipse 11">
            <a:extLst>
              <a:ext uri="{FF2B5EF4-FFF2-40B4-BE49-F238E27FC236}">
                <a16:creationId xmlns:a16="http://schemas.microsoft.com/office/drawing/2014/main" id="{5EA6954C-A76E-4C30-AB0E-F1CA491F9D28}"/>
              </a:ext>
            </a:extLst>
          </p:cNvPr>
          <p:cNvSpPr/>
          <p:nvPr/>
        </p:nvSpPr>
        <p:spPr>
          <a:xfrm>
            <a:off x="1624983" y="4827211"/>
            <a:ext cx="891083" cy="891083"/>
          </a:xfrm>
          <a:prstGeom prst="ellipse">
            <a:avLst/>
          </a:prstGeom>
          <a:solidFill>
            <a:schemeClr val="bg1">
              <a:lumMod val="6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tx1"/>
                </a:solidFill>
                <a:latin typeface="TCCC-UnityText" panose="020B0505030303020204" pitchFamily="34" charset="0"/>
              </a:rPr>
              <a:t>6</a:t>
            </a:r>
          </a:p>
        </p:txBody>
      </p:sp>
      <p:sp>
        <p:nvSpPr>
          <p:cNvPr id="13" name="object 116">
            <a:extLst>
              <a:ext uri="{FF2B5EF4-FFF2-40B4-BE49-F238E27FC236}">
                <a16:creationId xmlns:a16="http://schemas.microsoft.com/office/drawing/2014/main" id="{7007EF4C-A13D-4151-AE32-FD72CA2B5694}"/>
              </a:ext>
            </a:extLst>
          </p:cNvPr>
          <p:cNvSpPr txBox="1"/>
          <p:nvPr/>
        </p:nvSpPr>
        <p:spPr>
          <a:xfrm>
            <a:off x="8159136" y="4403682"/>
            <a:ext cx="3636000" cy="260329"/>
          </a:xfrm>
          <a:prstGeom prst="rect">
            <a:avLst/>
          </a:prstGeom>
        </p:spPr>
        <p:txBody>
          <a:bodyPr vert="horz" wrap="square" lIns="0" tIns="13971" rIns="0" bIns="0" rtlCol="0">
            <a:spAutoFit/>
          </a:bodyPr>
          <a:lstStyle/>
          <a:p>
            <a:pPr marL="12700">
              <a:spcBef>
                <a:spcPts val="111"/>
              </a:spcBef>
            </a:pPr>
            <a:r>
              <a:rPr lang="pt-BR" sz="1600" b="1">
                <a:latin typeface="TCCC-UnityText" panose="020B0505030303020204" pitchFamily="34" charset="0"/>
                <a:cs typeface="Calibri"/>
              </a:rPr>
              <a:t>TRADICIONAL</a:t>
            </a:r>
          </a:p>
        </p:txBody>
      </p:sp>
      <p:sp>
        <p:nvSpPr>
          <p:cNvPr id="14" name="Elipse 13">
            <a:extLst>
              <a:ext uri="{FF2B5EF4-FFF2-40B4-BE49-F238E27FC236}">
                <a16:creationId xmlns:a16="http://schemas.microsoft.com/office/drawing/2014/main" id="{FA5B2EAB-4F6A-4D73-B389-26696E0AF8DA}"/>
              </a:ext>
            </a:extLst>
          </p:cNvPr>
          <p:cNvSpPr/>
          <p:nvPr/>
        </p:nvSpPr>
        <p:spPr>
          <a:xfrm>
            <a:off x="7063739" y="3335250"/>
            <a:ext cx="934284" cy="934284"/>
          </a:xfrm>
          <a:prstGeom prst="ellipse">
            <a:avLst/>
          </a:prstGeom>
          <a:solidFill>
            <a:srgbClr val="29ABE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TCCC-UnityText" panose="020B0505030303020204" pitchFamily="34" charset="0"/>
              </a:rPr>
              <a:t>22</a:t>
            </a:r>
          </a:p>
        </p:txBody>
      </p:sp>
      <p:sp>
        <p:nvSpPr>
          <p:cNvPr id="15" name="Elipse 14">
            <a:extLst>
              <a:ext uri="{FF2B5EF4-FFF2-40B4-BE49-F238E27FC236}">
                <a16:creationId xmlns:a16="http://schemas.microsoft.com/office/drawing/2014/main" id="{04FD8971-64D8-4A9C-AA60-CB007361A1BE}"/>
              </a:ext>
            </a:extLst>
          </p:cNvPr>
          <p:cNvSpPr/>
          <p:nvPr/>
        </p:nvSpPr>
        <p:spPr>
          <a:xfrm>
            <a:off x="7049656" y="4145904"/>
            <a:ext cx="934288" cy="934288"/>
          </a:xfrm>
          <a:prstGeom prst="ellipse">
            <a:avLst/>
          </a:prstGeom>
          <a:solidFill>
            <a:srgbClr val="CC3333"/>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a:solidFill>
                  <a:schemeClr val="bg1"/>
                </a:solidFill>
                <a:latin typeface="TCCC-UnityText" panose="020B0505030303020204" pitchFamily="34" charset="0"/>
              </a:rPr>
              <a:t>58</a:t>
            </a:r>
          </a:p>
        </p:txBody>
      </p:sp>
      <p:pic>
        <p:nvPicPr>
          <p:cNvPr id="16" name="Imagem 15">
            <a:extLst>
              <a:ext uri="{FF2B5EF4-FFF2-40B4-BE49-F238E27FC236}">
                <a16:creationId xmlns:a16="http://schemas.microsoft.com/office/drawing/2014/main" id="{86B1426B-FACF-4115-80B8-9D3A92A0DA0C}"/>
              </a:ext>
            </a:extLst>
          </p:cNvPr>
          <p:cNvPicPr>
            <a:picLocks noChangeAspect="1"/>
          </p:cNvPicPr>
          <p:nvPr/>
        </p:nvPicPr>
        <p:blipFill>
          <a:blip r:embed="rId3"/>
          <a:stretch>
            <a:fillRect/>
          </a:stretch>
        </p:blipFill>
        <p:spPr>
          <a:xfrm>
            <a:off x="5029257" y="6068621"/>
            <a:ext cx="2133483" cy="426697"/>
          </a:xfrm>
          <a:prstGeom prst="rect">
            <a:avLst/>
          </a:prstGeom>
        </p:spPr>
      </p:pic>
    </p:spTree>
    <p:extLst>
      <p:ext uri="{BB962C8B-B14F-4D97-AF65-F5344CB8AC3E}">
        <p14:creationId xmlns:p14="http://schemas.microsoft.com/office/powerpoint/2010/main" val="1102242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7">
            <a:extLst>
              <a:ext uri="{FF2B5EF4-FFF2-40B4-BE49-F238E27FC236}">
                <a16:creationId xmlns:a16="http://schemas.microsoft.com/office/drawing/2014/main" id="{86E7B02E-EB55-4D4A-BB96-2472A31959B5}"/>
              </a:ext>
            </a:extLst>
          </p:cNvPr>
          <p:cNvGraphicFramePr>
            <a:graphicFrameLocks noGrp="1"/>
          </p:cNvGraphicFramePr>
          <p:nvPr/>
        </p:nvGraphicFramePr>
        <p:xfrm>
          <a:off x="1012368" y="1556903"/>
          <a:ext cx="10025745" cy="4485998"/>
        </p:xfrm>
        <a:graphic>
          <a:graphicData uri="http://schemas.openxmlformats.org/drawingml/2006/table">
            <a:tbl>
              <a:tblPr>
                <a:effectLst/>
              </a:tblPr>
              <a:tblGrid>
                <a:gridCol w="2707684">
                  <a:extLst>
                    <a:ext uri="{9D8B030D-6E8A-4147-A177-3AD203B41FA5}">
                      <a16:colId xmlns:a16="http://schemas.microsoft.com/office/drawing/2014/main" val="379173556"/>
                    </a:ext>
                  </a:extLst>
                </a:gridCol>
                <a:gridCol w="2608618">
                  <a:extLst>
                    <a:ext uri="{9D8B030D-6E8A-4147-A177-3AD203B41FA5}">
                      <a16:colId xmlns:a16="http://schemas.microsoft.com/office/drawing/2014/main" val="1743442717"/>
                    </a:ext>
                  </a:extLst>
                </a:gridCol>
                <a:gridCol w="2377650">
                  <a:extLst>
                    <a:ext uri="{9D8B030D-6E8A-4147-A177-3AD203B41FA5}">
                      <a16:colId xmlns:a16="http://schemas.microsoft.com/office/drawing/2014/main" val="2551701479"/>
                    </a:ext>
                  </a:extLst>
                </a:gridCol>
                <a:gridCol w="2331793">
                  <a:extLst>
                    <a:ext uri="{9D8B030D-6E8A-4147-A177-3AD203B41FA5}">
                      <a16:colId xmlns:a16="http://schemas.microsoft.com/office/drawing/2014/main" val="2950779919"/>
                    </a:ext>
                  </a:extLst>
                </a:gridCol>
              </a:tblGrid>
              <a:tr h="279687">
                <a:tc>
                  <a:txBody>
                    <a:bodyPr/>
                    <a:lstStyle/>
                    <a:p>
                      <a:pPr lvl="0" algn="ctr" fontAlgn="b"/>
                      <a:r>
                        <a:rPr lang="en-US" sz="1050" b="1" i="0" u="none" strike="noStrike">
                          <a:solidFill>
                            <a:srgbClr val="FFFFFF"/>
                          </a:solidFill>
                          <a:latin typeface="Inter" pitchFamily="34"/>
                          <a:ea typeface="Inter" pitchFamily="34"/>
                        </a:rPr>
                        <a:t>CASOS DE CUMPLIMIENTO DE ROLES</a:t>
                      </a:r>
                    </a:p>
                  </a:txBody>
                  <a:tcPr marL="8138" marR="8138" marT="813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212121"/>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B022F"/>
                    </a:solidFill>
                  </a:tcPr>
                </a:tc>
                <a:tc>
                  <a:txBody>
                    <a:bodyPr/>
                    <a:lstStyle/>
                    <a:p>
                      <a:pPr lvl="0" algn="ctr" fontAlgn="b"/>
                      <a:r>
                        <a:rPr lang="en-US" sz="1050" b="1" i="0" u="none" strike="noStrike">
                          <a:solidFill>
                            <a:srgbClr val="FFFFFF"/>
                          </a:solidFill>
                          <a:latin typeface="Inter" pitchFamily="34"/>
                          <a:ea typeface="Inter" pitchFamily="34"/>
                        </a:rPr>
                        <a:t>PUNTOS ACUMULADOS POR EL # DE ROLES DISPONIBLES</a:t>
                      </a:r>
                    </a:p>
                  </a:txBody>
                  <a:tcPr marL="8138" marR="8138" marT="813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212121"/>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B022F"/>
                    </a:solidFill>
                  </a:tcPr>
                </a:tc>
                <a:tc>
                  <a:txBody>
                    <a:bodyPr/>
                    <a:lstStyle/>
                    <a:p>
                      <a:pPr lvl="0" algn="ctr" fontAlgn="b"/>
                      <a:r>
                        <a:rPr lang="en-US" sz="1050" b="1" i="0" u="none" strike="noStrike">
                          <a:solidFill>
                            <a:srgbClr val="FFFFFF"/>
                          </a:solidFill>
                          <a:latin typeface="Inter" pitchFamily="34"/>
                          <a:ea typeface="Inter" pitchFamily="34"/>
                        </a:rPr>
                        <a:t>PUNTOS POR DISPONIBILIDAD COMBINADA DE ROLES</a:t>
                      </a:r>
                    </a:p>
                  </a:txBody>
                  <a:tcPr marL="8138" marR="8138" marT="813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212121"/>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B022F"/>
                    </a:solidFill>
                  </a:tcPr>
                </a:tc>
                <a:tc>
                  <a:txBody>
                    <a:bodyPr/>
                    <a:lstStyle/>
                    <a:p>
                      <a:pPr lvl="0" algn="ctr" fontAlgn="b"/>
                      <a:r>
                        <a:rPr lang="en-US" sz="1050" b="1" i="0" u="none" strike="noStrike">
                          <a:solidFill>
                            <a:srgbClr val="FFFFFF"/>
                          </a:solidFill>
                          <a:latin typeface="Inter" pitchFamily="34"/>
                          <a:ea typeface="Inter" pitchFamily="34"/>
                        </a:rPr>
                        <a:t>PUNTOS TOTALES</a:t>
                      </a:r>
                    </a:p>
                  </a:txBody>
                  <a:tcPr marL="8138" marR="8138" marT="813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212121"/>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EB022F"/>
                    </a:solidFill>
                  </a:tcPr>
                </a:tc>
                <a:extLst>
                  <a:ext uri="{0D108BD9-81ED-4DB2-BD59-A6C34878D82A}">
                    <a16:rowId xmlns:a16="http://schemas.microsoft.com/office/drawing/2014/main" val="3093338392"/>
                  </a:ext>
                </a:extLst>
              </a:tr>
              <a:tr h="179304">
                <a:tc>
                  <a:txBody>
                    <a:bodyPr/>
                    <a:lstStyle/>
                    <a:p>
                      <a:pPr lvl="0" algn="ctr" fontAlgn="ctr"/>
                      <a:r>
                        <a:rPr lang="es-MX" sz="1050" b="0" i="0" u="none" strike="noStrike">
                          <a:solidFill>
                            <a:srgbClr val="000000"/>
                          </a:solidFill>
                          <a:latin typeface="Inter" pitchFamily="34"/>
                          <a:ea typeface="Inter" pitchFamily="34"/>
                        </a:rPr>
                        <a:t>1 de 23</a:t>
                      </a:r>
                      <a:endParaRPr lang="en-US" sz="1050" b="0" i="0" u="none" strike="noStrike">
                        <a:solidFill>
                          <a:srgbClr val="000000"/>
                        </a:solidFill>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0.65</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rowSpan="22">
                  <a:txBody>
                    <a:bodyPr/>
                    <a:lstStyle/>
                    <a:p>
                      <a:pPr lvl="0" algn="ctr" fontAlgn="ctr"/>
                      <a:r>
                        <a:rPr lang="en-US" sz="1050" b="1" i="0" u="none" strike="noStrike">
                          <a:solidFill>
                            <a:srgbClr val="C00000"/>
                          </a:solidFill>
                          <a:latin typeface="Inter" pitchFamily="34"/>
                          <a:ea typeface="Inter" pitchFamily="34"/>
                        </a:rPr>
                        <a:t>0.00 PUNTOS</a:t>
                      </a: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0.65</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247219329"/>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2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1.30</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1.30</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49539722"/>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3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1.96</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1.96</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850667063"/>
                  </a:ext>
                </a:extLst>
              </a:tr>
              <a:tr h="145252">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4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2.61</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2.61</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121431414"/>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5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3.26</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3.26</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3972533"/>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6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3.91</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3.91</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815285404"/>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7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4.57</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4.57</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5025165"/>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8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5.22</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5.22</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096671437"/>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9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5.87</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5.87</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405273537"/>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10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6.52</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6.52</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1193175"/>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11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7.17</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7.17</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74670077"/>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12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7.83</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7.83</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935184844"/>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13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8.48</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8.48</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059601464"/>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14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9.13</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9.13</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173287421"/>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15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9.78</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9.78</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647653015"/>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16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10.43</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10.43</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678885554"/>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17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11.09</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11.09</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24131294"/>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18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11.74</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11.74</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49171084"/>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19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12.39</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12.39</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00158380"/>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20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13.04</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13.04</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812534151"/>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21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13.70</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13.70</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250755488"/>
                  </a:ext>
                </a:extLst>
              </a:tr>
              <a:tr h="179304">
                <a:tc>
                  <a:txBody>
                    <a:bodyPr/>
                    <a:lstStyle/>
                    <a:p>
                      <a:pPr marL="0" marR="0" lvl="0" indent="0" algn="ctr" defTabSz="914400" rtl="0" fontAlgn="ctr" hangingPunct="1">
                        <a:lnSpc>
                          <a:spcPct val="100000"/>
                        </a:lnSpc>
                        <a:spcBef>
                          <a:spcPts val="0"/>
                        </a:spcBef>
                        <a:spcAft>
                          <a:spcPts val="0"/>
                        </a:spcAft>
                        <a:buNone/>
                        <a:tabLst/>
                      </a:pPr>
                      <a:r>
                        <a:rPr lang="es-MX" sz="1050" b="0" i="0" u="none" strike="noStrike" kern="0" cap="none" spc="0" baseline="0">
                          <a:solidFill>
                            <a:srgbClr val="000000"/>
                          </a:solidFill>
                          <a:uFillTx/>
                          <a:latin typeface="Inter" pitchFamily="34"/>
                          <a:ea typeface="Inter" pitchFamily="34"/>
                        </a:rPr>
                        <a:t>22 de 23</a:t>
                      </a:r>
                      <a:endParaRPr lang="en-US" sz="1050" b="0"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a:txBody>
                    <a:bodyPr/>
                    <a:lstStyle/>
                    <a:p>
                      <a:pPr lvl="0" algn="ctr" fontAlgn="b"/>
                      <a:r>
                        <a:rPr lang="es-MX" sz="1050" b="0" i="0" u="none" strike="noStrike">
                          <a:solidFill>
                            <a:srgbClr val="000000"/>
                          </a:solidFill>
                          <a:latin typeface="Inter" pitchFamily="34"/>
                          <a:ea typeface="Inter" pitchFamily="34"/>
                        </a:rPr>
                        <a:t>14.35</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tc vMerge="1">
                  <a:txBody>
                    <a:bodyPr/>
                    <a:lstStyle/>
                    <a:p>
                      <a:endParaRPr lang="es-MX"/>
                    </a:p>
                  </a:txBody>
                  <a:tcPr/>
                </a:tc>
                <a:tc>
                  <a:txBody>
                    <a:bodyPr/>
                    <a:lstStyle/>
                    <a:p>
                      <a:pPr lvl="0" algn="ctr" fontAlgn="b"/>
                      <a:r>
                        <a:rPr lang="es-MX" sz="1050" b="0" i="0" u="none" strike="noStrike">
                          <a:solidFill>
                            <a:srgbClr val="000000"/>
                          </a:solidFill>
                          <a:latin typeface="Inter" pitchFamily="34"/>
                          <a:ea typeface="Inter" pitchFamily="34"/>
                        </a:rPr>
                        <a:t>14.35</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923112403"/>
                  </a:ext>
                </a:extLst>
              </a:tr>
              <a:tr h="179304">
                <a:tc>
                  <a:txBody>
                    <a:bodyPr/>
                    <a:lstStyle/>
                    <a:p>
                      <a:pPr marL="0" marR="0" lvl="0" indent="0" algn="ctr" defTabSz="914400" rtl="0" fontAlgn="ctr" hangingPunct="1">
                        <a:lnSpc>
                          <a:spcPct val="100000"/>
                        </a:lnSpc>
                        <a:spcBef>
                          <a:spcPts val="0"/>
                        </a:spcBef>
                        <a:spcAft>
                          <a:spcPts val="0"/>
                        </a:spcAft>
                        <a:buNone/>
                        <a:tabLst/>
                      </a:pPr>
                      <a:r>
                        <a:rPr lang="es-MX" sz="1100" b="1" i="0" u="none" strike="noStrike" kern="0" cap="none" spc="0" baseline="0">
                          <a:solidFill>
                            <a:srgbClr val="000000"/>
                          </a:solidFill>
                          <a:uFillTx/>
                          <a:latin typeface="Inter" pitchFamily="34"/>
                          <a:ea typeface="Inter" pitchFamily="34"/>
                        </a:rPr>
                        <a:t>Presencia de los 23 roles</a:t>
                      </a:r>
                      <a:endParaRPr lang="en-US" sz="1100" b="1" i="0" u="none" strike="noStrike" kern="0" cap="none" spc="0" baseline="0">
                        <a:solidFill>
                          <a:srgbClr val="000000"/>
                        </a:solidFill>
                        <a:uFillTx/>
                        <a:latin typeface="Inter" pitchFamily="34"/>
                        <a:ea typeface="Inter" pitchFamily="34"/>
                      </a:endParaRP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21AFC2"/>
                    </a:solidFill>
                  </a:tcPr>
                </a:tc>
                <a:tc>
                  <a:txBody>
                    <a:bodyPr/>
                    <a:lstStyle/>
                    <a:p>
                      <a:pPr lvl="0" algn="ctr" fontAlgn="b"/>
                      <a:r>
                        <a:rPr lang="es-MX" sz="1400" b="1" i="0" u="none" strike="noStrike">
                          <a:solidFill>
                            <a:srgbClr val="000000"/>
                          </a:solidFill>
                          <a:latin typeface="Inter" pitchFamily="34"/>
                          <a:ea typeface="Inter" pitchFamily="34"/>
                        </a:rPr>
                        <a:t>15</a:t>
                      </a:r>
                    </a:p>
                  </a:txBody>
                  <a:tcPr marL="9528" marR="9528" marT="9528" marB="0" anchor="b">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21AFC2"/>
                    </a:solidFill>
                  </a:tcPr>
                </a:tc>
                <a:tc>
                  <a:txBody>
                    <a:bodyPr/>
                    <a:lstStyle/>
                    <a:p>
                      <a:pPr marL="0" marR="0" lvl="0" indent="0" algn="ctr" defTabSz="914400" rtl="0" fontAlgn="ctr" hangingPunct="1">
                        <a:lnSpc>
                          <a:spcPct val="100000"/>
                        </a:lnSpc>
                        <a:spcBef>
                          <a:spcPts val="0"/>
                        </a:spcBef>
                        <a:spcAft>
                          <a:spcPts val="0"/>
                        </a:spcAft>
                        <a:buNone/>
                        <a:tabLst/>
                      </a:pPr>
                      <a:r>
                        <a:rPr lang="es-MX" sz="1400" b="1" i="0" u="none" strike="noStrike">
                          <a:solidFill>
                            <a:srgbClr val="000000"/>
                          </a:solidFill>
                          <a:latin typeface="Inter" pitchFamily="34"/>
                          <a:ea typeface="Inter" pitchFamily="34"/>
                        </a:rPr>
                        <a:t>15</a:t>
                      </a: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21AFC2"/>
                    </a:solidFill>
                  </a:tcPr>
                </a:tc>
                <a:tc>
                  <a:txBody>
                    <a:bodyPr/>
                    <a:lstStyle/>
                    <a:p>
                      <a:pPr marL="0" marR="0" lvl="0" indent="0" algn="ctr" defTabSz="914400" rtl="0" fontAlgn="ctr" hangingPunct="1">
                        <a:lnSpc>
                          <a:spcPct val="100000"/>
                        </a:lnSpc>
                        <a:spcBef>
                          <a:spcPts val="0"/>
                        </a:spcBef>
                        <a:spcAft>
                          <a:spcPts val="0"/>
                        </a:spcAft>
                        <a:buNone/>
                        <a:tabLst/>
                      </a:pPr>
                      <a:r>
                        <a:rPr lang="es-MX" sz="1400" b="1" i="0" u="none" strike="noStrike">
                          <a:solidFill>
                            <a:srgbClr val="000000"/>
                          </a:solidFill>
                          <a:latin typeface="Inter" pitchFamily="34"/>
                          <a:ea typeface="Inter" pitchFamily="34"/>
                        </a:rPr>
                        <a:t>30</a:t>
                      </a:r>
                    </a:p>
                  </a:txBody>
                  <a:tcPr marL="6345" marR="6345" marT="6345" marB="0" anchor="ctr">
                    <a:lnL w="12701" cap="flat" cmpd="sng" algn="ctr">
                      <a:solidFill>
                        <a:srgbClr val="FFFFFF"/>
                      </a:solidFill>
                      <a:prstDash val="solid"/>
                      <a:round/>
                      <a:headEnd type="none" w="med" len="med"/>
                      <a:tailEnd type="none" w="med" len="med"/>
                    </a:lnL>
                    <a:lnR w="12701" cap="flat" cmpd="sng" algn="ctr">
                      <a:solidFill>
                        <a:srgbClr val="FFFFFF"/>
                      </a:solidFill>
                      <a:prstDash val="solid"/>
                      <a:round/>
                      <a:headEnd type="none" w="med" len="med"/>
                      <a:tailEnd type="none" w="med" len="med"/>
                    </a:lnR>
                    <a:lnT w="12701" cap="flat" cmpd="sng" algn="ctr">
                      <a:solidFill>
                        <a:srgbClr val="FFFFFF"/>
                      </a:solidFill>
                      <a:prstDash val="solid"/>
                      <a:round/>
                      <a:headEnd type="none" w="med" len="med"/>
                      <a:tailEnd type="none" w="med" len="med"/>
                    </a:lnT>
                    <a:lnB w="12701" cap="flat" cmpd="sng" algn="ctr">
                      <a:solidFill>
                        <a:srgbClr val="FFFFFF"/>
                      </a:solidFill>
                      <a:prstDash val="solid"/>
                      <a:round/>
                      <a:headEnd type="none" w="med" len="med"/>
                      <a:tailEnd type="none" w="med" len="med"/>
                    </a:lnB>
                    <a:solidFill>
                      <a:srgbClr val="21AFC2"/>
                    </a:solidFill>
                  </a:tcPr>
                </a:tc>
                <a:extLst>
                  <a:ext uri="{0D108BD9-81ED-4DB2-BD59-A6C34878D82A}">
                    <a16:rowId xmlns:a16="http://schemas.microsoft.com/office/drawing/2014/main" val="4077534985"/>
                  </a:ext>
                </a:extLst>
              </a:tr>
            </a:tbl>
          </a:graphicData>
        </a:graphic>
      </p:graphicFrame>
      <p:sp>
        <p:nvSpPr>
          <p:cNvPr id="9" name="Espaço Reservado para Conteúdo 8">
            <a:extLst>
              <a:ext uri="{FF2B5EF4-FFF2-40B4-BE49-F238E27FC236}">
                <a16:creationId xmlns:a16="http://schemas.microsoft.com/office/drawing/2014/main" id="{9E22472D-00A0-4286-A6DE-B741F6983499}"/>
              </a:ext>
            </a:extLst>
          </p:cNvPr>
          <p:cNvSpPr>
            <a:spLocks noGrp="1"/>
          </p:cNvSpPr>
          <p:nvPr>
            <p:ph idx="4294967295"/>
          </p:nvPr>
        </p:nvSpPr>
        <p:spPr>
          <a:xfrm>
            <a:off x="910843" y="1037911"/>
            <a:ext cx="8034338" cy="339725"/>
          </a:xfrm>
        </p:spPr>
        <p:txBody>
          <a:bodyPr/>
          <a:lstStyle/>
          <a:p>
            <a:pPr marL="0" indent="0">
              <a:buNone/>
            </a:pPr>
            <a:r>
              <a:rPr lang="es-MX" sz="1600" b="1" i="0" u="none" strike="noStrike" kern="0" cap="none" spc="0" baseline="0">
                <a:uFillTx/>
                <a:latin typeface="Inter" pitchFamily="34"/>
                <a:ea typeface="Inter" pitchFamily="34"/>
                <a:cs typeface="Inter" pitchFamily="34"/>
              </a:rPr>
              <a:t>PUNTAJE CALCULADO DE ACUERDO A LA DISPONIBILIDAD DE ROLES</a:t>
            </a:r>
          </a:p>
          <a:p>
            <a:endParaRPr lang="es-419"/>
          </a:p>
        </p:txBody>
      </p:sp>
      <p:sp>
        <p:nvSpPr>
          <p:cNvPr id="10" name="Título 2">
            <a:extLst>
              <a:ext uri="{FF2B5EF4-FFF2-40B4-BE49-F238E27FC236}">
                <a16:creationId xmlns:a16="http://schemas.microsoft.com/office/drawing/2014/main" id="{24C3CB87-2B35-42E9-AB2F-434D207B5767}"/>
              </a:ext>
            </a:extLst>
          </p:cNvPr>
          <p:cNvSpPr txBox="1">
            <a:spLocks/>
          </p:cNvSpPr>
          <p:nvPr/>
        </p:nvSpPr>
        <p:spPr>
          <a:xfrm>
            <a:off x="665045" y="-117789"/>
            <a:ext cx="8525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en-US">
                <a:solidFill>
                  <a:srgbClr val="303030"/>
                </a:solidFill>
              </a:rPr>
              <a:t>PORTFOLIO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aixaDeTexto 32">
            <a:extLst>
              <a:ext uri="{FF2B5EF4-FFF2-40B4-BE49-F238E27FC236}">
                <a16:creationId xmlns:a16="http://schemas.microsoft.com/office/drawing/2014/main" id="{B7AA3408-0118-4DD2-866A-2C029D52E82A}"/>
              </a:ext>
            </a:extLst>
          </p:cNvPr>
          <p:cNvSpPr txBox="1"/>
          <p:nvPr/>
        </p:nvSpPr>
        <p:spPr>
          <a:xfrm>
            <a:off x="636312" y="2994344"/>
            <a:ext cx="4614878" cy="3046988"/>
          </a:xfrm>
          <a:prstGeom prst="rect">
            <a:avLst/>
          </a:prstGeom>
          <a:noFill/>
        </p:spPr>
        <p:txBody>
          <a:bodyPr wrap="square" rtlCol="0">
            <a:spAutoFit/>
          </a:bodyPr>
          <a:lstStyle/>
          <a:p>
            <a:r>
              <a:rPr lang="es-ES_tradnl" sz="1600" b="1" u="sng">
                <a:solidFill>
                  <a:srgbClr val="000000"/>
                </a:solidFill>
                <a:latin typeface="+mj-lt"/>
              </a:rPr>
              <a:t>Puntos de atención:</a:t>
            </a:r>
          </a:p>
          <a:p>
            <a:endParaRPr lang="es-ES_tradnl" sz="1600">
              <a:solidFill>
                <a:srgbClr val="000000"/>
              </a:solidFill>
              <a:latin typeface="+mj-lt"/>
            </a:endParaRPr>
          </a:p>
          <a:p>
            <a:r>
              <a:rPr lang="es-ES_tradnl" sz="1600" b="1" spc="26">
                <a:solidFill>
                  <a:srgbClr val="C00000"/>
                </a:solidFill>
                <a:latin typeface="+mj-lt"/>
                <a:cs typeface="Calibri"/>
              </a:rPr>
              <a:t>Observación 1</a:t>
            </a:r>
            <a:r>
              <a:rPr lang="es-ES_tradnl" sz="1600" spc="26">
                <a:latin typeface="+mj-lt"/>
                <a:cs typeface="Calibri"/>
              </a:rPr>
              <a:t>: Los Spin Regionales serán parte de la métrica de coberturas combinadas del pilar de Portfolio.</a:t>
            </a:r>
            <a:endParaRPr lang="es-ES_tradnl" sz="1600">
              <a:solidFill>
                <a:srgbClr val="000000"/>
              </a:solidFill>
              <a:latin typeface="+mj-lt"/>
            </a:endParaRPr>
          </a:p>
          <a:p>
            <a:endParaRPr lang="es-ES_tradnl" sz="1600">
              <a:solidFill>
                <a:srgbClr val="000000"/>
              </a:solidFill>
              <a:latin typeface="+mj-lt"/>
            </a:endParaRPr>
          </a:p>
          <a:p>
            <a:r>
              <a:rPr lang="es-ES_tradnl" sz="1600" b="1" spc="26">
                <a:solidFill>
                  <a:srgbClr val="C00000"/>
                </a:solidFill>
                <a:latin typeface="+mj-lt"/>
                <a:cs typeface="Calibri"/>
              </a:rPr>
              <a:t>Observación 2:</a:t>
            </a:r>
            <a:r>
              <a:rPr lang="es-ES_tradnl" sz="1600" spc="26">
                <a:latin typeface="+mj-lt"/>
                <a:cs typeface="Calibri"/>
              </a:rPr>
              <a:t> Sus pesos individuales serán distribuidos de forma lineal.</a:t>
            </a:r>
            <a:r>
              <a:rPr lang="es-ES_tradnl" sz="1600">
                <a:solidFill>
                  <a:srgbClr val="000000"/>
                </a:solidFill>
                <a:latin typeface="+mj-lt"/>
              </a:rPr>
              <a:t> </a:t>
            </a:r>
          </a:p>
          <a:p>
            <a:endParaRPr lang="es-ES_tradnl" sz="1600">
              <a:solidFill>
                <a:srgbClr val="000000"/>
              </a:solidFill>
              <a:latin typeface="+mj-lt"/>
            </a:endParaRPr>
          </a:p>
          <a:p>
            <a:r>
              <a:rPr lang="es-ES_tradnl" sz="1600" b="1" spc="26">
                <a:solidFill>
                  <a:srgbClr val="C00000"/>
                </a:solidFill>
                <a:latin typeface="+mj-lt"/>
                <a:cs typeface="Calibri"/>
              </a:rPr>
              <a:t>Observación 3</a:t>
            </a:r>
            <a:r>
              <a:rPr lang="es-ES_tradnl" sz="1600" spc="26">
                <a:latin typeface="+mj-lt"/>
                <a:cs typeface="Calibri"/>
              </a:rPr>
              <a:t>: La validación e estas métricas seguirá el padrón del resto de Portfolio.</a:t>
            </a:r>
            <a:endParaRPr lang="es-ES_tradnl" sz="1600">
              <a:solidFill>
                <a:srgbClr val="000000"/>
              </a:solidFill>
              <a:latin typeface="+mj-lt"/>
            </a:endParaRPr>
          </a:p>
          <a:p>
            <a:endParaRPr lang="es-ES_tradnl" sz="1600">
              <a:solidFill>
                <a:srgbClr val="000000"/>
              </a:solidFill>
              <a:latin typeface="+mj-lt"/>
            </a:endParaRPr>
          </a:p>
        </p:txBody>
      </p:sp>
      <p:sp>
        <p:nvSpPr>
          <p:cNvPr id="28" name="Título 2">
            <a:extLst>
              <a:ext uri="{FF2B5EF4-FFF2-40B4-BE49-F238E27FC236}">
                <a16:creationId xmlns:a16="http://schemas.microsoft.com/office/drawing/2014/main" id="{ADEA9F9D-F16A-4D5D-AF67-4C1E9DF889BD}"/>
              </a:ext>
            </a:extLst>
          </p:cNvPr>
          <p:cNvSpPr txBox="1">
            <a:spLocks/>
          </p:cNvSpPr>
          <p:nvPr/>
        </p:nvSpPr>
        <p:spPr>
          <a:xfrm>
            <a:off x="665045" y="-117789"/>
            <a:ext cx="8525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en-US">
                <a:solidFill>
                  <a:srgbClr val="303030"/>
                </a:solidFill>
              </a:rPr>
              <a:t>PORTFOLIO</a:t>
            </a:r>
          </a:p>
        </p:txBody>
      </p:sp>
      <p:sp>
        <p:nvSpPr>
          <p:cNvPr id="32" name="object 7">
            <a:extLst>
              <a:ext uri="{FF2B5EF4-FFF2-40B4-BE49-F238E27FC236}">
                <a16:creationId xmlns:a16="http://schemas.microsoft.com/office/drawing/2014/main" id="{27EED896-0760-4C84-BCDC-B32629833893}"/>
              </a:ext>
            </a:extLst>
          </p:cNvPr>
          <p:cNvSpPr txBox="1">
            <a:spLocks/>
          </p:cNvSpPr>
          <p:nvPr/>
        </p:nvSpPr>
        <p:spPr>
          <a:xfrm>
            <a:off x="678693" y="1066700"/>
            <a:ext cx="12588674" cy="369332"/>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marR="0" lvl="0" indent="0" algn="l" defTabSz="685800" fontAlgn="auto">
              <a:lnSpc>
                <a:spcPct val="100000"/>
              </a:lnSpc>
              <a:spcBef>
                <a:spcPts val="0"/>
              </a:spcBef>
              <a:spcAft>
                <a:spcPts val="0"/>
              </a:spcAft>
              <a:buClrTx/>
              <a:buSzTx/>
              <a:buFontTx/>
              <a:buNone/>
              <a:tabLst/>
              <a:defRPr/>
            </a:pPr>
            <a:r>
              <a:rPr lang="pt-BR" sz="2400">
                <a:solidFill>
                  <a:prstClr val="black"/>
                </a:solidFill>
                <a:latin typeface="+mj-lt"/>
              </a:rPr>
              <a:t>SPINS REGIONALES</a:t>
            </a:r>
          </a:p>
        </p:txBody>
      </p:sp>
      <p:sp>
        <p:nvSpPr>
          <p:cNvPr id="31" name="CaixaDeTexto 30">
            <a:extLst>
              <a:ext uri="{FF2B5EF4-FFF2-40B4-BE49-F238E27FC236}">
                <a16:creationId xmlns:a16="http://schemas.microsoft.com/office/drawing/2014/main" id="{EB8BA778-822D-4070-9517-31AC07CF44C3}"/>
              </a:ext>
            </a:extLst>
          </p:cNvPr>
          <p:cNvSpPr txBox="1"/>
          <p:nvPr/>
        </p:nvSpPr>
        <p:spPr>
          <a:xfrm>
            <a:off x="636312" y="1436032"/>
            <a:ext cx="11415251" cy="1569660"/>
          </a:xfrm>
          <a:prstGeom prst="rect">
            <a:avLst/>
          </a:prstGeom>
          <a:noFill/>
        </p:spPr>
        <p:txBody>
          <a:bodyPr wrap="square">
            <a:spAutoFit/>
          </a:bodyPr>
          <a:lstStyle/>
          <a:p>
            <a:r>
              <a:rPr lang="es-ES_tradnl" sz="1600">
                <a:solidFill>
                  <a:srgbClr val="000000"/>
                </a:solidFill>
                <a:latin typeface="+mj-lt"/>
              </a:rPr>
              <a:t>Los Spin regionales serán métricas del pilar de Portfolio que serán personalizadas para cada embotellador. </a:t>
            </a:r>
          </a:p>
          <a:p>
            <a:endParaRPr lang="es-ES_tradnl" sz="1600">
              <a:solidFill>
                <a:srgbClr val="000000"/>
              </a:solidFill>
              <a:latin typeface="+mj-lt"/>
            </a:endParaRPr>
          </a:p>
          <a:p>
            <a:r>
              <a:rPr lang="es-ES_tradnl" sz="1600">
                <a:solidFill>
                  <a:srgbClr val="000000"/>
                </a:solidFill>
                <a:latin typeface="+mj-lt"/>
              </a:rPr>
              <a:t>Este grupo de métricas tendrá el peso de 5% para el canal Hipermercado y Supermercado, 8% para Tradicional Grande y 5% para Tradicional Mediano.</a:t>
            </a:r>
          </a:p>
          <a:p>
            <a:endParaRPr lang="es-ES_tradnl" sz="1600">
              <a:solidFill>
                <a:srgbClr val="000000"/>
              </a:solidFill>
              <a:latin typeface="+mj-lt"/>
            </a:endParaRPr>
          </a:p>
          <a:p>
            <a:r>
              <a:rPr lang="es-ES_tradnl" sz="1600">
                <a:solidFill>
                  <a:srgbClr val="000000"/>
                </a:solidFill>
                <a:latin typeface="+mj-lt"/>
              </a:rPr>
              <a:t>La relación de los </a:t>
            </a:r>
            <a:r>
              <a:rPr lang="es-ES_tradnl" sz="1600" err="1">
                <a:solidFill>
                  <a:srgbClr val="000000"/>
                </a:solidFill>
                <a:latin typeface="+mj-lt"/>
              </a:rPr>
              <a:t>SKUs</a:t>
            </a:r>
            <a:r>
              <a:rPr lang="es-ES_tradnl" sz="1600">
                <a:solidFill>
                  <a:srgbClr val="000000"/>
                </a:solidFill>
                <a:latin typeface="+mj-lt"/>
              </a:rPr>
              <a:t> que validaran estas métricas fue alineado con cada Embotellador en base a su operación. </a:t>
            </a:r>
          </a:p>
        </p:txBody>
      </p:sp>
      <p:pic>
        <p:nvPicPr>
          <p:cNvPr id="10" name="Imagem 9">
            <a:extLst>
              <a:ext uri="{FF2B5EF4-FFF2-40B4-BE49-F238E27FC236}">
                <a16:creationId xmlns:a16="http://schemas.microsoft.com/office/drawing/2014/main" id="{D9A9617E-17B8-4DB2-A28F-A60B2F326C88}"/>
              </a:ext>
            </a:extLst>
          </p:cNvPr>
          <p:cNvPicPr>
            <a:picLocks noChangeAspect="1"/>
          </p:cNvPicPr>
          <p:nvPr/>
        </p:nvPicPr>
        <p:blipFill rotWithShape="1">
          <a:blip r:embed="rId3"/>
          <a:srcRect l="13676" t="2145"/>
          <a:stretch/>
        </p:blipFill>
        <p:spPr>
          <a:xfrm>
            <a:off x="5803074" y="3067979"/>
            <a:ext cx="5722959" cy="2594959"/>
          </a:xfrm>
          <a:prstGeom prst="rect">
            <a:avLst/>
          </a:prstGeom>
        </p:spPr>
      </p:pic>
      <p:sp>
        <p:nvSpPr>
          <p:cNvPr id="8" name="Retângulo 7">
            <a:extLst>
              <a:ext uri="{FF2B5EF4-FFF2-40B4-BE49-F238E27FC236}">
                <a16:creationId xmlns:a16="http://schemas.microsoft.com/office/drawing/2014/main" id="{314F19BA-B0E7-4D9D-9E1E-21EE91BD91A0}"/>
              </a:ext>
            </a:extLst>
          </p:cNvPr>
          <p:cNvSpPr/>
          <p:nvPr/>
        </p:nvSpPr>
        <p:spPr>
          <a:xfrm>
            <a:off x="5832569" y="4410382"/>
            <a:ext cx="5708211" cy="123848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680177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C14AB-305D-4B87-ACE7-E69366CEC99B}"/>
              </a:ext>
            </a:extLst>
          </p:cNvPr>
          <p:cNvSpPr>
            <a:spLocks noGrp="1"/>
          </p:cNvSpPr>
          <p:nvPr>
            <p:ph type="title"/>
          </p:nvPr>
        </p:nvSpPr>
        <p:spPr>
          <a:xfrm>
            <a:off x="669925" y="2644775"/>
            <a:ext cx="10515600" cy="1325563"/>
          </a:xfrm>
        </p:spPr>
        <p:txBody>
          <a:bodyPr>
            <a:normAutofit/>
          </a:bodyPr>
          <a:lstStyle/>
          <a:p>
            <a:r>
              <a:rPr lang="es-ES" sz="3200" b="1">
                <a:solidFill>
                  <a:srgbClr val="303030"/>
                </a:solidFill>
                <a:latin typeface="TCCC-UnityTextlos)"/>
              </a:rPr>
              <a:t>CANAL HIPERMERCADO Y SUPER</a:t>
            </a:r>
            <a:endParaRPr lang="pt-BR" sz="3200" b="1">
              <a:solidFill>
                <a:srgbClr val="303030"/>
              </a:solidFill>
              <a:latin typeface="TCCC-UnityTextlos)"/>
            </a:endParaRPr>
          </a:p>
        </p:txBody>
      </p:sp>
      <p:sp>
        <p:nvSpPr>
          <p:cNvPr id="4" name="Subtítulo 3">
            <a:extLst>
              <a:ext uri="{FF2B5EF4-FFF2-40B4-BE49-F238E27FC236}">
                <a16:creationId xmlns:a16="http://schemas.microsoft.com/office/drawing/2014/main" id="{CBA8B1DD-4B36-4382-9F02-ECB37F51629D}"/>
              </a:ext>
            </a:extLst>
          </p:cNvPr>
          <p:cNvSpPr>
            <a:spLocks noGrp="1"/>
          </p:cNvSpPr>
          <p:nvPr>
            <p:ph type="subTitle" idx="4294967295"/>
          </p:nvPr>
        </p:nvSpPr>
        <p:spPr>
          <a:xfrm>
            <a:off x="669925" y="3697288"/>
            <a:ext cx="5927725" cy="546100"/>
          </a:xfrm>
        </p:spPr>
        <p:txBody>
          <a:bodyPr/>
          <a:lstStyle/>
          <a:p>
            <a:pPr marL="0" indent="0">
              <a:buNone/>
            </a:pPr>
            <a:r>
              <a:rPr lang="pt-BR" b="1">
                <a:solidFill>
                  <a:srgbClr val="303030"/>
                </a:solidFill>
                <a:latin typeface="TCCC-UnityTextlos)"/>
              </a:rPr>
              <a:t>CRITERIOS</a:t>
            </a:r>
            <a:endParaRPr lang="es-419" b="1">
              <a:solidFill>
                <a:srgbClr val="303030"/>
              </a:solidFill>
              <a:latin typeface="TCCC-UnityTextlos)"/>
            </a:endParaRPr>
          </a:p>
        </p:txBody>
      </p:sp>
    </p:spTree>
    <p:extLst>
      <p:ext uri="{BB962C8B-B14F-4D97-AF65-F5344CB8AC3E}">
        <p14:creationId xmlns:p14="http://schemas.microsoft.com/office/powerpoint/2010/main" val="3792067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98DD08C1-D12B-42C0-8971-CF676BE6EFC9}"/>
              </a:ext>
            </a:extLst>
          </p:cNvPr>
          <p:cNvSpPr>
            <a:spLocks noGrp="1"/>
          </p:cNvSpPr>
          <p:nvPr>
            <p:ph type="title" idx="4294967295"/>
          </p:nvPr>
        </p:nvSpPr>
        <p:spPr>
          <a:xfrm>
            <a:off x="781050" y="-173038"/>
            <a:ext cx="8524875" cy="1325563"/>
          </a:xfrm>
        </p:spPr>
        <p:txBody>
          <a:bodyPr>
            <a:normAutofit/>
          </a:bodyPr>
          <a:lstStyle/>
          <a:p>
            <a:r>
              <a:rPr lang="pt-BR" sz="1800" b="1">
                <a:latin typeface="TCCC-UnityText" panose="020B0505030303020204" pitchFamily="34" charset="0"/>
              </a:rPr>
              <a:t>HIPER Y SUPER </a:t>
            </a:r>
            <a:endParaRPr lang="es-419" sz="1800" b="1">
              <a:latin typeface="TCCC-UnityText" panose="020B0505030303020204" pitchFamily="34" charset="0"/>
            </a:endParaRPr>
          </a:p>
        </p:txBody>
      </p:sp>
      <p:sp>
        <p:nvSpPr>
          <p:cNvPr id="7" name="Espaço Reservado para Conteúdo 6">
            <a:extLst>
              <a:ext uri="{FF2B5EF4-FFF2-40B4-BE49-F238E27FC236}">
                <a16:creationId xmlns:a16="http://schemas.microsoft.com/office/drawing/2014/main" id="{6758D860-6123-485C-9918-17E15EDF9F09}"/>
              </a:ext>
            </a:extLst>
          </p:cNvPr>
          <p:cNvSpPr>
            <a:spLocks noGrp="1"/>
          </p:cNvSpPr>
          <p:nvPr>
            <p:ph idx="4294967295"/>
          </p:nvPr>
        </p:nvSpPr>
        <p:spPr>
          <a:xfrm>
            <a:off x="781050" y="654050"/>
            <a:ext cx="8034338" cy="338138"/>
          </a:xfrm>
        </p:spPr>
        <p:txBody>
          <a:bodyPr>
            <a:noAutofit/>
          </a:bodyPr>
          <a:lstStyle/>
          <a:p>
            <a:pPr marL="0" indent="0">
              <a:buNone/>
            </a:pPr>
            <a:r>
              <a:rPr lang="pt-BR" sz="1800" b="1">
                <a:latin typeface="TCCC-UnityText" panose="020B0505030303020204" pitchFamily="34" charset="0"/>
              </a:rPr>
              <a:t>CORREDORES DE EJECUCIÓN </a:t>
            </a:r>
            <a:endParaRPr lang="es-419" sz="1800" b="1">
              <a:latin typeface="TCCC-UnityText" panose="020B0505030303020204" pitchFamily="34" charset="0"/>
            </a:endParaRPr>
          </a:p>
        </p:txBody>
      </p:sp>
      <p:sp>
        <p:nvSpPr>
          <p:cNvPr id="4" name="Retângulo: Cantos Arredondados 58">
            <a:extLst>
              <a:ext uri="{FF2B5EF4-FFF2-40B4-BE49-F238E27FC236}">
                <a16:creationId xmlns:a16="http://schemas.microsoft.com/office/drawing/2014/main" id="{F2C0FFA2-2F02-477C-8176-8F92912BFABE}"/>
              </a:ext>
            </a:extLst>
          </p:cNvPr>
          <p:cNvSpPr/>
          <p:nvPr/>
        </p:nvSpPr>
        <p:spPr>
          <a:xfrm>
            <a:off x="93992" y="1830113"/>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5" name="Retângulo: Cantos Arredondados 59">
            <a:extLst>
              <a:ext uri="{FF2B5EF4-FFF2-40B4-BE49-F238E27FC236}">
                <a16:creationId xmlns:a16="http://schemas.microsoft.com/office/drawing/2014/main" id="{EB80CFF6-7B56-479F-AC90-07853B34623A}"/>
              </a:ext>
            </a:extLst>
          </p:cNvPr>
          <p:cNvSpPr/>
          <p:nvPr/>
        </p:nvSpPr>
        <p:spPr>
          <a:xfrm>
            <a:off x="2501823" y="1830113"/>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8" name="Retângulo: Cantos Arredondados 60">
            <a:extLst>
              <a:ext uri="{FF2B5EF4-FFF2-40B4-BE49-F238E27FC236}">
                <a16:creationId xmlns:a16="http://schemas.microsoft.com/office/drawing/2014/main" id="{0D276BD5-550B-4E36-9581-3647E21173EB}"/>
              </a:ext>
            </a:extLst>
          </p:cNvPr>
          <p:cNvSpPr/>
          <p:nvPr/>
        </p:nvSpPr>
        <p:spPr>
          <a:xfrm>
            <a:off x="4909654" y="1830113"/>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9" name="Retângulo: Cantos Arredondados 61">
            <a:extLst>
              <a:ext uri="{FF2B5EF4-FFF2-40B4-BE49-F238E27FC236}">
                <a16:creationId xmlns:a16="http://schemas.microsoft.com/office/drawing/2014/main" id="{29ADFAFD-68A0-455C-8354-88EA417D3777}"/>
              </a:ext>
            </a:extLst>
          </p:cNvPr>
          <p:cNvSpPr/>
          <p:nvPr/>
        </p:nvSpPr>
        <p:spPr>
          <a:xfrm>
            <a:off x="7317485" y="1830113"/>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10" name="Rectangle 6">
            <a:extLst>
              <a:ext uri="{FF2B5EF4-FFF2-40B4-BE49-F238E27FC236}">
                <a16:creationId xmlns:a16="http://schemas.microsoft.com/office/drawing/2014/main" id="{9BD6131C-0425-4B87-A4E8-DD04F9EA5E7C}"/>
              </a:ext>
            </a:extLst>
          </p:cNvPr>
          <p:cNvSpPr/>
          <p:nvPr/>
        </p:nvSpPr>
        <p:spPr>
          <a:xfrm>
            <a:off x="10044070" y="3955497"/>
            <a:ext cx="1692000" cy="115200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 5 </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2022 </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0</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11" name="TextBox 25">
            <a:extLst>
              <a:ext uri="{FF2B5EF4-FFF2-40B4-BE49-F238E27FC236}">
                <a16:creationId xmlns:a16="http://schemas.microsoft.com/office/drawing/2014/main" id="{250282D6-2A7A-430F-BBB4-71C643324843}"/>
              </a:ext>
            </a:extLst>
          </p:cNvPr>
          <p:cNvSpPr txBox="1"/>
          <p:nvPr/>
        </p:nvSpPr>
        <p:spPr>
          <a:xfrm>
            <a:off x="10052800" y="2050697"/>
            <a:ext cx="1706717" cy="369332"/>
          </a:xfrm>
          <a:prstGeom prst="rect">
            <a:avLst/>
          </a:prstGeom>
          <a:noFill/>
        </p:spPr>
        <p:txBody>
          <a:bodyPr wrap="square" rtlCol="0">
            <a:spAutoFit/>
          </a:bodyPr>
          <a:lstStyle>
            <a:defPPr>
              <a:defRPr lang="en-US"/>
            </a:defPPr>
            <a:lvl1pPr algn="ctr">
              <a:defRPr sz="2400" b="1">
                <a:latin typeface="TCCC-UnityTextPC" panose="020B0505030303020204" pitchFamily="34" charset="0"/>
              </a:defRPr>
            </a:lvl1pPr>
          </a:lstStyle>
          <a:p>
            <a:r>
              <a:rPr lang="es-419" sz="1800">
                <a:solidFill>
                  <a:prstClr val="black"/>
                </a:solidFill>
                <a:latin typeface="TCCC-UnityText" panose="020B0505030303020204" pitchFamily="34" charset="0"/>
              </a:rPr>
              <a:t>PRECIO</a:t>
            </a:r>
            <a:endParaRPr lang="es-419" sz="2000">
              <a:solidFill>
                <a:prstClr val="black"/>
              </a:solidFill>
              <a:latin typeface="TCCC-UnityText" panose="020B0505030303020204" pitchFamily="34" charset="0"/>
            </a:endParaRPr>
          </a:p>
        </p:txBody>
      </p:sp>
      <p:pic>
        <p:nvPicPr>
          <p:cNvPr id="12" name="Picture 2" descr="Placa Tampa de Garrafa Decorativa 35 cm Coca Cola | Leroy Merlin">
            <a:extLst>
              <a:ext uri="{FF2B5EF4-FFF2-40B4-BE49-F238E27FC236}">
                <a16:creationId xmlns:a16="http://schemas.microsoft.com/office/drawing/2014/main" id="{0663DFA2-83C1-40D2-AB25-B4DE102380BB}"/>
              </a:ext>
            </a:extLst>
          </p:cNvPr>
          <p:cNvPicPr>
            <a:picLocks noChangeAspect="1" noChangeArrowheads="1"/>
          </p:cNvPicPr>
          <p:nvPr/>
        </p:nvPicPr>
        <p:blipFill rotWithShape="1">
          <a:blip r:embed="rId2" cstate="email">
            <a:duotone>
              <a:srgbClr val="70AD47">
                <a:shade val="45000"/>
                <a:satMod val="135000"/>
              </a:srgbClr>
              <a:prstClr val="white"/>
            </a:duotone>
            <a:extLst>
              <a:ext uri="{28A0092B-C50C-407E-A947-70E740481C1C}">
                <a14:useLocalDpi xmlns:a14="http://schemas.microsoft.com/office/drawing/2010/main"/>
              </a:ext>
            </a:extLst>
          </a:blip>
          <a:srcRect/>
          <a:stretch/>
        </p:blipFill>
        <p:spPr bwMode="auto">
          <a:xfrm>
            <a:off x="10241345" y="2600459"/>
            <a:ext cx="1282298" cy="12750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 picture containing text, sign, vector graphics&#10;&#10;Description automatically generated">
            <a:extLst>
              <a:ext uri="{FF2B5EF4-FFF2-40B4-BE49-F238E27FC236}">
                <a16:creationId xmlns:a16="http://schemas.microsoft.com/office/drawing/2014/main" id="{E6781FE7-AF5E-4E11-9053-E6BFB01768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8177" y="2888253"/>
            <a:ext cx="748759" cy="748759"/>
          </a:xfrm>
          <a:prstGeom prst="rect">
            <a:avLst/>
          </a:prstGeom>
        </p:spPr>
      </p:pic>
      <p:sp>
        <p:nvSpPr>
          <p:cNvPr id="14" name="Rectangle: Rounded Corners 7">
            <a:extLst>
              <a:ext uri="{FF2B5EF4-FFF2-40B4-BE49-F238E27FC236}">
                <a16:creationId xmlns:a16="http://schemas.microsoft.com/office/drawing/2014/main" id="{A0F438FC-C59B-4691-AF0E-80546B0B0841}"/>
              </a:ext>
            </a:extLst>
          </p:cNvPr>
          <p:cNvSpPr/>
          <p:nvPr/>
        </p:nvSpPr>
        <p:spPr>
          <a:xfrm>
            <a:off x="9712494" y="1816234"/>
            <a:ext cx="2340000" cy="3456000"/>
          </a:xfrm>
          <a:prstGeom prst="roundRect">
            <a:avLst/>
          </a:prstGeom>
          <a:solidFill>
            <a:sysClr val="window" lastClr="FFFFFF">
              <a:lumMod val="95000"/>
              <a:alpha val="75000"/>
            </a:sys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grpSp>
        <p:nvGrpSpPr>
          <p:cNvPr id="17" name="Group 22">
            <a:extLst>
              <a:ext uri="{FF2B5EF4-FFF2-40B4-BE49-F238E27FC236}">
                <a16:creationId xmlns:a16="http://schemas.microsoft.com/office/drawing/2014/main" id="{F21D6775-7289-4EE9-9D30-958CE711F66B}"/>
              </a:ext>
            </a:extLst>
          </p:cNvPr>
          <p:cNvGrpSpPr/>
          <p:nvPr/>
        </p:nvGrpSpPr>
        <p:grpSpPr>
          <a:xfrm>
            <a:off x="3035643" y="2589214"/>
            <a:ext cx="1282298" cy="1275055"/>
            <a:chOff x="577677" y="1661315"/>
            <a:chExt cx="1282298" cy="1275055"/>
          </a:xfrm>
        </p:grpSpPr>
        <p:pic>
          <p:nvPicPr>
            <p:cNvPr id="18" name="Picture 2" descr="Placa Tampa de Garrafa Decorativa 35 cm Coca Cola | Leroy Merlin">
              <a:extLst>
                <a:ext uri="{FF2B5EF4-FFF2-40B4-BE49-F238E27FC236}">
                  <a16:creationId xmlns:a16="http://schemas.microsoft.com/office/drawing/2014/main" id="{32429D7E-1CB3-4BC3-A7C9-067BD96A6965}"/>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p:blipFill>
          <p:spPr bwMode="auto">
            <a:xfrm>
              <a:off x="577677" y="1661315"/>
              <a:ext cx="1282298" cy="12750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 descr="Icon&#10;&#10;Description automatically generated">
              <a:extLst>
                <a:ext uri="{FF2B5EF4-FFF2-40B4-BE49-F238E27FC236}">
                  <a16:creationId xmlns:a16="http://schemas.microsoft.com/office/drawing/2014/main" id="{C200B742-068F-459A-A5AA-500EDF745F2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8464" y="1860959"/>
              <a:ext cx="875765" cy="875765"/>
            </a:xfrm>
            <a:prstGeom prst="rect">
              <a:avLst/>
            </a:prstGeom>
          </p:spPr>
        </p:pic>
      </p:grpSp>
      <p:grpSp>
        <p:nvGrpSpPr>
          <p:cNvPr id="20" name="Group 28">
            <a:extLst>
              <a:ext uri="{FF2B5EF4-FFF2-40B4-BE49-F238E27FC236}">
                <a16:creationId xmlns:a16="http://schemas.microsoft.com/office/drawing/2014/main" id="{1174173A-2A91-4647-8996-7CC73B95A331}"/>
              </a:ext>
            </a:extLst>
          </p:cNvPr>
          <p:cNvGrpSpPr/>
          <p:nvPr/>
        </p:nvGrpSpPr>
        <p:grpSpPr>
          <a:xfrm>
            <a:off x="7834167" y="2580932"/>
            <a:ext cx="1282298" cy="1275055"/>
            <a:chOff x="8038740" y="1661313"/>
            <a:chExt cx="1282298" cy="1275055"/>
          </a:xfrm>
        </p:grpSpPr>
        <p:pic>
          <p:nvPicPr>
            <p:cNvPr id="21" name="Picture 2" descr="Placa Tampa de Garrafa Decorativa 35 cm Coca Cola | Leroy Merlin">
              <a:extLst>
                <a:ext uri="{FF2B5EF4-FFF2-40B4-BE49-F238E27FC236}">
                  <a16:creationId xmlns:a16="http://schemas.microsoft.com/office/drawing/2014/main" id="{56701BE5-A2D1-47E4-B86D-4F25B72E1002}"/>
                </a:ext>
              </a:extLst>
            </p:cNvPr>
            <p:cNvPicPr>
              <a:picLocks noChangeAspect="1" noChangeArrowheads="1"/>
            </p:cNvPicPr>
            <p:nvPr/>
          </p:nvPicPr>
          <p:blipFill rotWithShape="1">
            <a:blip r:embed="rId2" cstate="email">
              <a:duotone>
                <a:srgbClr val="4472C4">
                  <a:shade val="45000"/>
                  <a:satMod val="135000"/>
                </a:srgbClr>
                <a:prstClr val="white"/>
              </a:duotone>
              <a:extLst>
                <a:ext uri="{28A0092B-C50C-407E-A947-70E740481C1C}">
                  <a14:useLocalDpi xmlns:a14="http://schemas.microsoft.com/office/drawing/2010/main"/>
                </a:ext>
              </a:extLst>
            </a:blip>
            <a:srcRect/>
            <a:stretch/>
          </p:blipFill>
          <p:spPr bwMode="auto">
            <a:xfrm>
              <a:off x="8038740" y="1661313"/>
              <a:ext cx="1282298" cy="12750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Icon&#10;&#10;Description automatically generated">
              <a:extLst>
                <a:ext uri="{FF2B5EF4-FFF2-40B4-BE49-F238E27FC236}">
                  <a16:creationId xmlns:a16="http://schemas.microsoft.com/office/drawing/2014/main" id="{0E12BE0C-B348-4CE3-A6EB-5055A30D4D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35239" y="1945545"/>
              <a:ext cx="686059" cy="686059"/>
            </a:xfrm>
            <a:prstGeom prst="rect">
              <a:avLst/>
            </a:prstGeom>
          </p:spPr>
        </p:pic>
      </p:grpSp>
      <p:grpSp>
        <p:nvGrpSpPr>
          <p:cNvPr id="23" name="Group 29">
            <a:extLst>
              <a:ext uri="{FF2B5EF4-FFF2-40B4-BE49-F238E27FC236}">
                <a16:creationId xmlns:a16="http://schemas.microsoft.com/office/drawing/2014/main" id="{47D6F983-DEE5-4744-93EC-344D87B4CE90}"/>
              </a:ext>
            </a:extLst>
          </p:cNvPr>
          <p:cNvGrpSpPr/>
          <p:nvPr/>
        </p:nvGrpSpPr>
        <p:grpSpPr>
          <a:xfrm>
            <a:off x="935366" y="2870079"/>
            <a:ext cx="31990481" cy="1421954"/>
            <a:chOff x="10759867" y="1957590"/>
            <a:chExt cx="31990481" cy="1421954"/>
          </a:xfrm>
        </p:grpSpPr>
        <p:pic>
          <p:nvPicPr>
            <p:cNvPr id="24" name="Picture 2" descr="Placa Tampa de Garrafa Decorativa 35 cm Coca Cola | Leroy Merlin">
              <a:extLst>
                <a:ext uri="{FF2B5EF4-FFF2-40B4-BE49-F238E27FC236}">
                  <a16:creationId xmlns:a16="http://schemas.microsoft.com/office/drawing/2014/main" id="{1091F4F6-F1A5-4856-AC3C-1F877B887642}"/>
                </a:ext>
              </a:extLst>
            </p:cNvPr>
            <p:cNvPicPr>
              <a:picLocks noChangeAspect="1" noChangeArrowheads="1"/>
            </p:cNvPicPr>
            <p:nvPr/>
          </p:nvPicPr>
          <p:blipFill rotWithShape="1">
            <a:blip r:embed="rId2" cstate="email">
              <a:duotone>
                <a:srgbClr val="ED7D31">
                  <a:shade val="45000"/>
                  <a:satMod val="135000"/>
                </a:srgbClr>
                <a:prstClr val="white"/>
              </a:duotone>
              <a:extLst>
                <a:ext uri="{28A0092B-C50C-407E-A947-70E740481C1C}">
                  <a14:useLocalDpi xmlns:a14="http://schemas.microsoft.com/office/drawing/2010/main"/>
                </a:ext>
              </a:extLst>
            </a:blip>
            <a:srcRect/>
            <a:stretch/>
          </p:blipFill>
          <p:spPr bwMode="auto">
            <a:xfrm>
              <a:off x="41468050" y="2104489"/>
              <a:ext cx="1282298" cy="1275055"/>
            </a:xfrm>
            <a:prstGeom prst="rect">
              <a:avLst/>
            </a:prstGeom>
            <a:solidFill>
              <a:srgbClr val="FFFFFF"/>
            </a:solidFill>
          </p:spPr>
        </p:pic>
        <p:pic>
          <p:nvPicPr>
            <p:cNvPr id="25" name="Picture 13" descr="Logo, icon&#10;&#10;Description automatically generated">
              <a:extLst>
                <a:ext uri="{FF2B5EF4-FFF2-40B4-BE49-F238E27FC236}">
                  <a16:creationId xmlns:a16="http://schemas.microsoft.com/office/drawing/2014/main" id="{3C8CED4A-54F6-4E43-8055-36FE4EA1BBA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59867" y="1957590"/>
              <a:ext cx="732989" cy="732989"/>
            </a:xfrm>
            <a:prstGeom prst="rect">
              <a:avLst/>
            </a:prstGeom>
          </p:spPr>
        </p:pic>
      </p:grpSp>
      <p:grpSp>
        <p:nvGrpSpPr>
          <p:cNvPr id="26" name="Group 12">
            <a:extLst>
              <a:ext uri="{FF2B5EF4-FFF2-40B4-BE49-F238E27FC236}">
                <a16:creationId xmlns:a16="http://schemas.microsoft.com/office/drawing/2014/main" id="{3CE0BD7D-88F2-4C4C-876F-1AB0C3FD5CFC}"/>
              </a:ext>
            </a:extLst>
          </p:cNvPr>
          <p:cNvGrpSpPr/>
          <p:nvPr/>
        </p:nvGrpSpPr>
        <p:grpSpPr>
          <a:xfrm>
            <a:off x="5472124" y="2589214"/>
            <a:ext cx="1282298" cy="1275055"/>
            <a:chOff x="5444082" y="1501005"/>
            <a:chExt cx="1282298" cy="1275055"/>
          </a:xfrm>
        </p:grpSpPr>
        <p:pic>
          <p:nvPicPr>
            <p:cNvPr id="27" name="Picture 2" descr="Placa Tampa de Garrafa Decorativa 35 cm Coca Cola | Leroy Merlin">
              <a:extLst>
                <a:ext uri="{FF2B5EF4-FFF2-40B4-BE49-F238E27FC236}">
                  <a16:creationId xmlns:a16="http://schemas.microsoft.com/office/drawing/2014/main" id="{CB622101-0EBD-451B-B897-D86668C7AE18}"/>
                </a:ext>
              </a:extLst>
            </p:cNvPr>
            <p:cNvPicPr>
              <a:picLocks noChangeAspect="1" noChangeArrowheads="1"/>
            </p:cNvPicPr>
            <p:nvPr/>
          </p:nvPicPr>
          <p:blipFill rotWithShape="1">
            <a:blip r:embed="rId2" cstate="email">
              <a:duotone>
                <a:srgbClr val="A5A5A5">
                  <a:shade val="45000"/>
                  <a:satMod val="135000"/>
                </a:srgbClr>
                <a:prstClr val="white"/>
              </a:duotone>
              <a:extLst>
                <a:ext uri="{28A0092B-C50C-407E-A947-70E740481C1C}">
                  <a14:useLocalDpi xmlns:a14="http://schemas.microsoft.com/office/drawing/2010/main"/>
                </a:ext>
              </a:extLst>
            </a:blip>
            <a:srcRect/>
            <a:stretch/>
          </p:blipFill>
          <p:spPr bwMode="auto">
            <a:xfrm>
              <a:off x="5444082" y="1501005"/>
              <a:ext cx="1282298" cy="12750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5CB9C12C-D4E8-44F0-B970-8921B2E07A7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37462" y="1693025"/>
              <a:ext cx="323475" cy="921835"/>
            </a:xfrm>
            <a:prstGeom prst="rect">
              <a:avLst/>
            </a:prstGeom>
            <a:ln w="57150">
              <a:noFill/>
            </a:ln>
          </p:spPr>
        </p:pic>
      </p:grpSp>
      <p:sp>
        <p:nvSpPr>
          <p:cNvPr id="29" name="Rectangle 6">
            <a:extLst>
              <a:ext uri="{FF2B5EF4-FFF2-40B4-BE49-F238E27FC236}">
                <a16:creationId xmlns:a16="http://schemas.microsoft.com/office/drawing/2014/main" id="{0C3B8B19-A885-429D-AAFB-B20B9B68DCEB}"/>
              </a:ext>
            </a:extLst>
          </p:cNvPr>
          <p:cNvSpPr/>
          <p:nvPr/>
        </p:nvSpPr>
        <p:spPr>
          <a:xfrm>
            <a:off x="455015" y="3955497"/>
            <a:ext cx="1692000" cy="1152000"/>
          </a:xfrm>
          <a:prstGeom prst="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 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2022 </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35</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30" name="Rectangle 6">
            <a:extLst>
              <a:ext uri="{FF2B5EF4-FFF2-40B4-BE49-F238E27FC236}">
                <a16:creationId xmlns:a16="http://schemas.microsoft.com/office/drawing/2014/main" id="{B827FE0A-E143-4F52-A184-AEEF2FFB4694}"/>
              </a:ext>
            </a:extLst>
          </p:cNvPr>
          <p:cNvSpPr/>
          <p:nvPr/>
        </p:nvSpPr>
        <p:spPr>
          <a:xfrm>
            <a:off x="2847264" y="3955497"/>
            <a:ext cx="1692000" cy="115200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25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2022 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30</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31" name="Rectangle 6">
            <a:extLst>
              <a:ext uri="{FF2B5EF4-FFF2-40B4-BE49-F238E27FC236}">
                <a16:creationId xmlns:a16="http://schemas.microsoft.com/office/drawing/2014/main" id="{F76F947F-BFB0-4C28-AB83-F295517722CC}"/>
              </a:ext>
            </a:extLst>
          </p:cNvPr>
          <p:cNvSpPr/>
          <p:nvPr/>
        </p:nvSpPr>
        <p:spPr>
          <a:xfrm>
            <a:off x="5262179" y="3955497"/>
            <a:ext cx="1692000" cy="1152000"/>
          </a:xfrm>
          <a:prstGeom prst="rect">
            <a:avLst/>
          </a:prstGeom>
          <a:solidFill>
            <a:srgbClr val="44546A">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10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2022 </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10</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32" name="Rectangle 6">
            <a:extLst>
              <a:ext uri="{FF2B5EF4-FFF2-40B4-BE49-F238E27FC236}">
                <a16:creationId xmlns:a16="http://schemas.microsoft.com/office/drawing/2014/main" id="{DDAB16E0-98B5-42E7-BFEA-FC8B471ACB08}"/>
              </a:ext>
            </a:extLst>
          </p:cNvPr>
          <p:cNvSpPr/>
          <p:nvPr/>
        </p:nvSpPr>
        <p:spPr>
          <a:xfrm>
            <a:off x="7685020" y="3955497"/>
            <a:ext cx="1692000" cy="115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40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2022 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25</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33" name="TextBox 26">
            <a:extLst>
              <a:ext uri="{FF2B5EF4-FFF2-40B4-BE49-F238E27FC236}">
                <a16:creationId xmlns:a16="http://schemas.microsoft.com/office/drawing/2014/main" id="{13F74026-251B-4FB6-BDCA-16A8225D8B1A}"/>
              </a:ext>
            </a:extLst>
          </p:cNvPr>
          <p:cNvSpPr txBox="1"/>
          <p:nvPr/>
        </p:nvSpPr>
        <p:spPr>
          <a:xfrm>
            <a:off x="148288" y="2050697"/>
            <a:ext cx="2202012" cy="369332"/>
          </a:xfrm>
          <a:prstGeom prst="rect">
            <a:avLst/>
          </a:prstGeom>
          <a:noFill/>
        </p:spPr>
        <p:txBody>
          <a:bodyPr wrap="square" rtlCol="0">
            <a:spAutoFit/>
          </a:bodyPr>
          <a:lstStyle/>
          <a:p>
            <a:pPr algn="ctr"/>
            <a:r>
              <a:rPr lang="es-419" b="1">
                <a:solidFill>
                  <a:prstClr val="black"/>
                </a:solidFill>
                <a:latin typeface="TCCC-UnityText" panose="020B0505030303020204" pitchFamily="34" charset="0"/>
              </a:rPr>
              <a:t>ACTIVACIÓN</a:t>
            </a:r>
          </a:p>
        </p:txBody>
      </p:sp>
      <p:sp>
        <p:nvSpPr>
          <p:cNvPr id="34" name="TextBox 16">
            <a:extLst>
              <a:ext uri="{FF2B5EF4-FFF2-40B4-BE49-F238E27FC236}">
                <a16:creationId xmlns:a16="http://schemas.microsoft.com/office/drawing/2014/main" id="{64AE8B56-4F02-4AA4-9006-844EC8E20E79}"/>
              </a:ext>
            </a:extLst>
          </p:cNvPr>
          <p:cNvSpPr txBox="1"/>
          <p:nvPr/>
        </p:nvSpPr>
        <p:spPr>
          <a:xfrm>
            <a:off x="2811195" y="1899117"/>
            <a:ext cx="1845491" cy="672492"/>
          </a:xfrm>
          <a:prstGeom prst="rect">
            <a:avLst/>
          </a:prstGeom>
          <a:noFill/>
        </p:spPr>
        <p:txBody>
          <a:bodyPr wrap="square" rtlCol="0">
            <a:spAutoFit/>
          </a:bodyPr>
          <a:lstStyle>
            <a:defPPr>
              <a:defRPr lang="en-US"/>
            </a:defPPr>
            <a:lvl1pPr algn="ctr">
              <a:defRPr sz="2400" b="1">
                <a:latin typeface="TCCC-UnityTextPC" panose="020B0505030303020204" pitchFamily="34" charset="0"/>
              </a:defRPr>
            </a:lvl1pPr>
          </a:lstStyle>
          <a:p>
            <a:pPr>
              <a:lnSpc>
                <a:spcPts val="2400"/>
              </a:lnSpc>
            </a:pPr>
            <a:r>
              <a:rPr lang="es-419" sz="1800">
                <a:solidFill>
                  <a:prstClr val="black"/>
                </a:solidFill>
                <a:latin typeface="TCCC-UnityText" panose="020B0505030303020204" pitchFamily="34" charset="0"/>
              </a:rPr>
              <a:t>PRIORITY</a:t>
            </a:r>
          </a:p>
          <a:p>
            <a:pPr>
              <a:lnSpc>
                <a:spcPts val="2400"/>
              </a:lnSpc>
            </a:pPr>
            <a:r>
              <a:rPr lang="es-419" sz="1800">
                <a:solidFill>
                  <a:prstClr val="black"/>
                </a:solidFill>
                <a:latin typeface="TCCC-UnityText" panose="020B0505030303020204" pitchFamily="34" charset="0"/>
              </a:rPr>
              <a:t>PORTFOLIO</a:t>
            </a:r>
          </a:p>
        </p:txBody>
      </p:sp>
      <p:sp>
        <p:nvSpPr>
          <p:cNvPr id="35" name="TextBox 24">
            <a:extLst>
              <a:ext uri="{FF2B5EF4-FFF2-40B4-BE49-F238E27FC236}">
                <a16:creationId xmlns:a16="http://schemas.microsoft.com/office/drawing/2014/main" id="{52E405B9-15E1-45C5-9285-445BABC38D48}"/>
              </a:ext>
            </a:extLst>
          </p:cNvPr>
          <p:cNvSpPr txBox="1"/>
          <p:nvPr/>
        </p:nvSpPr>
        <p:spPr>
          <a:xfrm>
            <a:off x="5290534" y="2050697"/>
            <a:ext cx="1706717" cy="369332"/>
          </a:xfrm>
          <a:prstGeom prst="rect">
            <a:avLst/>
          </a:prstGeom>
          <a:noFill/>
        </p:spPr>
        <p:txBody>
          <a:bodyPr wrap="square" rtlCol="0">
            <a:spAutoFit/>
          </a:bodyPr>
          <a:lstStyle>
            <a:defPPr>
              <a:defRPr lang="en-US"/>
            </a:defPPr>
            <a:lvl1pPr algn="ctr">
              <a:defRPr sz="2400" b="1">
                <a:latin typeface="TCCC-UnityTextPC" panose="020B0505030303020204" pitchFamily="34" charset="0"/>
              </a:defRPr>
            </a:lvl1pPr>
          </a:lstStyle>
          <a:p>
            <a:r>
              <a:rPr lang="es-419" sz="1800">
                <a:solidFill>
                  <a:prstClr val="black"/>
                </a:solidFill>
                <a:latin typeface="TCCC-UnityText" panose="020B0505030303020204" pitchFamily="34" charset="0"/>
              </a:rPr>
              <a:t>COOLERS</a:t>
            </a:r>
          </a:p>
        </p:txBody>
      </p:sp>
      <p:sp>
        <p:nvSpPr>
          <p:cNvPr id="36" name="TextBox 25">
            <a:extLst>
              <a:ext uri="{FF2B5EF4-FFF2-40B4-BE49-F238E27FC236}">
                <a16:creationId xmlns:a16="http://schemas.microsoft.com/office/drawing/2014/main" id="{C589A85C-6023-4F9B-A867-03FA4CC04410}"/>
              </a:ext>
            </a:extLst>
          </p:cNvPr>
          <p:cNvSpPr txBox="1"/>
          <p:nvPr/>
        </p:nvSpPr>
        <p:spPr>
          <a:xfrm>
            <a:off x="7651652" y="2050697"/>
            <a:ext cx="1706717" cy="369332"/>
          </a:xfrm>
          <a:prstGeom prst="rect">
            <a:avLst/>
          </a:prstGeom>
          <a:noFill/>
        </p:spPr>
        <p:txBody>
          <a:bodyPr wrap="square" rtlCol="0">
            <a:spAutoFit/>
          </a:bodyPr>
          <a:lstStyle>
            <a:defPPr>
              <a:defRPr lang="en-US"/>
            </a:defPPr>
            <a:lvl1pPr algn="ctr">
              <a:defRPr sz="2400" b="1">
                <a:latin typeface="TCCC-UnityTextPC" panose="020B0505030303020204" pitchFamily="34" charset="0"/>
              </a:defRPr>
            </a:lvl1pPr>
          </a:lstStyle>
          <a:p>
            <a:r>
              <a:rPr lang="es-419" sz="1800">
                <a:solidFill>
                  <a:prstClr val="black"/>
                </a:solidFill>
                <a:latin typeface="TCCC-UnityText" panose="020B0505030303020204" pitchFamily="34" charset="0"/>
              </a:rPr>
              <a:t>SOVI</a:t>
            </a:r>
          </a:p>
        </p:txBody>
      </p:sp>
      <p:sp>
        <p:nvSpPr>
          <p:cNvPr id="37" name="Retângulo: Cantos Arredondados 61">
            <a:extLst>
              <a:ext uri="{FF2B5EF4-FFF2-40B4-BE49-F238E27FC236}">
                <a16:creationId xmlns:a16="http://schemas.microsoft.com/office/drawing/2014/main" id="{C101DDDE-79E8-4C28-868C-AC42A1112C06}"/>
              </a:ext>
            </a:extLst>
          </p:cNvPr>
          <p:cNvSpPr/>
          <p:nvPr/>
        </p:nvSpPr>
        <p:spPr>
          <a:xfrm>
            <a:off x="9725316" y="1829161"/>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pic>
        <p:nvPicPr>
          <p:cNvPr id="38" name="Imagem 37">
            <a:extLst>
              <a:ext uri="{FF2B5EF4-FFF2-40B4-BE49-F238E27FC236}">
                <a16:creationId xmlns:a16="http://schemas.microsoft.com/office/drawing/2014/main" id="{A9CB3CF3-C97D-4BF8-96EB-4A3030AAB3D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2127" y="305076"/>
            <a:ext cx="646305" cy="651925"/>
          </a:xfrm>
          <a:prstGeom prst="rect">
            <a:avLst/>
          </a:prstGeom>
        </p:spPr>
      </p:pic>
    </p:spTree>
    <p:extLst>
      <p:ext uri="{BB962C8B-B14F-4D97-AF65-F5344CB8AC3E}">
        <p14:creationId xmlns:p14="http://schemas.microsoft.com/office/powerpoint/2010/main" val="122159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CC14AB-305D-4B87-ACE7-E69366CEC99B}"/>
              </a:ext>
            </a:extLst>
          </p:cNvPr>
          <p:cNvSpPr>
            <a:spLocks noGrp="1"/>
          </p:cNvSpPr>
          <p:nvPr>
            <p:ph type="title" idx="4294967295"/>
          </p:nvPr>
        </p:nvSpPr>
        <p:spPr>
          <a:xfrm>
            <a:off x="687293" y="-276225"/>
            <a:ext cx="8524875" cy="1325563"/>
          </a:xfrm>
        </p:spPr>
        <p:txBody>
          <a:bodyPr>
            <a:normAutofit/>
          </a:bodyPr>
          <a:lstStyle/>
          <a:p>
            <a:r>
              <a:rPr lang="pt-BR" sz="1800" b="1">
                <a:latin typeface="TCCC-UnityText" panose="020B0505030303020204" pitchFamily="34" charset="0"/>
              </a:rPr>
              <a:t>ACTIVACION</a:t>
            </a:r>
          </a:p>
        </p:txBody>
      </p:sp>
      <p:sp>
        <p:nvSpPr>
          <p:cNvPr id="4" name="Espaço Reservado para Conteúdo 3">
            <a:extLst>
              <a:ext uri="{FF2B5EF4-FFF2-40B4-BE49-F238E27FC236}">
                <a16:creationId xmlns:a16="http://schemas.microsoft.com/office/drawing/2014/main" id="{3895D211-81F0-4CF7-9F63-5C075FD0321F}"/>
              </a:ext>
            </a:extLst>
          </p:cNvPr>
          <p:cNvSpPr>
            <a:spLocks noGrp="1"/>
          </p:cNvSpPr>
          <p:nvPr>
            <p:ph idx="4294967295"/>
          </p:nvPr>
        </p:nvSpPr>
        <p:spPr>
          <a:xfrm>
            <a:off x="666750" y="605183"/>
            <a:ext cx="8034338" cy="338138"/>
          </a:xfrm>
        </p:spPr>
        <p:txBody>
          <a:bodyPr>
            <a:noAutofit/>
          </a:bodyPr>
          <a:lstStyle/>
          <a:p>
            <a:pPr marL="0" indent="0">
              <a:buNone/>
            </a:pPr>
            <a:r>
              <a:rPr lang="pt-BR" sz="1800" b="1">
                <a:latin typeface="TCCC-UnityText" panose="020B0505030303020204" pitchFamily="34" charset="0"/>
              </a:rPr>
              <a:t>LISTA DE METRICAS</a:t>
            </a:r>
            <a:endParaRPr lang="es-419" sz="1800" b="1">
              <a:latin typeface="TCCC-UnityText" panose="020B0505030303020204" pitchFamily="34" charset="0"/>
            </a:endParaRPr>
          </a:p>
        </p:txBody>
      </p:sp>
      <p:pic>
        <p:nvPicPr>
          <p:cNvPr id="5" name="Picture 13" descr="Logo, icon&#10;&#10;Description automatically generated">
            <a:extLst>
              <a:ext uri="{FF2B5EF4-FFF2-40B4-BE49-F238E27FC236}">
                <a16:creationId xmlns:a16="http://schemas.microsoft.com/office/drawing/2014/main" id="{52B7CC5E-7D07-43B4-95E2-92EE0558D7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43" y="232329"/>
            <a:ext cx="732989" cy="732989"/>
          </a:xfrm>
          <a:prstGeom prst="rect">
            <a:avLst/>
          </a:prstGeom>
        </p:spPr>
      </p:pic>
      <p:pic>
        <p:nvPicPr>
          <p:cNvPr id="6" name="Imagem 5">
            <a:extLst>
              <a:ext uri="{FF2B5EF4-FFF2-40B4-BE49-F238E27FC236}">
                <a16:creationId xmlns:a16="http://schemas.microsoft.com/office/drawing/2014/main" id="{E635C7DE-DAF7-4151-92C5-7A64A4647711}"/>
              </a:ext>
            </a:extLst>
          </p:cNvPr>
          <p:cNvPicPr>
            <a:picLocks noChangeAspect="1"/>
          </p:cNvPicPr>
          <p:nvPr/>
        </p:nvPicPr>
        <p:blipFill>
          <a:blip r:embed="rId3"/>
          <a:stretch>
            <a:fillRect/>
          </a:stretch>
        </p:blipFill>
        <p:spPr>
          <a:xfrm>
            <a:off x="171456" y="1617931"/>
            <a:ext cx="11844730" cy="4268524"/>
          </a:xfrm>
          <a:prstGeom prst="rect">
            <a:avLst/>
          </a:prstGeom>
        </p:spPr>
      </p:pic>
    </p:spTree>
    <p:extLst>
      <p:ext uri="{BB962C8B-B14F-4D97-AF65-F5344CB8AC3E}">
        <p14:creationId xmlns:p14="http://schemas.microsoft.com/office/powerpoint/2010/main" val="94924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Icon&#10;&#10;Description automatically generated">
            <a:extLst>
              <a:ext uri="{FF2B5EF4-FFF2-40B4-BE49-F238E27FC236}">
                <a16:creationId xmlns:a16="http://schemas.microsoft.com/office/drawing/2014/main" id="{007A3810-75A0-4A4A-AFA2-4F0AB74D9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3604"/>
            <a:ext cx="875765" cy="875765"/>
          </a:xfrm>
          <a:prstGeom prst="rect">
            <a:avLst/>
          </a:prstGeom>
        </p:spPr>
      </p:pic>
      <p:sp>
        <p:nvSpPr>
          <p:cNvPr id="5" name="Título 1">
            <a:extLst>
              <a:ext uri="{FF2B5EF4-FFF2-40B4-BE49-F238E27FC236}">
                <a16:creationId xmlns:a16="http://schemas.microsoft.com/office/drawing/2014/main" id="{DDF35E61-F290-430E-BEAE-6CF16008B98F}"/>
              </a:ext>
            </a:extLst>
          </p:cNvPr>
          <p:cNvSpPr txBox="1">
            <a:spLocks/>
          </p:cNvSpPr>
          <p:nvPr/>
        </p:nvSpPr>
        <p:spPr>
          <a:xfrm>
            <a:off x="687293" y="-276225"/>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PORTFOLIO</a:t>
            </a:r>
          </a:p>
        </p:txBody>
      </p:sp>
      <p:sp>
        <p:nvSpPr>
          <p:cNvPr id="6" name="Espaço Reservado para Conteúdo 3">
            <a:extLst>
              <a:ext uri="{FF2B5EF4-FFF2-40B4-BE49-F238E27FC236}">
                <a16:creationId xmlns:a16="http://schemas.microsoft.com/office/drawing/2014/main" id="{D0B5B97C-14A9-4468-804A-E191F406F38C}"/>
              </a:ext>
            </a:extLst>
          </p:cNvPr>
          <p:cNvSpPr txBox="1">
            <a:spLocks/>
          </p:cNvSpPr>
          <p:nvPr/>
        </p:nvSpPr>
        <p:spPr>
          <a:xfrm>
            <a:off x="687293" y="61148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endParaRPr lang="es-419" sz="1800" b="1">
              <a:latin typeface="TCCC-UnityText" panose="020B0505030303020204" pitchFamily="34" charset="0"/>
            </a:endParaRPr>
          </a:p>
        </p:txBody>
      </p:sp>
      <p:pic>
        <p:nvPicPr>
          <p:cNvPr id="7" name="Imagem 6">
            <a:extLst>
              <a:ext uri="{FF2B5EF4-FFF2-40B4-BE49-F238E27FC236}">
                <a16:creationId xmlns:a16="http://schemas.microsoft.com/office/drawing/2014/main" id="{FFDAB4D7-351E-419E-ACA9-9075C8F38C4A}"/>
              </a:ext>
            </a:extLst>
          </p:cNvPr>
          <p:cNvPicPr>
            <a:picLocks noChangeAspect="1"/>
          </p:cNvPicPr>
          <p:nvPr/>
        </p:nvPicPr>
        <p:blipFill>
          <a:blip r:embed="rId3"/>
          <a:stretch>
            <a:fillRect/>
          </a:stretch>
        </p:blipFill>
        <p:spPr>
          <a:xfrm>
            <a:off x="1000953" y="1049338"/>
            <a:ext cx="10190093" cy="5747793"/>
          </a:xfrm>
          <a:prstGeom prst="rect">
            <a:avLst/>
          </a:prstGeom>
        </p:spPr>
      </p:pic>
    </p:spTree>
    <p:extLst>
      <p:ext uri="{BB962C8B-B14F-4D97-AF65-F5344CB8AC3E}">
        <p14:creationId xmlns:p14="http://schemas.microsoft.com/office/powerpoint/2010/main" val="3334203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Icon&#10;&#10;Description automatically generated">
            <a:extLst>
              <a:ext uri="{FF2B5EF4-FFF2-40B4-BE49-F238E27FC236}">
                <a16:creationId xmlns:a16="http://schemas.microsoft.com/office/drawing/2014/main" id="{007A3810-75A0-4A4A-AFA2-4F0AB74D9C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3604"/>
            <a:ext cx="875765" cy="875765"/>
          </a:xfrm>
          <a:prstGeom prst="rect">
            <a:avLst/>
          </a:prstGeom>
        </p:spPr>
      </p:pic>
      <p:sp>
        <p:nvSpPr>
          <p:cNvPr id="6" name="CaixaDeTexto 5">
            <a:extLst>
              <a:ext uri="{FF2B5EF4-FFF2-40B4-BE49-F238E27FC236}">
                <a16:creationId xmlns:a16="http://schemas.microsoft.com/office/drawing/2014/main" id="{774041D5-F0A7-41E6-A017-4373A10C6731}"/>
              </a:ext>
            </a:extLst>
          </p:cNvPr>
          <p:cNvSpPr txBox="1"/>
          <p:nvPr/>
        </p:nvSpPr>
        <p:spPr>
          <a:xfrm>
            <a:off x="443367" y="1212611"/>
            <a:ext cx="11415251" cy="584775"/>
          </a:xfrm>
          <a:prstGeom prst="rect">
            <a:avLst/>
          </a:prstGeom>
          <a:noFill/>
        </p:spPr>
        <p:txBody>
          <a:bodyPr wrap="square">
            <a:spAutoFit/>
          </a:bodyPr>
          <a:lstStyle/>
          <a:p>
            <a:r>
              <a:rPr lang="es-ES_tradnl" sz="1600">
                <a:solidFill>
                  <a:srgbClr val="000000"/>
                </a:solidFill>
                <a:latin typeface="+mj-lt"/>
              </a:rPr>
              <a:t>Los Spin regionales serán métricas del pilar de Portfolio que serán personalizadas para </a:t>
            </a:r>
            <a:r>
              <a:rPr lang="es-ES_tradnl" sz="1600" b="1">
                <a:solidFill>
                  <a:srgbClr val="000000"/>
                </a:solidFill>
                <a:latin typeface="+mj-lt"/>
              </a:rPr>
              <a:t>cada embotellador. </a:t>
            </a:r>
          </a:p>
          <a:p>
            <a:r>
              <a:rPr lang="es-ES_tradnl" sz="1600">
                <a:solidFill>
                  <a:srgbClr val="000000"/>
                </a:solidFill>
                <a:latin typeface="+mj-lt"/>
              </a:rPr>
              <a:t>La relación de los </a:t>
            </a:r>
            <a:r>
              <a:rPr lang="es-ES_tradnl" sz="1600" err="1">
                <a:solidFill>
                  <a:srgbClr val="000000"/>
                </a:solidFill>
                <a:latin typeface="+mj-lt"/>
              </a:rPr>
              <a:t>SKUs</a:t>
            </a:r>
            <a:r>
              <a:rPr lang="es-ES_tradnl" sz="1600">
                <a:solidFill>
                  <a:srgbClr val="000000"/>
                </a:solidFill>
                <a:latin typeface="+mj-lt"/>
              </a:rPr>
              <a:t> que validaran estas métricas fue alineado con cada Embotellador en base a su operación. </a:t>
            </a:r>
          </a:p>
        </p:txBody>
      </p:sp>
      <p:sp>
        <p:nvSpPr>
          <p:cNvPr id="7" name="Título 1">
            <a:extLst>
              <a:ext uri="{FF2B5EF4-FFF2-40B4-BE49-F238E27FC236}">
                <a16:creationId xmlns:a16="http://schemas.microsoft.com/office/drawing/2014/main" id="{6DAA3F23-ED66-4A8D-9634-9FC489BBB350}"/>
              </a:ext>
            </a:extLst>
          </p:cNvPr>
          <p:cNvSpPr txBox="1">
            <a:spLocks/>
          </p:cNvSpPr>
          <p:nvPr/>
        </p:nvSpPr>
        <p:spPr>
          <a:xfrm>
            <a:off x="687293" y="-276225"/>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PORTFOLIO</a:t>
            </a:r>
          </a:p>
        </p:txBody>
      </p:sp>
      <p:sp>
        <p:nvSpPr>
          <p:cNvPr id="8" name="Espaço Reservado para Conteúdo 3">
            <a:extLst>
              <a:ext uri="{FF2B5EF4-FFF2-40B4-BE49-F238E27FC236}">
                <a16:creationId xmlns:a16="http://schemas.microsoft.com/office/drawing/2014/main" id="{D6E3B15C-EE86-4270-B528-101EC9B95FE7}"/>
              </a:ext>
            </a:extLst>
          </p:cNvPr>
          <p:cNvSpPr txBox="1">
            <a:spLocks/>
          </p:cNvSpPr>
          <p:nvPr/>
        </p:nvSpPr>
        <p:spPr>
          <a:xfrm>
            <a:off x="687293" y="61148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endParaRPr lang="es-419" sz="1800" b="1">
              <a:latin typeface="TCCC-UnityText" panose="020B0505030303020204" pitchFamily="34" charset="0"/>
            </a:endParaRPr>
          </a:p>
        </p:txBody>
      </p:sp>
      <p:pic>
        <p:nvPicPr>
          <p:cNvPr id="9" name="Imagem 8">
            <a:extLst>
              <a:ext uri="{FF2B5EF4-FFF2-40B4-BE49-F238E27FC236}">
                <a16:creationId xmlns:a16="http://schemas.microsoft.com/office/drawing/2014/main" id="{0CDC6773-CBB6-4EA2-9173-6AB3AFECC951}"/>
              </a:ext>
            </a:extLst>
          </p:cNvPr>
          <p:cNvPicPr>
            <a:picLocks noChangeAspect="1"/>
          </p:cNvPicPr>
          <p:nvPr/>
        </p:nvPicPr>
        <p:blipFill>
          <a:blip r:embed="rId3"/>
          <a:stretch>
            <a:fillRect/>
          </a:stretch>
        </p:blipFill>
        <p:spPr>
          <a:xfrm>
            <a:off x="742950" y="2176975"/>
            <a:ext cx="10706100" cy="3657600"/>
          </a:xfrm>
          <a:prstGeom prst="rect">
            <a:avLst/>
          </a:prstGeom>
        </p:spPr>
      </p:pic>
      <p:grpSp>
        <p:nvGrpSpPr>
          <p:cNvPr id="3" name="Group 2">
            <a:extLst>
              <a:ext uri="{FF2B5EF4-FFF2-40B4-BE49-F238E27FC236}">
                <a16:creationId xmlns:a16="http://schemas.microsoft.com/office/drawing/2014/main" id="{A58C316A-92E3-4F16-89C9-CED0598D7FC7}"/>
              </a:ext>
            </a:extLst>
          </p:cNvPr>
          <p:cNvGrpSpPr/>
          <p:nvPr/>
        </p:nvGrpSpPr>
        <p:grpSpPr>
          <a:xfrm>
            <a:off x="523507" y="6037422"/>
            <a:ext cx="3706306" cy="646974"/>
            <a:chOff x="282454" y="6052038"/>
            <a:chExt cx="3706306" cy="646974"/>
          </a:xfrm>
        </p:grpSpPr>
        <p:sp>
          <p:nvSpPr>
            <p:cNvPr id="2" name="Rectangle: Rounded Corners 1">
              <a:extLst>
                <a:ext uri="{FF2B5EF4-FFF2-40B4-BE49-F238E27FC236}">
                  <a16:creationId xmlns:a16="http://schemas.microsoft.com/office/drawing/2014/main" id="{B9F06CC5-377A-4EE5-9766-CDAAFB3D967B}"/>
                </a:ext>
              </a:extLst>
            </p:cNvPr>
            <p:cNvSpPr/>
            <p:nvPr/>
          </p:nvSpPr>
          <p:spPr>
            <a:xfrm>
              <a:off x="282454" y="6246514"/>
              <a:ext cx="3474537" cy="437882"/>
            </a:xfrm>
            <a:prstGeom prst="round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2" descr="Image result for coca-cola FEMSA">
              <a:extLst>
                <a:ext uri="{FF2B5EF4-FFF2-40B4-BE49-F238E27FC236}">
                  <a16:creationId xmlns:a16="http://schemas.microsoft.com/office/drawing/2014/main" id="{3D7ED07A-C47F-4AA0-8059-FBC1A4D9EE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66" y="6320291"/>
              <a:ext cx="594773" cy="34948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coca-cola arca">
              <a:extLst>
                <a:ext uri="{FF2B5EF4-FFF2-40B4-BE49-F238E27FC236}">
                  <a16:creationId xmlns:a16="http://schemas.microsoft.com/office/drawing/2014/main" id="{4F832029-B282-4014-BDEC-BA5ED25D89A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139"/>
            <a:stretch/>
          </p:blipFill>
          <p:spPr bwMode="auto">
            <a:xfrm>
              <a:off x="2894792" y="6291058"/>
              <a:ext cx="662505" cy="4079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3C3619D-A204-48F2-BA3E-D055AC762340}"/>
                </a:ext>
              </a:extLst>
            </p:cNvPr>
            <p:cNvPicPr>
              <a:picLocks noChangeAspect="1"/>
            </p:cNvPicPr>
            <p:nvPr/>
          </p:nvPicPr>
          <p:blipFill>
            <a:blip r:embed="rId6"/>
            <a:stretch>
              <a:fillRect/>
            </a:stretch>
          </p:blipFill>
          <p:spPr>
            <a:xfrm>
              <a:off x="1024852" y="6305674"/>
              <a:ext cx="900453" cy="378722"/>
            </a:xfrm>
            <a:prstGeom prst="rect">
              <a:avLst/>
            </a:prstGeom>
          </p:spPr>
        </p:pic>
        <p:pic>
          <p:nvPicPr>
            <p:cNvPr id="14" name="Picture 12" descr="https://borealtech.com/wp-content/uploads/2012/08/Logo-Coca_Cola_Andina_Argentina.png">
              <a:extLst>
                <a:ext uri="{FF2B5EF4-FFF2-40B4-BE49-F238E27FC236}">
                  <a16:creationId xmlns:a16="http://schemas.microsoft.com/office/drawing/2014/main" id="{F1E38934-CA10-4335-94F0-C98CAD1139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89" t="49778" r="-889" b="18667"/>
            <a:stretch/>
          </p:blipFill>
          <p:spPr bwMode="auto">
            <a:xfrm>
              <a:off x="1982918" y="6359783"/>
              <a:ext cx="854261" cy="2705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F3A84AD-DA8D-409B-8152-0FC2B46D1BBF}"/>
                </a:ext>
              </a:extLst>
            </p:cNvPr>
            <p:cNvPicPr>
              <a:picLocks noChangeAspect="1"/>
            </p:cNvPicPr>
            <p:nvPr/>
          </p:nvPicPr>
          <p:blipFill>
            <a:blip r:embed="rId8"/>
            <a:stretch>
              <a:fillRect/>
            </a:stretch>
          </p:blipFill>
          <p:spPr>
            <a:xfrm>
              <a:off x="3499546" y="6052038"/>
              <a:ext cx="489214" cy="437883"/>
            </a:xfrm>
            <a:prstGeom prst="rect">
              <a:avLst/>
            </a:prstGeom>
          </p:spPr>
        </p:pic>
      </p:grpSp>
      <p:grpSp>
        <p:nvGrpSpPr>
          <p:cNvPr id="4" name="Group 3">
            <a:extLst>
              <a:ext uri="{FF2B5EF4-FFF2-40B4-BE49-F238E27FC236}">
                <a16:creationId xmlns:a16="http://schemas.microsoft.com/office/drawing/2014/main" id="{61630393-300B-41D7-84EE-2D04CA4E30D9}"/>
              </a:ext>
            </a:extLst>
          </p:cNvPr>
          <p:cNvGrpSpPr/>
          <p:nvPr/>
        </p:nvGrpSpPr>
        <p:grpSpPr>
          <a:xfrm>
            <a:off x="5630904" y="6062513"/>
            <a:ext cx="2705964" cy="596793"/>
            <a:chOff x="4138964" y="6071458"/>
            <a:chExt cx="2705964" cy="596793"/>
          </a:xfrm>
        </p:grpSpPr>
        <p:sp>
          <p:nvSpPr>
            <p:cNvPr id="16" name="Rectangle: Rounded Corners 15">
              <a:extLst>
                <a:ext uri="{FF2B5EF4-FFF2-40B4-BE49-F238E27FC236}">
                  <a16:creationId xmlns:a16="http://schemas.microsoft.com/office/drawing/2014/main" id="{980C870B-641A-41C4-AD61-E5D399C89D35}"/>
                </a:ext>
              </a:extLst>
            </p:cNvPr>
            <p:cNvSpPr/>
            <p:nvPr/>
          </p:nvSpPr>
          <p:spPr>
            <a:xfrm>
              <a:off x="4138964" y="6230369"/>
              <a:ext cx="2460620" cy="437882"/>
            </a:xfrm>
            <a:prstGeom prst="round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A1583A8-B1E7-4897-9D81-0F7B20C91F58}"/>
                </a:ext>
              </a:extLst>
            </p:cNvPr>
            <p:cNvPicPr>
              <a:picLocks noChangeAspect="1"/>
            </p:cNvPicPr>
            <p:nvPr/>
          </p:nvPicPr>
          <p:blipFill rotWithShape="1">
            <a:blip r:embed="rId9" cstate="hqprint">
              <a:duotone>
                <a:prstClr val="black"/>
                <a:schemeClr val="tx2">
                  <a:tint val="45000"/>
                  <a:satMod val="400000"/>
                </a:schemeClr>
              </a:duotone>
              <a:extLst>
                <a:ext uri="{28A0092B-C50C-407E-A947-70E740481C1C}">
                  <a14:useLocalDpi xmlns:a14="http://schemas.microsoft.com/office/drawing/2010/main" val="0"/>
                </a:ext>
              </a:extLst>
            </a:blip>
            <a:srcRect t="40977" b="30821"/>
            <a:stretch/>
          </p:blipFill>
          <p:spPr>
            <a:xfrm>
              <a:off x="4191705" y="6396047"/>
              <a:ext cx="766065" cy="216045"/>
            </a:xfrm>
            <a:prstGeom prst="rect">
              <a:avLst/>
            </a:prstGeom>
          </p:spPr>
        </p:pic>
        <p:pic>
          <p:nvPicPr>
            <p:cNvPr id="18" name="Picture 17">
              <a:extLst>
                <a:ext uri="{FF2B5EF4-FFF2-40B4-BE49-F238E27FC236}">
                  <a16:creationId xmlns:a16="http://schemas.microsoft.com/office/drawing/2014/main" id="{1037C86D-0B57-4CC5-A8B2-2D44AAE55A3E}"/>
                </a:ext>
              </a:extLst>
            </p:cNvPr>
            <p:cNvPicPr>
              <a:picLocks noChangeAspect="1"/>
            </p:cNvPicPr>
            <p:nvPr/>
          </p:nvPicPr>
          <p:blipFill>
            <a:blip r:embed="rId10"/>
            <a:stretch>
              <a:fillRect/>
            </a:stretch>
          </p:blipFill>
          <p:spPr>
            <a:xfrm>
              <a:off x="5066792" y="6339574"/>
              <a:ext cx="1323756" cy="287946"/>
            </a:xfrm>
            <a:prstGeom prst="rect">
              <a:avLst/>
            </a:prstGeom>
          </p:spPr>
        </p:pic>
        <p:pic>
          <p:nvPicPr>
            <p:cNvPr id="19" name="Picture 18">
              <a:extLst>
                <a:ext uri="{FF2B5EF4-FFF2-40B4-BE49-F238E27FC236}">
                  <a16:creationId xmlns:a16="http://schemas.microsoft.com/office/drawing/2014/main" id="{8068F41A-C976-42A7-9801-C87422D930F9}"/>
                </a:ext>
              </a:extLst>
            </p:cNvPr>
            <p:cNvPicPr>
              <a:picLocks noChangeAspect="1"/>
            </p:cNvPicPr>
            <p:nvPr/>
          </p:nvPicPr>
          <p:blipFill>
            <a:blip r:embed="rId11"/>
            <a:stretch>
              <a:fillRect/>
            </a:stretch>
          </p:blipFill>
          <p:spPr>
            <a:xfrm>
              <a:off x="6354240" y="6071458"/>
              <a:ext cx="490688" cy="439200"/>
            </a:xfrm>
            <a:prstGeom prst="rect">
              <a:avLst/>
            </a:prstGeom>
          </p:spPr>
        </p:pic>
      </p:grpSp>
      <p:grpSp>
        <p:nvGrpSpPr>
          <p:cNvPr id="5" name="Group 4">
            <a:extLst>
              <a:ext uri="{FF2B5EF4-FFF2-40B4-BE49-F238E27FC236}">
                <a16:creationId xmlns:a16="http://schemas.microsoft.com/office/drawing/2014/main" id="{ADAF1613-C2AA-47CC-9169-671654436350}"/>
              </a:ext>
            </a:extLst>
          </p:cNvPr>
          <p:cNvGrpSpPr/>
          <p:nvPr/>
        </p:nvGrpSpPr>
        <p:grpSpPr>
          <a:xfrm>
            <a:off x="4364117" y="6052156"/>
            <a:ext cx="1132483" cy="617506"/>
            <a:chOff x="3230520" y="6038235"/>
            <a:chExt cx="1132483" cy="617506"/>
          </a:xfrm>
        </p:grpSpPr>
        <p:sp>
          <p:nvSpPr>
            <p:cNvPr id="20" name="Rectangle: Rounded Corners 19">
              <a:extLst>
                <a:ext uri="{FF2B5EF4-FFF2-40B4-BE49-F238E27FC236}">
                  <a16:creationId xmlns:a16="http://schemas.microsoft.com/office/drawing/2014/main" id="{205CE91A-39F1-45EF-BC28-4FB84BD0A787}"/>
                </a:ext>
              </a:extLst>
            </p:cNvPr>
            <p:cNvSpPr/>
            <p:nvPr/>
          </p:nvSpPr>
          <p:spPr>
            <a:xfrm>
              <a:off x="3230520" y="6217859"/>
              <a:ext cx="963338" cy="437882"/>
            </a:xfrm>
            <a:prstGeom prst="round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icon&#10;&#10;Description automatically generated">
              <a:extLst>
                <a:ext uri="{FF2B5EF4-FFF2-40B4-BE49-F238E27FC236}">
                  <a16:creationId xmlns:a16="http://schemas.microsoft.com/office/drawing/2014/main" id="{AF5A7094-4247-49B0-A938-AFB3275252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78111" y="6038235"/>
              <a:ext cx="384892" cy="362975"/>
            </a:xfrm>
            <a:prstGeom prst="ellipse">
              <a:avLst/>
            </a:prstGeom>
            <a:ln>
              <a:solidFill>
                <a:schemeClr val="bg1">
                  <a:lumMod val="95000"/>
                </a:schemeClr>
              </a:solidFill>
            </a:ln>
          </p:spPr>
        </p:pic>
        <p:pic>
          <p:nvPicPr>
            <p:cNvPr id="25" name="Picture 12" descr="Image result for coca-cola FEMSA">
              <a:extLst>
                <a:ext uri="{FF2B5EF4-FFF2-40B4-BE49-F238E27FC236}">
                  <a16:creationId xmlns:a16="http://schemas.microsoft.com/office/drawing/2014/main" id="{3B0E4907-765B-4B35-A175-1BB2B5CCF4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4802" y="6270662"/>
              <a:ext cx="594773" cy="349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165CAAD5-358F-4FAD-B70F-469635AC9967}"/>
              </a:ext>
            </a:extLst>
          </p:cNvPr>
          <p:cNvGrpSpPr/>
          <p:nvPr/>
        </p:nvGrpSpPr>
        <p:grpSpPr>
          <a:xfrm>
            <a:off x="9845370" y="6034558"/>
            <a:ext cx="1208682" cy="652702"/>
            <a:chOff x="2020236" y="6031694"/>
            <a:chExt cx="1208682" cy="652702"/>
          </a:xfrm>
        </p:grpSpPr>
        <p:sp>
          <p:nvSpPr>
            <p:cNvPr id="26" name="Rectangle: Rounded Corners 25">
              <a:extLst>
                <a:ext uri="{FF2B5EF4-FFF2-40B4-BE49-F238E27FC236}">
                  <a16:creationId xmlns:a16="http://schemas.microsoft.com/office/drawing/2014/main" id="{EE7BD65C-9025-497C-BA6D-61272D8CC7A8}"/>
                </a:ext>
              </a:extLst>
            </p:cNvPr>
            <p:cNvSpPr/>
            <p:nvPr/>
          </p:nvSpPr>
          <p:spPr>
            <a:xfrm>
              <a:off x="2020236" y="6246514"/>
              <a:ext cx="963338" cy="437882"/>
            </a:xfrm>
            <a:prstGeom prst="round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C6439E4-94F0-47FB-B802-2497ACF80DB5}"/>
                </a:ext>
              </a:extLst>
            </p:cNvPr>
            <p:cNvPicPr>
              <a:picLocks noChangeAspect="1"/>
            </p:cNvPicPr>
            <p:nvPr/>
          </p:nvPicPr>
          <p:blipFill>
            <a:blip r:embed="rId13"/>
            <a:stretch>
              <a:fillRect/>
            </a:stretch>
          </p:blipFill>
          <p:spPr>
            <a:xfrm>
              <a:off x="2275823" y="6270219"/>
              <a:ext cx="452164" cy="390472"/>
            </a:xfrm>
            <a:prstGeom prst="rect">
              <a:avLst/>
            </a:prstGeom>
          </p:spPr>
        </p:pic>
        <p:pic>
          <p:nvPicPr>
            <p:cNvPr id="28" name="Picture 27">
              <a:extLst>
                <a:ext uri="{FF2B5EF4-FFF2-40B4-BE49-F238E27FC236}">
                  <a16:creationId xmlns:a16="http://schemas.microsoft.com/office/drawing/2014/main" id="{B5EC45F1-E852-44D4-B12A-B03D6338EF24}"/>
                </a:ext>
              </a:extLst>
            </p:cNvPr>
            <p:cNvPicPr>
              <a:picLocks noChangeAspect="1"/>
            </p:cNvPicPr>
            <p:nvPr/>
          </p:nvPicPr>
          <p:blipFill>
            <a:blip r:embed="rId14"/>
            <a:stretch>
              <a:fillRect/>
            </a:stretch>
          </p:blipFill>
          <p:spPr>
            <a:xfrm>
              <a:off x="2738230" y="6031694"/>
              <a:ext cx="490688" cy="439200"/>
            </a:xfrm>
            <a:prstGeom prst="rect">
              <a:avLst/>
            </a:prstGeom>
          </p:spPr>
        </p:pic>
      </p:grpSp>
      <p:grpSp>
        <p:nvGrpSpPr>
          <p:cNvPr id="33" name="Group 32">
            <a:extLst>
              <a:ext uri="{FF2B5EF4-FFF2-40B4-BE49-F238E27FC236}">
                <a16:creationId xmlns:a16="http://schemas.microsoft.com/office/drawing/2014/main" id="{376AA2AA-965F-4CB8-8B34-13B3FC301B9E}"/>
              </a:ext>
            </a:extLst>
          </p:cNvPr>
          <p:cNvGrpSpPr/>
          <p:nvPr/>
        </p:nvGrpSpPr>
        <p:grpSpPr>
          <a:xfrm>
            <a:off x="8471171" y="6057669"/>
            <a:ext cx="1239896" cy="606480"/>
            <a:chOff x="2893437" y="6077916"/>
            <a:chExt cx="1239896" cy="606480"/>
          </a:xfrm>
        </p:grpSpPr>
        <p:sp>
          <p:nvSpPr>
            <p:cNvPr id="29" name="Rectangle: Rounded Corners 28">
              <a:extLst>
                <a:ext uri="{FF2B5EF4-FFF2-40B4-BE49-F238E27FC236}">
                  <a16:creationId xmlns:a16="http://schemas.microsoft.com/office/drawing/2014/main" id="{35EE1440-38C3-4906-B859-68E15E6C8D4C}"/>
                </a:ext>
              </a:extLst>
            </p:cNvPr>
            <p:cNvSpPr/>
            <p:nvPr/>
          </p:nvSpPr>
          <p:spPr>
            <a:xfrm>
              <a:off x="2893437" y="6246514"/>
              <a:ext cx="963338" cy="437882"/>
            </a:xfrm>
            <a:prstGeom prst="roundRect">
              <a:avLst/>
            </a:pr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F774EEB-F38C-4F9B-877E-58FB325CB677}"/>
                </a:ext>
              </a:extLst>
            </p:cNvPr>
            <p:cNvPicPr>
              <a:picLocks noChangeAspect="1"/>
            </p:cNvPicPr>
            <p:nvPr/>
          </p:nvPicPr>
          <p:blipFill rotWithShape="1">
            <a:blip r:embed="rId9" cstate="hqprint">
              <a:duotone>
                <a:prstClr val="black"/>
                <a:schemeClr val="tx2">
                  <a:tint val="45000"/>
                  <a:satMod val="400000"/>
                </a:schemeClr>
              </a:duotone>
              <a:extLst>
                <a:ext uri="{28A0092B-C50C-407E-A947-70E740481C1C}">
                  <a14:useLocalDpi xmlns:a14="http://schemas.microsoft.com/office/drawing/2010/main" val="0"/>
                </a:ext>
              </a:extLst>
            </a:blip>
            <a:srcRect t="40977" b="30821"/>
            <a:stretch/>
          </p:blipFill>
          <p:spPr>
            <a:xfrm>
              <a:off x="2986460" y="6380401"/>
              <a:ext cx="766065" cy="216045"/>
            </a:xfrm>
            <a:prstGeom prst="rect">
              <a:avLst/>
            </a:prstGeom>
          </p:spPr>
        </p:pic>
        <p:pic>
          <p:nvPicPr>
            <p:cNvPr id="32" name="Picture 31">
              <a:extLst>
                <a:ext uri="{FF2B5EF4-FFF2-40B4-BE49-F238E27FC236}">
                  <a16:creationId xmlns:a16="http://schemas.microsoft.com/office/drawing/2014/main" id="{3276D2D6-F14F-4564-B3E5-EE4E426BD76D}"/>
                </a:ext>
              </a:extLst>
            </p:cNvPr>
            <p:cNvPicPr>
              <a:picLocks noChangeAspect="1"/>
            </p:cNvPicPr>
            <p:nvPr/>
          </p:nvPicPr>
          <p:blipFill>
            <a:blip r:embed="rId15"/>
            <a:stretch>
              <a:fillRect/>
            </a:stretch>
          </p:blipFill>
          <p:spPr>
            <a:xfrm>
              <a:off x="3642644" y="6077916"/>
              <a:ext cx="490689" cy="439200"/>
            </a:xfrm>
            <a:prstGeom prst="rect">
              <a:avLst/>
            </a:prstGeom>
          </p:spPr>
        </p:pic>
      </p:grpSp>
    </p:spTree>
    <p:extLst>
      <p:ext uri="{BB962C8B-B14F-4D97-AF65-F5344CB8AC3E}">
        <p14:creationId xmlns:p14="http://schemas.microsoft.com/office/powerpoint/2010/main" val="1551591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C754A0C-22F7-4500-AE14-C47D5C24D5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319" y="155877"/>
            <a:ext cx="323475" cy="921835"/>
          </a:xfrm>
          <a:prstGeom prst="rect">
            <a:avLst/>
          </a:prstGeom>
          <a:ln w="57150">
            <a:noFill/>
          </a:ln>
        </p:spPr>
      </p:pic>
      <p:sp>
        <p:nvSpPr>
          <p:cNvPr id="6" name="Título 1">
            <a:extLst>
              <a:ext uri="{FF2B5EF4-FFF2-40B4-BE49-F238E27FC236}">
                <a16:creationId xmlns:a16="http://schemas.microsoft.com/office/drawing/2014/main" id="{8B7E3304-7E0A-4007-B8BD-76A3431E19C7}"/>
              </a:ext>
            </a:extLst>
          </p:cNvPr>
          <p:cNvSpPr txBox="1">
            <a:spLocks/>
          </p:cNvSpPr>
          <p:nvPr/>
        </p:nvSpPr>
        <p:spPr>
          <a:xfrm>
            <a:off x="687293" y="-276225"/>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EQUIPO DE FRIO</a:t>
            </a:r>
          </a:p>
        </p:txBody>
      </p:sp>
      <p:sp>
        <p:nvSpPr>
          <p:cNvPr id="7" name="Espaço Reservado para Conteúdo 3">
            <a:extLst>
              <a:ext uri="{FF2B5EF4-FFF2-40B4-BE49-F238E27FC236}">
                <a16:creationId xmlns:a16="http://schemas.microsoft.com/office/drawing/2014/main" id="{9D19AF54-2996-40F0-B654-BE546992957A}"/>
              </a:ext>
            </a:extLst>
          </p:cNvPr>
          <p:cNvSpPr txBox="1">
            <a:spLocks/>
          </p:cNvSpPr>
          <p:nvPr/>
        </p:nvSpPr>
        <p:spPr>
          <a:xfrm>
            <a:off x="687293" y="61679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endParaRPr lang="es-419" sz="1800" b="1">
              <a:latin typeface="TCCC-UnityText" panose="020B0505030303020204" pitchFamily="34" charset="0"/>
            </a:endParaRPr>
          </a:p>
        </p:txBody>
      </p:sp>
      <p:pic>
        <p:nvPicPr>
          <p:cNvPr id="8" name="Imagem 7">
            <a:extLst>
              <a:ext uri="{FF2B5EF4-FFF2-40B4-BE49-F238E27FC236}">
                <a16:creationId xmlns:a16="http://schemas.microsoft.com/office/drawing/2014/main" id="{8FB5390C-92EC-46B8-B8F3-4FB92DDBB551}"/>
              </a:ext>
            </a:extLst>
          </p:cNvPr>
          <p:cNvPicPr>
            <a:picLocks noChangeAspect="1"/>
          </p:cNvPicPr>
          <p:nvPr/>
        </p:nvPicPr>
        <p:blipFill>
          <a:blip r:embed="rId3"/>
          <a:stretch>
            <a:fillRect/>
          </a:stretch>
        </p:blipFill>
        <p:spPr>
          <a:xfrm>
            <a:off x="742950" y="2895600"/>
            <a:ext cx="10706100" cy="1066800"/>
          </a:xfrm>
          <a:prstGeom prst="rect">
            <a:avLst/>
          </a:prstGeom>
        </p:spPr>
      </p:pic>
    </p:spTree>
    <p:extLst>
      <p:ext uri="{BB962C8B-B14F-4D97-AF65-F5344CB8AC3E}">
        <p14:creationId xmlns:p14="http://schemas.microsoft.com/office/powerpoint/2010/main" val="2466945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Icon&#10;&#10;Description automatically generated">
            <a:extLst>
              <a:ext uri="{FF2B5EF4-FFF2-40B4-BE49-F238E27FC236}">
                <a16:creationId xmlns:a16="http://schemas.microsoft.com/office/drawing/2014/main" id="{86726DE1-E173-4EB3-8AB2-BD81B8C628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46968"/>
            <a:ext cx="686059" cy="686059"/>
          </a:xfrm>
          <a:prstGeom prst="rect">
            <a:avLst/>
          </a:prstGeom>
        </p:spPr>
      </p:pic>
      <p:sp>
        <p:nvSpPr>
          <p:cNvPr id="6" name="Título 1">
            <a:extLst>
              <a:ext uri="{FF2B5EF4-FFF2-40B4-BE49-F238E27FC236}">
                <a16:creationId xmlns:a16="http://schemas.microsoft.com/office/drawing/2014/main" id="{0745D394-678F-4394-B688-EF9AFFF9884F}"/>
              </a:ext>
            </a:extLst>
          </p:cNvPr>
          <p:cNvSpPr txBox="1">
            <a:spLocks/>
          </p:cNvSpPr>
          <p:nvPr/>
        </p:nvSpPr>
        <p:spPr>
          <a:xfrm>
            <a:off x="763493" y="-276225"/>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SOVI</a:t>
            </a:r>
          </a:p>
        </p:txBody>
      </p:sp>
      <p:sp>
        <p:nvSpPr>
          <p:cNvPr id="7" name="Espaço Reservado para Conteúdo 3">
            <a:extLst>
              <a:ext uri="{FF2B5EF4-FFF2-40B4-BE49-F238E27FC236}">
                <a16:creationId xmlns:a16="http://schemas.microsoft.com/office/drawing/2014/main" id="{9CA8C4F7-27F1-42DC-A14D-F88589BE7D7B}"/>
              </a:ext>
            </a:extLst>
          </p:cNvPr>
          <p:cNvSpPr txBox="1">
            <a:spLocks/>
          </p:cNvSpPr>
          <p:nvPr/>
        </p:nvSpPr>
        <p:spPr>
          <a:xfrm>
            <a:off x="742950" y="594889"/>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endParaRPr lang="es-419" sz="1800" b="1">
              <a:latin typeface="TCCC-UnityText" panose="020B0505030303020204" pitchFamily="34" charset="0"/>
            </a:endParaRPr>
          </a:p>
        </p:txBody>
      </p:sp>
      <p:pic>
        <p:nvPicPr>
          <p:cNvPr id="8" name="Imagem 7">
            <a:extLst>
              <a:ext uri="{FF2B5EF4-FFF2-40B4-BE49-F238E27FC236}">
                <a16:creationId xmlns:a16="http://schemas.microsoft.com/office/drawing/2014/main" id="{55FAEA6F-364C-4987-A0F1-9483DBB24095}"/>
              </a:ext>
            </a:extLst>
          </p:cNvPr>
          <p:cNvPicPr>
            <a:picLocks noChangeAspect="1"/>
          </p:cNvPicPr>
          <p:nvPr/>
        </p:nvPicPr>
        <p:blipFill>
          <a:blip r:embed="rId3"/>
          <a:stretch>
            <a:fillRect/>
          </a:stretch>
        </p:blipFill>
        <p:spPr>
          <a:xfrm>
            <a:off x="753531" y="933027"/>
            <a:ext cx="10706100" cy="5895975"/>
          </a:xfrm>
          <a:prstGeom prst="rect">
            <a:avLst/>
          </a:prstGeom>
        </p:spPr>
      </p:pic>
    </p:spTree>
    <p:extLst>
      <p:ext uri="{BB962C8B-B14F-4D97-AF65-F5344CB8AC3E}">
        <p14:creationId xmlns:p14="http://schemas.microsoft.com/office/powerpoint/2010/main" val="346767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POC - </a:t>
            </a:r>
            <a:r>
              <a:rPr lang="en-US" sz="1600" b="1" i="0" u="none" strike="noStrike" kern="1200" baseline="0" err="1">
                <a:latin typeface="Calibri" panose="020F0502020204030204" pitchFamily="34" charset="0"/>
              </a:rPr>
              <a:t>Activación</a:t>
            </a:r>
            <a:r>
              <a:rPr lang="en-US" sz="1600" b="1" i="0" u="none" strike="noStrike" kern="1200" baseline="0">
                <a:latin typeface="Calibri" panose="020F0502020204030204" pitchFamily="34" charset="0"/>
              </a:rPr>
              <a:t> "My Moments" con SSD Coca Cola Sin </a:t>
            </a:r>
            <a:r>
              <a:rPr lang="en-US" sz="1600" b="1" i="0" u="none" strike="noStrike" kern="1200" baseline="0" err="1">
                <a:latin typeface="Calibri" panose="020F0502020204030204" pitchFamily="34" charset="0"/>
              </a:rPr>
              <a:t>Azucar</a:t>
            </a:r>
            <a:r>
              <a:rPr lang="en-US" sz="1600" b="1" i="0" u="none" strike="noStrike" kern="1200" baseline="0">
                <a:latin typeface="Calibri" panose="020F0502020204030204" pitchFamily="34" charset="0"/>
              </a:rPr>
              <a:t> Single Serve Multipack O SSD Coca Cola Sin </a:t>
            </a:r>
            <a:r>
              <a:rPr lang="en-US" sz="1600" b="1" i="0" u="none" strike="noStrike" kern="1200" baseline="0" err="1">
                <a:latin typeface="Calibri" panose="020F0502020204030204" pitchFamily="34" charset="0"/>
              </a:rPr>
              <a:t>Azucar</a:t>
            </a:r>
            <a:r>
              <a:rPr lang="en-US" sz="1600" b="1" i="0" u="none" strike="noStrike" kern="1200" baseline="0">
                <a:latin typeface="Calibri" panose="020F0502020204030204" pitchFamily="34" charset="0"/>
              </a:rPr>
              <a:t> Single Serve Frequency O SSD Coca Cola Original Single Serve Multipack</a:t>
            </a:r>
            <a:endParaRPr kumimoji="0" lang="pt-BR" sz="1600" b="1" i="0" u="none" strike="noStrike" kern="0" cap="none" spc="0" normalizeH="0" baseline="0" noProof="0">
              <a:ln>
                <a:noFill/>
              </a:ln>
              <a:effectLst/>
              <a:uLnTx/>
              <a:uFillTx/>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9</a:t>
            </a:r>
            <a:r>
              <a:rPr lang="pt-BR" sz="1600" b="1" kern="0">
                <a:solidFill>
                  <a:prstClr val="black"/>
                </a:solidFill>
                <a:latin typeface="Abadi" panose="020B0604020104020204" pitchFamily="34" charset="0"/>
              </a:rPr>
              <a:t>,0</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101</a:t>
            </a:r>
            <a:endPar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23">
            <a:extLst>
              <a:ext uri="{FF2B5EF4-FFF2-40B4-BE49-F238E27FC236}">
                <a16:creationId xmlns:a16="http://schemas.microsoft.com/office/drawing/2014/main" id="{E6AE3A28-20BD-4D9E-AA28-140BD845B25B}"/>
              </a:ext>
            </a:extLst>
          </p:cNvPr>
          <p:cNvSpPr txBox="1"/>
          <p:nvPr/>
        </p:nvSpPr>
        <p:spPr>
          <a:xfrm>
            <a:off x="590263" y="2167061"/>
            <a:ext cx="8482300" cy="3175228"/>
          </a:xfrm>
          <a:prstGeom prst="rect">
            <a:avLst/>
          </a:prstGeom>
        </p:spPr>
        <p:txBody>
          <a:bodyPr vert="horz" wrap="square" lIns="0" tIns="93980" rIns="0" bIns="0" rtlCol="0">
            <a:spAutoFit/>
          </a:bodyPr>
          <a:lstStyle/>
          <a:p>
            <a:pPr marR="5080" algn="just"/>
            <a:r>
              <a:rPr lang="pt-BR" sz="1400" b="1" spc="45">
                <a:cs typeface="Calibri"/>
              </a:rPr>
              <a:t>DESCRIPCIÓN </a:t>
            </a:r>
          </a:p>
          <a:p>
            <a:pPr marR="5080" algn="just"/>
            <a:r>
              <a:rPr lang="es-ES_tradnl" sz="1400">
                <a:cs typeface="Calibri"/>
              </a:rPr>
              <a:t>En esta métrica es validada la presencia de por lo menos 1 Punto Extra </a:t>
            </a:r>
            <a:r>
              <a:rPr lang="en-US" sz="1400" b="1" i="0" u="none" strike="noStrike" kern="1200" baseline="0">
                <a:latin typeface="Calibri" panose="020F0502020204030204" pitchFamily="34" charset="0"/>
              </a:rPr>
              <a:t>SSD Coca Cola Sin </a:t>
            </a:r>
            <a:r>
              <a:rPr lang="en-US" sz="1400" b="1" i="0" u="none" strike="noStrike" kern="1200" baseline="0" err="1">
                <a:latin typeface="Calibri" panose="020F0502020204030204" pitchFamily="34" charset="0"/>
              </a:rPr>
              <a:t>Azucar</a:t>
            </a:r>
            <a:r>
              <a:rPr lang="en-US" sz="1400" b="1" i="0" u="none" strike="noStrike" kern="1200" baseline="0">
                <a:latin typeface="Calibri" panose="020F0502020204030204" pitchFamily="34" charset="0"/>
              </a:rPr>
              <a:t> Single Serve Multipack O SSD Coca Cola Sin </a:t>
            </a:r>
            <a:r>
              <a:rPr lang="en-US" sz="1400" b="1" i="0" u="none" strike="noStrike" kern="1200" baseline="0" err="1">
                <a:latin typeface="Calibri" panose="020F0502020204030204" pitchFamily="34" charset="0"/>
              </a:rPr>
              <a:t>Azucar</a:t>
            </a:r>
            <a:r>
              <a:rPr lang="en-US" sz="1400" b="1" i="0" u="none" strike="noStrike" kern="1200" baseline="0">
                <a:latin typeface="Calibri" panose="020F0502020204030204" pitchFamily="34" charset="0"/>
              </a:rPr>
              <a:t> Single Serve Frequency O SSD Coca Cola Original Single Serve Multipack, </a:t>
            </a:r>
            <a:r>
              <a:rPr lang="es-ES_tradnl" sz="1400" err="1"/>
              <a:t>Entry</a:t>
            </a:r>
            <a:r>
              <a:rPr lang="es-ES_tradnl" sz="1400"/>
              <a:t> Pack o </a:t>
            </a:r>
            <a:r>
              <a:rPr lang="es-ES_tradnl" sz="1400" err="1"/>
              <a:t>Pivot</a:t>
            </a:r>
            <a:r>
              <a:rPr lang="es-ES_tradnl" sz="1400"/>
              <a:t> SS, preferentemente en una de las puntas del corredor de bebidas no Alcohólicas. </a:t>
            </a:r>
            <a:endParaRPr lang="es-ES_tradnl" sz="1400">
              <a:cs typeface="Calibri"/>
            </a:endParaRPr>
          </a:p>
          <a:p>
            <a:pPr algn="just"/>
            <a:endParaRPr lang="es-ES_tradnl" sz="1400">
              <a:cs typeface="Times New Roman"/>
            </a:endParaRPr>
          </a:p>
          <a:p>
            <a:pPr algn="just"/>
            <a:r>
              <a:rPr lang="es-ES_tradnl" sz="1400" spc="-20">
                <a:cs typeface="Calibri"/>
              </a:rPr>
              <a:t>Para puntuar, el punto de venta deberá encuadrarse en uno de los siguientes escenarios</a:t>
            </a:r>
            <a:r>
              <a:rPr lang="es-ES_tradnl" sz="1400" spc="-10">
                <a:cs typeface="Calibri"/>
              </a:rPr>
              <a:t>:</a:t>
            </a:r>
            <a:endParaRPr lang="es-ES_tradnl" sz="1400">
              <a:cs typeface="Calibri"/>
            </a:endParaRPr>
          </a:p>
          <a:p>
            <a:pPr algn="just"/>
            <a:endParaRPr lang="es-ES_tradnl" sz="1400">
              <a:cs typeface="Times New Roman"/>
            </a:endParaRPr>
          </a:p>
          <a:p>
            <a:pPr marR="5715" algn="just">
              <a:spcBef>
                <a:spcPts val="100"/>
              </a:spcBef>
            </a:pPr>
            <a:r>
              <a:rPr lang="es-ES_tradnl" sz="1400" b="1" spc="-10">
                <a:cs typeface="Calibri"/>
              </a:rPr>
              <a:t>VALIDACION HOTSPOT</a:t>
            </a:r>
          </a:p>
          <a:p>
            <a:pPr marL="12700" marR="5715" algn="just">
              <a:spcBef>
                <a:spcPts val="100"/>
              </a:spcBef>
            </a:pPr>
            <a:r>
              <a:rPr lang="es-ES_tradnl" sz="1400" spc="-10">
                <a:cs typeface="Calibri"/>
              </a:rPr>
              <a:t>Por lo menos 1 Rack KO o Punta de Góndola Rack KO </a:t>
            </a:r>
            <a:r>
              <a:rPr lang="es-ES_tradnl" sz="1400" b="1" spc="-10">
                <a:cs typeface="Calibri"/>
              </a:rPr>
              <a:t>o</a:t>
            </a:r>
            <a:r>
              <a:rPr lang="es-ES_tradnl" sz="1400" spc="-10">
                <a:cs typeface="Calibri"/>
              </a:rPr>
              <a:t> 1 EDF KO, Pared  EDF KO o Punta de Góndola EDF KO o Isla:</a:t>
            </a:r>
          </a:p>
          <a:p>
            <a:pPr marL="12700" marR="5715" algn="just">
              <a:spcBef>
                <a:spcPts val="100"/>
              </a:spcBef>
            </a:pPr>
            <a:r>
              <a:rPr lang="es-ES_tradnl" sz="1400" b="1" spc="-10">
                <a:cs typeface="Calibri"/>
              </a:rPr>
              <a:t>Mínimo de 70% de ocupación del rack o EDF, siendo 50% con las marcas señalizadas en la descripción y como mínimo 10 frentes de Coca Cola SS</a:t>
            </a:r>
          </a:p>
          <a:p>
            <a:pPr marL="12700" marR="5715" algn="just">
              <a:spcBef>
                <a:spcPts val="100"/>
              </a:spcBef>
            </a:pPr>
            <a:endParaRPr lang="es-ES_tradnl" sz="1400" spc="-10">
              <a:cs typeface="Calibri"/>
            </a:endParaRPr>
          </a:p>
          <a:p>
            <a:pPr marL="12700" marR="5715" algn="just">
              <a:spcBef>
                <a:spcPts val="100"/>
              </a:spcBef>
            </a:pPr>
            <a:r>
              <a:rPr lang="es-ES_tradnl" sz="1400" spc="-10">
                <a:cs typeface="Calibri"/>
              </a:rPr>
              <a:t>La activación debe ser ejecutada en un único equipo. La única excepción es una activación de 2 o mas racks, siempre y cuando este a una distancia máxima de 30cm entre ellos.</a:t>
            </a:r>
            <a:endParaRPr lang="es-ES_tradnl" sz="1400" b="1" spc="-10">
              <a:cs typeface="Calibri"/>
            </a:endParaRPr>
          </a:p>
        </p:txBody>
      </p:sp>
      <p:pic>
        <p:nvPicPr>
          <p:cNvPr id="17" name="Picture 13" descr="Logo, icon&#10;&#10;Description automatically generated">
            <a:extLst>
              <a:ext uri="{FF2B5EF4-FFF2-40B4-BE49-F238E27FC236}">
                <a16:creationId xmlns:a16="http://schemas.microsoft.com/office/drawing/2014/main" id="{35E26EA3-88F7-40D7-8C15-DE13D23D6F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19" name="Imagem 18">
            <a:extLst>
              <a:ext uri="{FF2B5EF4-FFF2-40B4-BE49-F238E27FC236}">
                <a16:creationId xmlns:a16="http://schemas.microsoft.com/office/drawing/2014/main" id="{DDFDDF6B-D367-4939-AFC3-E2B3BDC02A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21" name="Imagem 20">
            <a:extLst>
              <a:ext uri="{FF2B5EF4-FFF2-40B4-BE49-F238E27FC236}">
                <a16:creationId xmlns:a16="http://schemas.microsoft.com/office/drawing/2014/main" id="{B159B105-B407-4C3A-A9A8-60A327FBD87C}"/>
              </a:ext>
            </a:extLst>
          </p:cNvPr>
          <p:cNvPicPr>
            <a:picLocks noChangeAspect="1"/>
          </p:cNvPicPr>
          <p:nvPr/>
        </p:nvPicPr>
        <p:blipFill>
          <a:blip r:embed="rId5"/>
          <a:stretch>
            <a:fillRect/>
          </a:stretch>
        </p:blipFill>
        <p:spPr>
          <a:xfrm>
            <a:off x="11202243" y="114987"/>
            <a:ext cx="769491" cy="934382"/>
          </a:xfrm>
          <a:prstGeom prst="rect">
            <a:avLst/>
          </a:prstGeom>
        </p:spPr>
      </p:pic>
      <p:sp>
        <p:nvSpPr>
          <p:cNvPr id="16" name="Retângulo: Cantos Arredondados 15">
            <a:extLst>
              <a:ext uri="{FF2B5EF4-FFF2-40B4-BE49-F238E27FC236}">
                <a16:creationId xmlns:a16="http://schemas.microsoft.com/office/drawing/2014/main" id="{0500A432-E1C5-4AAA-A6A7-6546774535D6}"/>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18" name="Espaço Reservado para Conteúdo 6">
            <a:extLst>
              <a:ext uri="{FF2B5EF4-FFF2-40B4-BE49-F238E27FC236}">
                <a16:creationId xmlns:a16="http://schemas.microsoft.com/office/drawing/2014/main" id="{265C49E4-95D5-403F-8006-C2ED14D994F2}"/>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pic>
        <p:nvPicPr>
          <p:cNvPr id="14" name="Picture 4" descr="A picture containing text, indoor&#10;&#10;Description automatically generated">
            <a:extLst>
              <a:ext uri="{FF2B5EF4-FFF2-40B4-BE49-F238E27FC236}">
                <a16:creationId xmlns:a16="http://schemas.microsoft.com/office/drawing/2014/main" id="{B8B83DAA-01F0-4C44-9D51-F95535E7399C}"/>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r="32460"/>
          <a:stretch/>
        </p:blipFill>
        <p:spPr>
          <a:xfrm>
            <a:off x="9212907" y="2385792"/>
            <a:ext cx="2810257" cy="3709475"/>
          </a:xfrm>
          <a:prstGeom prst="rect">
            <a:avLst/>
          </a:prstGeom>
        </p:spPr>
      </p:pic>
    </p:spTree>
    <p:extLst>
      <p:ext uri="{BB962C8B-B14F-4D97-AF65-F5344CB8AC3E}">
        <p14:creationId xmlns:p14="http://schemas.microsoft.com/office/powerpoint/2010/main" val="85093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D0F82D69-5804-4807-AF74-4DCA5A4F34A0}"/>
              </a:ext>
            </a:extLst>
          </p:cNvPr>
          <p:cNvSpPr txBox="1"/>
          <p:nvPr/>
        </p:nvSpPr>
        <p:spPr>
          <a:xfrm>
            <a:off x="3750167" y="1857487"/>
            <a:ext cx="7756024" cy="3539430"/>
          </a:xfrm>
          <a:prstGeom prst="rect">
            <a:avLst/>
          </a:prstGeom>
          <a:noFill/>
        </p:spPr>
        <p:txBody>
          <a:bodyPr wrap="square">
            <a:spAutoFit/>
          </a:bodyPr>
          <a:lstStyle/>
          <a:p>
            <a:pPr marL="0" marR="0" lvl="0" indent="0" algn="just" fontAlgn="base">
              <a:lnSpc>
                <a:spcPct val="100000"/>
              </a:lnSpc>
            </a:pPr>
            <a:r>
              <a:rPr lang="es-ES_tradnl" sz="1600" u="none" spc="0">
                <a:solidFill>
                  <a:srgbClr val="444444">
                    <a:alpha val="100000"/>
                  </a:srgbClr>
                </a:solidFill>
                <a:latin typeface="Calibri"/>
              </a:rPr>
              <a:t>El Índice de Calidad de Ejecución (ICE) es el programa de excelencia en ejecución de mercado, en el cual se mide la capacidad de aplicación de las estrategias de la compañía en cada uno de los diversos Puntos de Venta (PDV) de todo el Sistema de Coca-Cola South </a:t>
            </a:r>
            <a:r>
              <a:rPr lang="es-ES_tradnl" sz="1600" u="none" spc="0" err="1">
                <a:solidFill>
                  <a:srgbClr val="444444">
                    <a:alpha val="100000"/>
                  </a:srgbClr>
                </a:solidFill>
                <a:latin typeface="Calibri"/>
              </a:rPr>
              <a:t>Cone</a:t>
            </a:r>
            <a:r>
              <a:rPr lang="es-ES_tradnl" sz="1600" u="none" spc="0">
                <a:solidFill>
                  <a:srgbClr val="444444">
                    <a:alpha val="100000"/>
                  </a:srgbClr>
                </a:solidFill>
                <a:latin typeface="Calibri"/>
              </a:rPr>
              <a:t>.
El ICE permite cuantificar el éxito de los embotelladores en su misión diaria de trabajar conjuntamente con los clientes para ejecutar las estrategias reflejadas en las Fotografías de Éxito (FDE). El correcto desempeño del Programa ayudará a evaluar la ejecución actual y a detectar oportunidades </a:t>
            </a:r>
            <a:r>
              <a:rPr lang="es-ES_tradnl" sz="1600">
                <a:solidFill>
                  <a:srgbClr val="444444">
                    <a:alpha val="100000"/>
                  </a:srgbClr>
                </a:solidFill>
                <a:latin typeface="Calibri"/>
              </a:rPr>
              <a:t>, tanto de mejora como de gestión, </a:t>
            </a:r>
            <a:r>
              <a:rPr lang="es-ES_tradnl" sz="1600" u="none" spc="0">
                <a:solidFill>
                  <a:srgbClr val="444444">
                    <a:alpha val="100000"/>
                  </a:srgbClr>
                </a:solidFill>
                <a:latin typeface="Calibri"/>
              </a:rPr>
              <a:t>que permitirán</a:t>
            </a:r>
            <a:r>
              <a:rPr lang="es-ES_tradnl" sz="1600">
                <a:solidFill>
                  <a:srgbClr val="444444">
                    <a:alpha val="100000"/>
                  </a:srgbClr>
                </a:solidFill>
                <a:latin typeface="Calibri"/>
              </a:rPr>
              <a:t> </a:t>
            </a:r>
            <a:r>
              <a:rPr lang="es-ES_tradnl" sz="1600" u="none" spc="0">
                <a:solidFill>
                  <a:srgbClr val="444444">
                    <a:alpha val="100000"/>
                  </a:srgbClr>
                </a:solidFill>
                <a:latin typeface="Calibri"/>
              </a:rPr>
              <a:t>posicionar al Embotellador como líder en cada una de las categorías.
El presente manual está organizado en secciones donde se encuentran conceptos clave de Categorías, descripción de los corredores estratégicos de ejecución, conceptos de canales utilizados y finalmente la Foto de Éxito propiamente dicha.</a:t>
            </a:r>
          </a:p>
        </p:txBody>
      </p:sp>
      <p:sp>
        <p:nvSpPr>
          <p:cNvPr id="7" name="Título 3">
            <a:extLst>
              <a:ext uri="{FF2B5EF4-FFF2-40B4-BE49-F238E27FC236}">
                <a16:creationId xmlns:a16="http://schemas.microsoft.com/office/drawing/2014/main" id="{897018C4-0B2F-40CC-ABAF-6209E1E316F9}"/>
              </a:ext>
            </a:extLst>
          </p:cNvPr>
          <p:cNvSpPr txBox="1">
            <a:spLocks/>
          </p:cNvSpPr>
          <p:nvPr/>
        </p:nvSpPr>
        <p:spPr>
          <a:xfrm>
            <a:off x="257760" y="121523"/>
            <a:ext cx="852593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pt-BR">
                <a:solidFill>
                  <a:srgbClr val="303030"/>
                </a:solidFill>
              </a:rPr>
              <a:t>OBJETIVOS ICE SOUTH CONE</a:t>
            </a:r>
            <a:endParaRPr lang="es-419">
              <a:solidFill>
                <a:srgbClr val="303030"/>
              </a:solidFill>
            </a:endParaRPr>
          </a:p>
        </p:txBody>
      </p:sp>
      <p:pic>
        <p:nvPicPr>
          <p:cNvPr id="3" name="Imagem 2" descr="Logotipo, nome da empresa&#10;&#10;Descrição gerada automaticamente">
            <a:extLst>
              <a:ext uri="{FF2B5EF4-FFF2-40B4-BE49-F238E27FC236}">
                <a16:creationId xmlns:a16="http://schemas.microsoft.com/office/drawing/2014/main" id="{23D607C9-A8A1-4819-9D88-626348114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60" y="2261517"/>
            <a:ext cx="3227063" cy="2334966"/>
          </a:xfrm>
          <a:prstGeom prst="rect">
            <a:avLst/>
          </a:prstGeom>
        </p:spPr>
      </p:pic>
    </p:spTree>
    <p:extLst>
      <p:ext uri="{BB962C8B-B14F-4D97-AF65-F5344CB8AC3E}">
        <p14:creationId xmlns:p14="http://schemas.microsoft.com/office/powerpoint/2010/main" val="4213737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ES_tradnl" sz="1600" b="1" i="0" u="none" strike="noStrike" kern="1200" baseline="0">
                <a:latin typeface="Calibri" panose="020F0502020204030204" pitchFamily="34" charset="0"/>
              </a:rPr>
              <a:t>Comunicación "</a:t>
            </a:r>
            <a:r>
              <a:rPr lang="es-ES_tradnl" sz="1600" b="1" i="0" u="none" strike="noStrike" kern="1200" baseline="0" err="1">
                <a:latin typeface="Calibri" panose="020F0502020204030204" pitchFamily="34" charset="0"/>
              </a:rPr>
              <a:t>My</a:t>
            </a:r>
            <a:r>
              <a:rPr lang="es-ES_tradnl" sz="1600" b="1" i="0" u="none" strike="noStrike" kern="1200" baseline="0">
                <a:latin typeface="Calibri" panose="020F0502020204030204" pitchFamily="34" charset="0"/>
              </a:rPr>
              <a:t> </a:t>
            </a:r>
            <a:r>
              <a:rPr lang="es-ES_tradnl" sz="1600" b="1" i="0" u="none" strike="noStrike" kern="1200" baseline="0" err="1">
                <a:latin typeface="Calibri" panose="020F0502020204030204" pitchFamily="34" charset="0"/>
              </a:rPr>
              <a:t>Moments</a:t>
            </a:r>
            <a:r>
              <a:rPr lang="es-ES_tradnl" sz="1600" b="1" i="0" u="none" strike="noStrike" kern="1200" baseline="0">
                <a:latin typeface="Calibri" panose="020F0502020204030204" pitchFamily="34" charset="0"/>
              </a:rPr>
              <a:t>" </a:t>
            </a:r>
            <a:r>
              <a:rPr lang="en-US" sz="1600" b="1" i="0" u="none" strike="noStrike" kern="1200" baseline="0">
                <a:latin typeface="Calibri" panose="020F0502020204030204" pitchFamily="34" charset="0"/>
              </a:rPr>
              <a:t>con SSD Coca Cola Sin </a:t>
            </a:r>
            <a:r>
              <a:rPr lang="en-US" sz="1600" b="1" i="0" u="none" strike="noStrike" kern="1200" baseline="0" err="1">
                <a:latin typeface="Calibri" panose="020F0502020204030204" pitchFamily="34" charset="0"/>
              </a:rPr>
              <a:t>Azucar</a:t>
            </a:r>
            <a:r>
              <a:rPr lang="en-US" sz="1600" b="1" i="0" u="none" strike="noStrike" kern="1200" baseline="0">
                <a:latin typeface="Calibri" panose="020F0502020204030204" pitchFamily="34" charset="0"/>
              </a:rPr>
              <a:t> Single Serve Multipack O SSD Coca Cola Sin </a:t>
            </a:r>
            <a:r>
              <a:rPr lang="en-US" sz="1600" b="1" i="0" u="none" strike="noStrike" kern="1200" baseline="0" err="1">
                <a:latin typeface="Calibri" panose="020F0502020204030204" pitchFamily="34" charset="0"/>
              </a:rPr>
              <a:t>Azucar</a:t>
            </a:r>
            <a:r>
              <a:rPr lang="en-US" sz="1600" b="1" i="0" u="none" strike="noStrike" kern="1200" baseline="0">
                <a:latin typeface="Calibri" panose="020F0502020204030204" pitchFamily="34" charset="0"/>
              </a:rPr>
              <a:t> Single Serve Frequency O SSD Coca </a:t>
            </a:r>
            <a:r>
              <a:rPr lang="en-US" sz="1600" b="1" i="0" u="none" strike="noStrike" kern="1200" baseline="0" err="1">
                <a:latin typeface="Calibri" panose="020F0502020204030204" pitchFamily="34" charset="0"/>
              </a:rPr>
              <a:t>Colar</a:t>
            </a:r>
            <a:r>
              <a:rPr lang="en-US" sz="1600" b="1" i="0" u="none" strike="noStrike" kern="1200" baseline="0">
                <a:latin typeface="Calibri" panose="020F0502020204030204" pitchFamily="34" charset="0"/>
              </a:rPr>
              <a:t> Original Single Serve Multipack</a:t>
            </a:r>
            <a:endParaRPr kumimoji="0" lang="es-ES_tradnl" sz="1600" b="1" i="0" u="none" strike="noStrike" kern="0" cap="none" spc="0" normalizeH="0" baseline="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102</a:t>
            </a:r>
            <a:endPar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4" name="object 23">
            <a:extLst>
              <a:ext uri="{FF2B5EF4-FFF2-40B4-BE49-F238E27FC236}">
                <a16:creationId xmlns:a16="http://schemas.microsoft.com/office/drawing/2014/main" id="{C6072291-3605-49B6-B0F2-9CD316B539FE}"/>
              </a:ext>
            </a:extLst>
          </p:cNvPr>
          <p:cNvSpPr txBox="1"/>
          <p:nvPr/>
        </p:nvSpPr>
        <p:spPr>
          <a:xfrm>
            <a:off x="586893" y="2247465"/>
            <a:ext cx="9776678" cy="659155"/>
          </a:xfrm>
          <a:prstGeom prst="rect">
            <a:avLst/>
          </a:prstGeom>
        </p:spPr>
        <p:txBody>
          <a:bodyPr vert="horz" wrap="square" lIns="0" tIns="12700" rIns="0" bIns="0" rtlCol="0">
            <a:spAutoFit/>
          </a:bodyPr>
          <a:lstStyle/>
          <a:p>
            <a:pPr marR="5715"/>
            <a:r>
              <a:rPr lang="pt-BR" sz="1400" b="1" spc="45">
                <a:cs typeface="Calibri"/>
              </a:rPr>
              <a:t>DESCRIPCIÓN </a:t>
            </a:r>
          </a:p>
          <a:p>
            <a:pPr marR="5715"/>
            <a:r>
              <a:rPr lang="es-ES_tradnl" sz="1400" spc="-10">
                <a:cs typeface="Calibri"/>
              </a:rPr>
              <a:t>El Punto Extra  requiere una comunicación de ocasión “</a:t>
            </a:r>
            <a:r>
              <a:rPr lang="es-ES_tradnl" sz="1400" spc="-10" err="1">
                <a:cs typeface="Calibri"/>
              </a:rPr>
              <a:t>My</a:t>
            </a:r>
            <a:r>
              <a:rPr lang="es-ES_tradnl" sz="1400" spc="-10">
                <a:cs typeface="Calibri"/>
              </a:rPr>
              <a:t> </a:t>
            </a:r>
            <a:r>
              <a:rPr lang="es-ES_tradnl" sz="1400" spc="-10" err="1">
                <a:cs typeface="Calibri"/>
              </a:rPr>
              <a:t>Moments</a:t>
            </a:r>
            <a:r>
              <a:rPr lang="es-ES_tradnl" sz="1400" spc="-10">
                <a:cs typeface="Calibri"/>
              </a:rPr>
              <a:t>”, la misma es validada si el equipo o </a:t>
            </a:r>
            <a:r>
              <a:rPr lang="es-ES_tradnl" sz="1400" spc="-10" err="1">
                <a:cs typeface="Calibri"/>
              </a:rPr>
              <a:t>HotSpot</a:t>
            </a:r>
            <a:r>
              <a:rPr lang="es-ES_tradnl" sz="1400" spc="-10">
                <a:cs typeface="Calibri"/>
              </a:rPr>
              <a:t> contiene las siguientes características: </a:t>
            </a:r>
            <a:endParaRPr lang="es-ES_tradnl" sz="1400">
              <a:cs typeface="Calibri"/>
            </a:endParaRPr>
          </a:p>
        </p:txBody>
      </p:sp>
      <p:sp>
        <p:nvSpPr>
          <p:cNvPr id="15" name="object 23">
            <a:extLst>
              <a:ext uri="{FF2B5EF4-FFF2-40B4-BE49-F238E27FC236}">
                <a16:creationId xmlns:a16="http://schemas.microsoft.com/office/drawing/2014/main" id="{A88F5FD8-A21B-42A2-BCEE-6AF74DD04F21}"/>
              </a:ext>
            </a:extLst>
          </p:cNvPr>
          <p:cNvSpPr txBox="1"/>
          <p:nvPr/>
        </p:nvSpPr>
        <p:spPr>
          <a:xfrm>
            <a:off x="586893" y="4756352"/>
            <a:ext cx="10177196" cy="1520929"/>
          </a:xfrm>
          <a:prstGeom prst="rect">
            <a:avLst/>
          </a:prstGeom>
        </p:spPr>
        <p:txBody>
          <a:bodyPr vert="horz" wrap="square" lIns="0" tIns="12700" rIns="0" bIns="0" rtlCol="0">
            <a:spAutoFit/>
          </a:bodyPr>
          <a:lstStyle/>
          <a:p>
            <a:pPr>
              <a:tabLst>
                <a:tab pos="143510" algn="l"/>
              </a:tabLst>
            </a:pPr>
            <a:r>
              <a:rPr lang="es-ES_tradnl" sz="1400" b="1">
                <a:cs typeface="Calibri"/>
              </a:rPr>
              <a:t>Observación:</a:t>
            </a:r>
          </a:p>
          <a:p>
            <a:pPr>
              <a:tabLst>
                <a:tab pos="143510" algn="l"/>
              </a:tabLst>
            </a:pPr>
            <a:endParaRPr lang="es-ES_tradnl" sz="1400" b="1">
              <a:cs typeface="Calibri"/>
            </a:endParaRPr>
          </a:p>
          <a:p>
            <a:pPr>
              <a:tabLst>
                <a:tab pos="143510" algn="l"/>
              </a:tabLst>
            </a:pPr>
            <a:r>
              <a:rPr lang="es-ES_tradnl" sz="1400">
                <a:cs typeface="Calibri"/>
              </a:rPr>
              <a:t>Cuando no este activado directamente en el Rack o EDF, la comunicación de ocasión debe estar a una </a:t>
            </a:r>
            <a:r>
              <a:rPr lang="es-ES_tradnl" sz="1400" b="1">
                <a:cs typeface="Calibri"/>
              </a:rPr>
              <a:t>distancia</a:t>
            </a:r>
            <a:r>
              <a:rPr lang="es-ES_tradnl" sz="1400">
                <a:cs typeface="Calibri"/>
              </a:rPr>
              <a:t> </a:t>
            </a:r>
            <a:r>
              <a:rPr lang="es-ES_tradnl" sz="1400" b="1">
                <a:cs typeface="Calibri"/>
              </a:rPr>
              <a:t>máxima</a:t>
            </a:r>
            <a:r>
              <a:rPr lang="es-ES_tradnl" sz="1400">
                <a:cs typeface="Calibri"/>
              </a:rPr>
              <a:t> </a:t>
            </a:r>
            <a:r>
              <a:rPr lang="es-ES_tradnl" sz="1400" b="1">
                <a:cs typeface="Calibri"/>
              </a:rPr>
              <a:t>de 1,0 metros (100cm) de los productos</a:t>
            </a:r>
            <a:r>
              <a:rPr lang="es-ES_tradnl" sz="1400">
                <a:cs typeface="Calibri"/>
              </a:rPr>
              <a:t>, para validar esta métrica.</a:t>
            </a:r>
          </a:p>
          <a:p>
            <a:pPr>
              <a:tabLst>
                <a:tab pos="143510" algn="l"/>
              </a:tabLst>
            </a:pPr>
            <a:endParaRPr lang="es-ES_tradnl" sz="1400">
              <a:cs typeface="Calibri"/>
            </a:endParaRPr>
          </a:p>
          <a:p>
            <a:pPr>
              <a:tabLst>
                <a:tab pos="143510" algn="l"/>
              </a:tabLst>
            </a:pPr>
            <a:endParaRPr lang="es-ES_tradnl" sz="1400">
              <a:solidFill>
                <a:prstClr val="black"/>
              </a:solidFill>
              <a:cs typeface="Calibri"/>
            </a:endParaRPr>
          </a:p>
          <a:p>
            <a:pPr>
              <a:tabLst>
                <a:tab pos="143510" algn="l"/>
              </a:tabLst>
            </a:pPr>
            <a:r>
              <a:rPr lang="es-ES_tradnl" sz="1400">
                <a:cs typeface="Calibri"/>
              </a:rPr>
              <a:t>Comunicación de Ocasión de esa métrica solo va a ser mandatorio en el Q3.</a:t>
            </a:r>
          </a:p>
        </p:txBody>
      </p:sp>
      <p:sp>
        <p:nvSpPr>
          <p:cNvPr id="16" name="object 23">
            <a:extLst>
              <a:ext uri="{FF2B5EF4-FFF2-40B4-BE49-F238E27FC236}">
                <a16:creationId xmlns:a16="http://schemas.microsoft.com/office/drawing/2014/main" id="{F7A84C04-0C82-4781-B02C-F84C413841AB}"/>
              </a:ext>
            </a:extLst>
          </p:cNvPr>
          <p:cNvSpPr txBox="1"/>
          <p:nvPr/>
        </p:nvSpPr>
        <p:spPr>
          <a:xfrm>
            <a:off x="586893" y="3183363"/>
            <a:ext cx="11605106" cy="1520929"/>
          </a:xfrm>
          <a:prstGeom prst="rect">
            <a:avLst/>
          </a:prstGeom>
          <a:noFill/>
          <a:ln>
            <a:noFill/>
          </a:ln>
        </p:spPr>
        <p:txBody>
          <a:bodyPr vert="horz" wrap="square" lIns="0" tIns="12700" rIns="0" bIns="0" rtlCol="0">
            <a:spAutoFit/>
          </a:bodyPr>
          <a:lstStyle/>
          <a:p>
            <a:pPr marL="285750" indent="-285750">
              <a:buFont typeface="Arial" panose="020B0604020202020204" pitchFamily="34" charset="0"/>
              <a:buChar char="•"/>
              <a:tabLst>
                <a:tab pos="143510" algn="l"/>
              </a:tabLst>
            </a:pPr>
            <a:r>
              <a:rPr lang="es-ES_tradnl" sz="1400">
                <a:cs typeface="Calibri"/>
              </a:rPr>
              <a:t>Mención verbal (frase) alusiva a la ocasión </a:t>
            </a:r>
            <a:r>
              <a:rPr lang="es-ES_tradnl" sz="1400" spc="-10">
                <a:cs typeface="Calibri"/>
              </a:rPr>
              <a:t> – con divulgación de</a:t>
            </a:r>
            <a:r>
              <a:rPr lang="es-ES_tradnl" sz="1400" b="1" spc="-10">
                <a:solidFill>
                  <a:srgbClr val="E46C0A"/>
                </a:solidFill>
                <a:cs typeface="Calibri"/>
              </a:rPr>
              <a:t> </a:t>
            </a:r>
            <a:r>
              <a:rPr lang="es-ES_tradnl" sz="1400" spc="-10">
                <a:cs typeface="Calibri"/>
              </a:rPr>
              <a:t>Imagen de los productos/ exposición de las marcas activadas;</a:t>
            </a:r>
            <a:endParaRPr lang="es-ES_tradnl" sz="1400" spc="-5">
              <a:cs typeface="Calibri"/>
            </a:endParaRPr>
          </a:p>
          <a:p>
            <a:endParaRPr lang="es-ES_tradnl" sz="1400" spc="-5">
              <a:cs typeface="Calibri"/>
            </a:endParaRPr>
          </a:p>
          <a:p>
            <a:pPr marL="285750" indent="-285750">
              <a:buFont typeface="Arial" panose="020B0604020202020204" pitchFamily="34" charset="0"/>
              <a:buChar char="•"/>
            </a:pPr>
            <a:r>
              <a:rPr lang="es-ES_tradnl" sz="1400">
                <a:cs typeface="Calibri"/>
              </a:rPr>
              <a:t>La dimensión mínima del material deberá ser 20x20cm;</a:t>
            </a:r>
          </a:p>
          <a:p>
            <a:endParaRPr lang="es-ES_tradnl" sz="1400">
              <a:solidFill>
                <a:srgbClr val="FF0000"/>
              </a:solidFill>
              <a:cs typeface="Calibri"/>
            </a:endParaRPr>
          </a:p>
          <a:p>
            <a:pPr marL="285750" indent="-285750">
              <a:buFont typeface="Arial" panose="020B0604020202020204" pitchFamily="34" charset="0"/>
              <a:buChar char="•"/>
            </a:pPr>
            <a:r>
              <a:rPr lang="es-ES_tradnl" sz="1400" spc="-5">
                <a:cs typeface="Calibri"/>
              </a:rPr>
              <a:t>El material debe contener la comunicación de precio de, como mínimo, 1 de los productos expuestos en el material publicitario y  presente en el Punto Extra</a:t>
            </a:r>
          </a:p>
          <a:p>
            <a:pPr marL="285750" indent="-285750">
              <a:buFont typeface="Arial" panose="020B0604020202020204" pitchFamily="34" charset="0"/>
              <a:buChar char="•"/>
            </a:pPr>
            <a:endParaRPr lang="es-ES_tradnl" sz="1400" spc="-5">
              <a:solidFill>
                <a:srgbClr val="FF0000"/>
              </a:solidFill>
              <a:cs typeface="Calibri"/>
            </a:endParaRPr>
          </a:p>
          <a:p>
            <a:pPr marL="285750" indent="-285750">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spc="-10">
              <a:cs typeface="Calibri"/>
            </a:endParaRPr>
          </a:p>
        </p:txBody>
      </p:sp>
      <p:pic>
        <p:nvPicPr>
          <p:cNvPr id="20" name="Imagem 19" descr="Desenho de uma pessoa&#10;&#10;Descrição gerada automaticamente com confiança baixa">
            <a:extLst>
              <a:ext uri="{FF2B5EF4-FFF2-40B4-BE49-F238E27FC236}">
                <a16:creationId xmlns:a16="http://schemas.microsoft.com/office/drawing/2014/main" id="{C6C6D1BE-6297-4593-9931-4FDAB2AE4D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1" name="Imagem 20">
            <a:extLst>
              <a:ext uri="{FF2B5EF4-FFF2-40B4-BE49-F238E27FC236}">
                <a16:creationId xmlns:a16="http://schemas.microsoft.com/office/drawing/2014/main" id="{4C3483D5-06F9-4DDB-820E-66BCF12171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8" name="Imagem 17">
            <a:extLst>
              <a:ext uri="{FF2B5EF4-FFF2-40B4-BE49-F238E27FC236}">
                <a16:creationId xmlns:a16="http://schemas.microsoft.com/office/drawing/2014/main" id="{F2BA5D55-3732-4877-9BE9-F108FBB21F8D}"/>
              </a:ext>
            </a:extLst>
          </p:cNvPr>
          <p:cNvPicPr>
            <a:picLocks noChangeAspect="1"/>
          </p:cNvPicPr>
          <p:nvPr/>
        </p:nvPicPr>
        <p:blipFill>
          <a:blip r:embed="rId4"/>
          <a:stretch>
            <a:fillRect/>
          </a:stretch>
        </p:blipFill>
        <p:spPr>
          <a:xfrm>
            <a:off x="11202243" y="114987"/>
            <a:ext cx="769491" cy="934382"/>
          </a:xfrm>
          <a:prstGeom prst="rect">
            <a:avLst/>
          </a:prstGeom>
        </p:spPr>
      </p:pic>
      <p:sp>
        <p:nvSpPr>
          <p:cNvPr id="17" name="Título 5">
            <a:extLst>
              <a:ext uri="{FF2B5EF4-FFF2-40B4-BE49-F238E27FC236}">
                <a16:creationId xmlns:a16="http://schemas.microsoft.com/office/drawing/2014/main" id="{64171E4D-C469-4FC4-A4F1-E63BA345A6E3}"/>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419" sz="1800" b="1">
              <a:latin typeface="TCCC-UnityText" panose="020B0505030303020204" pitchFamily="34" charset="0"/>
            </a:endParaRPr>
          </a:p>
        </p:txBody>
      </p:sp>
      <p:sp>
        <p:nvSpPr>
          <p:cNvPr id="23" name="Retângulo: Cantos Arredondados 22">
            <a:extLst>
              <a:ext uri="{FF2B5EF4-FFF2-40B4-BE49-F238E27FC236}">
                <a16:creationId xmlns:a16="http://schemas.microsoft.com/office/drawing/2014/main" id="{185C20EE-7B62-4ECE-89E8-56F7B847083D}"/>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pic>
        <p:nvPicPr>
          <p:cNvPr id="24" name="Picture 13" descr="Logo, icon&#10;&#10;Description automatically generated">
            <a:extLst>
              <a:ext uri="{FF2B5EF4-FFF2-40B4-BE49-F238E27FC236}">
                <a16:creationId xmlns:a16="http://schemas.microsoft.com/office/drawing/2014/main" id="{13E7D955-1BE6-4F8B-84B8-C79155578A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814" y="271403"/>
            <a:ext cx="732989" cy="732989"/>
          </a:xfrm>
          <a:prstGeom prst="rect">
            <a:avLst/>
          </a:prstGeom>
        </p:spPr>
      </p:pic>
      <p:sp>
        <p:nvSpPr>
          <p:cNvPr id="25" name="Espaço Reservado para Conteúdo 6">
            <a:extLst>
              <a:ext uri="{FF2B5EF4-FFF2-40B4-BE49-F238E27FC236}">
                <a16:creationId xmlns:a16="http://schemas.microsoft.com/office/drawing/2014/main" id="{DBA82BDA-CDD1-45CF-A0F6-E76634F6B25D}"/>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071251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POC - </a:t>
            </a:r>
            <a:r>
              <a:rPr lang="es-419" sz="1600" b="1" i="0" u="none" strike="noStrike" kern="1200" baseline="0">
                <a:latin typeface="Calibri" panose="020F0502020204030204" pitchFamily="34" charset="0"/>
              </a:rPr>
              <a:t>Activación</a:t>
            </a:r>
            <a:r>
              <a:rPr lang="en-US" sz="1600" b="1" i="0" u="none" strike="noStrike" kern="1200" baseline="0">
                <a:latin typeface="Calibri" panose="020F0502020204030204" pitchFamily="34" charset="0"/>
              </a:rPr>
              <a:t> "Yummy Snacking" con SSD Coca Cola TM Single Serve Y SSD Fanta Single</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3,5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103</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4" name="object 23">
            <a:extLst>
              <a:ext uri="{FF2B5EF4-FFF2-40B4-BE49-F238E27FC236}">
                <a16:creationId xmlns:a16="http://schemas.microsoft.com/office/drawing/2014/main" id="{6BBA2056-6C84-4DB4-AC4C-68E9B1514E2D}"/>
              </a:ext>
            </a:extLst>
          </p:cNvPr>
          <p:cNvSpPr txBox="1"/>
          <p:nvPr/>
        </p:nvSpPr>
        <p:spPr>
          <a:xfrm>
            <a:off x="590263" y="2228953"/>
            <a:ext cx="9014403" cy="659155"/>
          </a:xfrm>
          <a:prstGeom prst="rect">
            <a:avLst/>
          </a:prstGeom>
        </p:spPr>
        <p:txBody>
          <a:bodyPr vert="horz" wrap="square" lIns="0" tIns="12700" rIns="0" bIns="0" rtlCol="0">
            <a:spAutoFit/>
          </a:bodyPr>
          <a:lstStyle/>
          <a:p>
            <a:pPr marR="5715"/>
            <a:r>
              <a:rPr lang="pt-BR" sz="1400" b="1" spc="45">
                <a:cs typeface="Calibri"/>
              </a:rPr>
              <a:t>DESCRIPCIÓN </a:t>
            </a:r>
          </a:p>
          <a:p>
            <a:pPr marR="5715"/>
            <a:r>
              <a:rPr lang="pt-BR" sz="1400" spc="-10">
                <a:cs typeface="Calibri"/>
              </a:rPr>
              <a:t>Esta métrica es validada </a:t>
            </a:r>
            <a:r>
              <a:rPr lang="pt-BR" sz="1400" spc="-10" err="1">
                <a:cs typeface="Calibri"/>
              </a:rPr>
              <a:t>con</a:t>
            </a:r>
            <a:r>
              <a:rPr lang="pt-BR" sz="1400" spc="-10">
                <a:cs typeface="Calibri"/>
              </a:rPr>
              <a:t> </a:t>
            </a:r>
            <a:r>
              <a:rPr lang="pt-BR" sz="1400" spc="-10" err="1">
                <a:cs typeface="Calibri"/>
              </a:rPr>
              <a:t>la</a:t>
            </a:r>
            <a:r>
              <a:rPr lang="pt-BR" sz="1400" spc="-10">
                <a:cs typeface="Calibri"/>
              </a:rPr>
              <a:t> presencia de por </a:t>
            </a:r>
            <a:r>
              <a:rPr lang="pt-BR" sz="1400" spc="-10" err="1">
                <a:cs typeface="Calibri"/>
              </a:rPr>
              <a:t>lo</a:t>
            </a:r>
            <a:r>
              <a:rPr lang="pt-BR" sz="1400" spc="-10">
                <a:cs typeface="Calibri"/>
              </a:rPr>
              <a:t> menos </a:t>
            </a:r>
            <a:r>
              <a:rPr sz="1400" b="1">
                <a:cs typeface="Calibri"/>
              </a:rPr>
              <a:t>1 </a:t>
            </a:r>
            <a:r>
              <a:rPr lang="pt-BR" sz="1400" b="1" spc="-10" err="1">
                <a:cs typeface="Calibri"/>
              </a:rPr>
              <a:t>punto</a:t>
            </a:r>
            <a:r>
              <a:rPr lang="pt-BR" sz="1400" b="1" spc="-10">
                <a:cs typeface="Calibri"/>
              </a:rPr>
              <a:t> </a:t>
            </a:r>
            <a:r>
              <a:rPr sz="1400" b="1" spc="-15">
                <a:cs typeface="Calibri"/>
              </a:rPr>
              <a:t>extra </a:t>
            </a:r>
            <a:r>
              <a:rPr sz="1400" b="1" spc="-5">
                <a:cs typeface="Calibri"/>
              </a:rPr>
              <a:t>de</a:t>
            </a:r>
            <a:r>
              <a:rPr lang="pt-BR" sz="1400" b="1" spc="-5">
                <a:cs typeface="Calibri"/>
              </a:rPr>
              <a:t> </a:t>
            </a:r>
            <a:r>
              <a:rPr lang="en-US" sz="1400" b="1" i="0" u="none" strike="noStrike" kern="1200" baseline="0">
                <a:latin typeface="Calibri" panose="020F0502020204030204" pitchFamily="34" charset="0"/>
              </a:rPr>
              <a:t>con SSD Coca Cola TM Single Serve Y SSD Fanta Single </a:t>
            </a:r>
            <a:r>
              <a:rPr lang="en-US" sz="1400" b="1" i="0" u="none" strike="noStrike" kern="1200" baseline="0" err="1">
                <a:latin typeface="Calibri" panose="020F0502020204030204" pitchFamily="34" charset="0"/>
              </a:rPr>
              <a:t>preferentemente</a:t>
            </a:r>
            <a:r>
              <a:rPr lang="en-US" sz="1400" b="1" i="0" u="none" strike="noStrike" kern="1200" baseline="0">
                <a:latin typeface="Calibri" panose="020F0502020204030204" pitchFamily="34" charset="0"/>
              </a:rPr>
              <a:t> </a:t>
            </a:r>
            <a:r>
              <a:rPr lang="en-US" sz="1400" b="1" i="0" u="none" strike="noStrike" kern="1200" baseline="0" err="1">
                <a:latin typeface="Calibri" panose="020F0502020204030204" pitchFamily="34" charset="0"/>
              </a:rPr>
              <a:t>Área</a:t>
            </a:r>
            <a:r>
              <a:rPr lang="en-US" sz="1400" b="1" i="0" u="none" strike="noStrike" kern="1200" baseline="0">
                <a:latin typeface="Calibri" panose="020F0502020204030204" pitchFamily="34" charset="0"/>
              </a:rPr>
              <a:t> de checkouts</a:t>
            </a:r>
            <a:endParaRPr lang="pt-BR" sz="1400">
              <a:cs typeface="Calibri"/>
            </a:endParaRPr>
          </a:p>
        </p:txBody>
      </p:sp>
      <p:sp>
        <p:nvSpPr>
          <p:cNvPr id="15" name="object 26">
            <a:extLst>
              <a:ext uri="{FF2B5EF4-FFF2-40B4-BE49-F238E27FC236}">
                <a16:creationId xmlns:a16="http://schemas.microsoft.com/office/drawing/2014/main" id="{3C84E0B0-FF39-4D28-BA60-4573BA4FA4B0}"/>
              </a:ext>
            </a:extLst>
          </p:cNvPr>
          <p:cNvSpPr txBox="1"/>
          <p:nvPr/>
        </p:nvSpPr>
        <p:spPr>
          <a:xfrm>
            <a:off x="590263" y="3080829"/>
            <a:ext cx="8789577" cy="1828706"/>
          </a:xfrm>
          <a:prstGeom prst="rect">
            <a:avLst/>
          </a:prstGeom>
        </p:spPr>
        <p:txBody>
          <a:bodyPr vert="horz" wrap="square" lIns="0" tIns="40640" rIns="0" bIns="0" rtlCol="0">
            <a:spAutoFit/>
          </a:bodyPr>
          <a:lstStyle/>
          <a:p>
            <a:pPr marL="12700" marR="5715" algn="just">
              <a:spcBef>
                <a:spcPts val="100"/>
              </a:spcBef>
            </a:pPr>
            <a:r>
              <a:rPr lang="es-ES_tradnl" sz="1400" spc="-10">
                <a:cs typeface="Calibri"/>
              </a:rPr>
              <a:t>Para puntuar, el Punto de Venta tiene que encuadrarse en uno de los escenarios presentados a continuación:</a:t>
            </a:r>
          </a:p>
          <a:p>
            <a:pPr marR="5715" algn="just">
              <a:spcBef>
                <a:spcPts val="100"/>
              </a:spcBef>
            </a:pPr>
            <a:endParaRPr lang="es-ES_tradnl" sz="1400" b="1" spc="-10">
              <a:cs typeface="Calibri"/>
            </a:endParaRPr>
          </a:p>
          <a:p>
            <a:pPr marR="5715" algn="just">
              <a:spcBef>
                <a:spcPts val="100"/>
              </a:spcBef>
            </a:pPr>
            <a:r>
              <a:rPr lang="es-ES_tradnl" sz="1400" b="1" spc="-10">
                <a:cs typeface="Calibri"/>
              </a:rPr>
              <a:t>VALIDACION HOTSPOT </a:t>
            </a:r>
          </a:p>
          <a:p>
            <a:pPr marL="12700" marR="5715" algn="just">
              <a:spcBef>
                <a:spcPts val="100"/>
              </a:spcBef>
            </a:pPr>
            <a:r>
              <a:rPr lang="es-ES_tradnl" sz="1400" spc="-10">
                <a:cs typeface="Calibri"/>
              </a:rPr>
              <a:t>Por lo menos 1 Rack KO o Punta de Góndola Rack KO </a:t>
            </a:r>
            <a:r>
              <a:rPr lang="es-ES_tradnl" sz="1400" b="1" spc="-10">
                <a:cs typeface="Calibri"/>
              </a:rPr>
              <a:t>O</a:t>
            </a:r>
            <a:r>
              <a:rPr lang="es-ES_tradnl" sz="1400" spc="-10">
                <a:cs typeface="Calibri"/>
              </a:rPr>
              <a:t> 1 EDF KO, Pared EDF KO o Punta de Góndola EDF KO </a:t>
            </a:r>
          </a:p>
          <a:p>
            <a:pPr marL="12700" marR="5715" algn="just">
              <a:spcBef>
                <a:spcPts val="100"/>
              </a:spcBef>
            </a:pPr>
            <a:r>
              <a:rPr lang="es-ES_tradnl" sz="1400" b="1" spc="-10">
                <a:cs typeface="Calibri"/>
              </a:rPr>
              <a:t>Mínimo de 70% de ocupación  del rack o EDF</a:t>
            </a:r>
            <a:r>
              <a:rPr lang="es-ES_tradnl" sz="1400" spc="-10">
                <a:cs typeface="Calibri"/>
              </a:rPr>
              <a:t>, </a:t>
            </a:r>
            <a:r>
              <a:rPr lang="es-ES_tradnl" sz="1400" b="1" spc="-10">
                <a:cs typeface="Calibri"/>
              </a:rPr>
              <a:t>50% con las marcas señalizadas en la descripción y </a:t>
            </a:r>
            <a:r>
              <a:rPr lang="pt-BR" sz="1400"/>
              <a:t>como mínimo 10 frentes </a:t>
            </a:r>
            <a:r>
              <a:rPr lang="pt-BR" sz="1400" err="1"/>
              <a:t>siendo</a:t>
            </a:r>
            <a:r>
              <a:rPr lang="pt-BR" sz="1400"/>
              <a:t> 7 frentes de SSD Coca-Cola TM SS</a:t>
            </a:r>
            <a:r>
              <a:rPr lang="es-ES_tradnl" sz="1400" spc="-10">
                <a:cs typeface="Calibri"/>
              </a:rPr>
              <a:t> Y 3 frentes de </a:t>
            </a:r>
            <a:r>
              <a:rPr lang="pt-BR" sz="1400"/>
              <a:t>SSD Fanta TM SS. </a:t>
            </a:r>
            <a:r>
              <a:rPr lang="es-ES_tradnl" sz="1400" spc="-10">
                <a:cs typeface="Calibri"/>
              </a:rPr>
              <a:t>La activación debe ser ejecutada en un único equipo. La única excepción es una activación de 2 o mas racks, siempre y cuando este a una distancia máxima de 30cm entre ellos.</a:t>
            </a:r>
          </a:p>
        </p:txBody>
      </p:sp>
      <p:pic>
        <p:nvPicPr>
          <p:cNvPr id="18" name="Picture 13" descr="Logo, icon&#10;&#10;Description automatically generated">
            <a:extLst>
              <a:ext uri="{FF2B5EF4-FFF2-40B4-BE49-F238E27FC236}">
                <a16:creationId xmlns:a16="http://schemas.microsoft.com/office/drawing/2014/main" id="{8DCC16DC-A393-4E93-88E7-C57FED89FB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814" y="271403"/>
            <a:ext cx="732989" cy="732989"/>
          </a:xfrm>
          <a:prstGeom prst="rect">
            <a:avLst/>
          </a:prstGeom>
        </p:spPr>
      </p:pic>
      <p:pic>
        <p:nvPicPr>
          <p:cNvPr id="19" name="Imagem 18" descr="Desenho de uma pessoa&#10;&#10;Descrição gerada automaticamente com confiança baixa">
            <a:extLst>
              <a:ext uri="{FF2B5EF4-FFF2-40B4-BE49-F238E27FC236}">
                <a16:creationId xmlns:a16="http://schemas.microsoft.com/office/drawing/2014/main" id="{50AF4660-48D6-4ACB-A80B-19A13A5297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0" name="Imagem 19">
            <a:extLst>
              <a:ext uri="{FF2B5EF4-FFF2-40B4-BE49-F238E27FC236}">
                <a16:creationId xmlns:a16="http://schemas.microsoft.com/office/drawing/2014/main" id="{66A89CE4-4636-4BE5-91FB-CB766F33BF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6" name="Imagem 15">
            <a:extLst>
              <a:ext uri="{FF2B5EF4-FFF2-40B4-BE49-F238E27FC236}">
                <a16:creationId xmlns:a16="http://schemas.microsoft.com/office/drawing/2014/main" id="{C54F9A85-7166-47E9-8B55-87093F6F80A8}"/>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2" name="Retângulo: Cantos Arredondados 21">
            <a:extLst>
              <a:ext uri="{FF2B5EF4-FFF2-40B4-BE49-F238E27FC236}">
                <a16:creationId xmlns:a16="http://schemas.microsoft.com/office/drawing/2014/main" id="{A7EA3EDD-EAF6-4620-910D-BDB8192B4214}"/>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3" name="Espaço Reservado para Conteúdo 6">
            <a:extLst>
              <a:ext uri="{FF2B5EF4-FFF2-40B4-BE49-F238E27FC236}">
                <a16:creationId xmlns:a16="http://schemas.microsoft.com/office/drawing/2014/main" id="{9F9514B4-49A7-451B-AA57-F8DF923210BE}"/>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pic>
        <p:nvPicPr>
          <p:cNvPr id="17" name="Picture 4" descr="A picture containing text, indoor, shelf, dark&#10;&#10;Description automatically generated">
            <a:extLst>
              <a:ext uri="{FF2B5EF4-FFF2-40B4-BE49-F238E27FC236}">
                <a16:creationId xmlns:a16="http://schemas.microsoft.com/office/drawing/2014/main" id="{6813452A-DC7B-4548-B1EC-0474BF2A9159}"/>
              </a:ext>
            </a:extLst>
          </p:cNvPr>
          <p:cNvPicPr>
            <a:picLocks noChangeAspect="1"/>
          </p:cNvPicPr>
          <p:nvPr/>
        </p:nvPicPr>
        <p:blipFill rotWithShape="1">
          <a:blip r:embed="rId6">
            <a:extLst>
              <a:ext uri="{28A0092B-C50C-407E-A947-70E740481C1C}">
                <a14:useLocalDpi xmlns:a14="http://schemas.microsoft.com/office/drawing/2010/main" val="0"/>
              </a:ext>
            </a:extLst>
          </a:blip>
          <a:srcRect l="33694" t="11308" r="38584"/>
          <a:stretch/>
        </p:blipFill>
        <p:spPr>
          <a:xfrm>
            <a:off x="9270177" y="1969837"/>
            <a:ext cx="2667400" cy="4800406"/>
          </a:xfrm>
          <a:prstGeom prst="rect">
            <a:avLst/>
          </a:prstGeom>
        </p:spPr>
      </p:pic>
    </p:spTree>
    <p:extLst>
      <p:ext uri="{BB962C8B-B14F-4D97-AF65-F5344CB8AC3E}">
        <p14:creationId xmlns:p14="http://schemas.microsoft.com/office/powerpoint/2010/main" val="3396865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err="1">
                <a:latin typeface="Calibri" panose="020F0502020204030204" pitchFamily="34" charset="0"/>
              </a:rPr>
              <a:t>Comunicación</a:t>
            </a:r>
            <a:r>
              <a:rPr lang="en-US" sz="1600" b="1" i="0" u="none" strike="noStrike" kern="1200" baseline="0">
                <a:latin typeface="Calibri" panose="020F0502020204030204" pitchFamily="34" charset="0"/>
              </a:rPr>
              <a:t> "Yummy Snacking " con SSD Coca Cola TM Single Serve Y SSD Fanta Single Serve</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0,5 </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104</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4" name="object 23">
            <a:extLst>
              <a:ext uri="{FF2B5EF4-FFF2-40B4-BE49-F238E27FC236}">
                <a16:creationId xmlns:a16="http://schemas.microsoft.com/office/drawing/2014/main" id="{6355B2DD-BE94-4C80-ADF2-813C50AC9501}"/>
              </a:ext>
            </a:extLst>
          </p:cNvPr>
          <p:cNvSpPr txBox="1"/>
          <p:nvPr/>
        </p:nvSpPr>
        <p:spPr>
          <a:xfrm>
            <a:off x="590262" y="2237098"/>
            <a:ext cx="9836847" cy="659155"/>
          </a:xfrm>
          <a:prstGeom prst="rect">
            <a:avLst/>
          </a:prstGeom>
        </p:spPr>
        <p:txBody>
          <a:bodyPr vert="horz" wrap="square" lIns="0" tIns="12700" rIns="0" bIns="0" rtlCol="0">
            <a:spAutoFit/>
          </a:bodyPr>
          <a:lstStyle/>
          <a:p>
            <a:pPr marR="5715"/>
            <a:r>
              <a:rPr lang="pt-BR" sz="1400" b="1" spc="45">
                <a:cs typeface="Calibri"/>
              </a:rPr>
              <a:t>DESCRIPCIÓN </a:t>
            </a:r>
          </a:p>
          <a:p>
            <a:pPr marR="5715"/>
            <a:r>
              <a:rPr lang="es-ES_tradnl" sz="1400" spc="-10">
                <a:solidFill>
                  <a:prstClr val="black"/>
                </a:solidFill>
                <a:cs typeface="Calibri"/>
              </a:rPr>
              <a:t>El punto extra relacionado a </a:t>
            </a:r>
            <a:r>
              <a:rPr lang="pt-BR" sz="1400" b="1" spc="-5">
                <a:cs typeface="Calibri"/>
              </a:rPr>
              <a:t>FANTA TM SS  + SSD CC TM SS </a:t>
            </a:r>
            <a:r>
              <a:rPr lang="es-ES_tradnl" sz="1400" spc="-10">
                <a:solidFill>
                  <a:prstClr val="black"/>
                </a:solidFill>
                <a:cs typeface="Calibri"/>
              </a:rPr>
              <a:t>requiere comunicación de ocasión “</a:t>
            </a:r>
            <a:r>
              <a:rPr lang="es-ES_tradnl" sz="1400" spc="-10" err="1">
                <a:solidFill>
                  <a:prstClr val="black"/>
                </a:solidFill>
                <a:cs typeface="Calibri"/>
              </a:rPr>
              <a:t>Yummy</a:t>
            </a:r>
            <a:r>
              <a:rPr lang="es-ES_tradnl" sz="1400" spc="-10">
                <a:solidFill>
                  <a:prstClr val="black"/>
                </a:solidFill>
                <a:cs typeface="Calibri"/>
              </a:rPr>
              <a:t> </a:t>
            </a:r>
            <a:r>
              <a:rPr lang="es-ES_tradnl" sz="1400" spc="-10" err="1">
                <a:solidFill>
                  <a:prstClr val="black"/>
                </a:solidFill>
                <a:cs typeface="Calibri"/>
              </a:rPr>
              <a:t>Snacking</a:t>
            </a:r>
            <a:r>
              <a:rPr lang="es-ES_tradnl" sz="1400" spc="-10">
                <a:solidFill>
                  <a:prstClr val="black"/>
                </a:solidFill>
                <a:cs typeface="Calibri"/>
              </a:rPr>
              <a:t>” la cual será validada de el equipamiento o </a:t>
            </a:r>
            <a:r>
              <a:rPr lang="es-ES_tradnl" sz="1400" spc="-10" err="1">
                <a:solidFill>
                  <a:prstClr val="black"/>
                </a:solidFill>
                <a:cs typeface="Calibri"/>
              </a:rPr>
              <a:t>Hotspot</a:t>
            </a:r>
            <a:r>
              <a:rPr lang="es-ES_tradnl" sz="1400" spc="-10">
                <a:solidFill>
                  <a:prstClr val="black"/>
                </a:solidFill>
                <a:cs typeface="Calibri"/>
              </a:rPr>
              <a:t> contiene las siguientes características: </a:t>
            </a:r>
            <a:endParaRPr lang="es-ES_tradnl" sz="1400">
              <a:solidFill>
                <a:prstClr val="black"/>
              </a:solidFill>
              <a:cs typeface="Calibri"/>
            </a:endParaRPr>
          </a:p>
        </p:txBody>
      </p:sp>
      <p:sp>
        <p:nvSpPr>
          <p:cNvPr id="15" name="object 23">
            <a:extLst>
              <a:ext uri="{FF2B5EF4-FFF2-40B4-BE49-F238E27FC236}">
                <a16:creationId xmlns:a16="http://schemas.microsoft.com/office/drawing/2014/main" id="{80DF7002-E0F6-4A69-BE93-825F6E7E5463}"/>
              </a:ext>
            </a:extLst>
          </p:cNvPr>
          <p:cNvSpPr txBox="1"/>
          <p:nvPr/>
        </p:nvSpPr>
        <p:spPr>
          <a:xfrm>
            <a:off x="613084" y="4772031"/>
            <a:ext cx="9066945" cy="1951816"/>
          </a:xfrm>
          <a:prstGeom prst="rect">
            <a:avLst/>
          </a:prstGeom>
        </p:spPr>
        <p:txBody>
          <a:bodyPr vert="horz" wrap="square" lIns="0" tIns="12700" rIns="0" bIns="0" rtlCol="0">
            <a:spAutoFit/>
          </a:bodyPr>
          <a:lstStyle/>
          <a:p>
            <a:pPr>
              <a:tabLst>
                <a:tab pos="143510" algn="l"/>
              </a:tabLst>
            </a:pPr>
            <a:r>
              <a:rPr lang="es-ES_tradnl" sz="1400" b="1">
                <a:solidFill>
                  <a:prstClr val="black"/>
                </a:solidFill>
                <a:cs typeface="Calibri"/>
              </a:rPr>
              <a:t>Observación:</a:t>
            </a:r>
          </a:p>
          <a:p>
            <a:pPr>
              <a:tabLst>
                <a:tab pos="143510" algn="l"/>
              </a:tabLst>
            </a:pPr>
            <a:endParaRPr lang="es-ES_tradnl" sz="1400" b="1">
              <a:solidFill>
                <a:prstClr val="black"/>
              </a:solidFill>
              <a:cs typeface="Calibri"/>
            </a:endParaRPr>
          </a:p>
          <a:p>
            <a:pPr>
              <a:tabLst>
                <a:tab pos="143510" algn="l"/>
              </a:tabLst>
            </a:pPr>
            <a:r>
              <a:rPr lang="es-ES_tradnl" sz="1400">
                <a:solidFill>
                  <a:prstClr val="black"/>
                </a:solidFill>
                <a:cs typeface="Calibri"/>
              </a:rPr>
              <a:t>Cuando no sea activada directamente en el Rack o Equipo de Frio, la comunicación deberá estar a una distancia máxima de 1,0 metros (100cm) de los productos, para validar la métrica. </a:t>
            </a:r>
          </a:p>
          <a:p>
            <a:pPr>
              <a:tabLst>
                <a:tab pos="143510" algn="l"/>
              </a:tabLst>
            </a:pPr>
            <a:r>
              <a:rPr lang="es-ES_tradnl" sz="1400">
                <a:solidFill>
                  <a:prstClr val="black"/>
                </a:solidFill>
                <a:cs typeface="Calibri"/>
              </a:rPr>
              <a:t>El punto de venta puede puntuar en el caso de posea la Comunicación mismo si no cuenta con la cantidad mínima de frentes necesarias para la Punta de góndola.</a:t>
            </a:r>
          </a:p>
          <a:p>
            <a:pPr>
              <a:tabLst>
                <a:tab pos="143510" algn="l"/>
              </a:tabLst>
            </a:pPr>
            <a:endParaRPr lang="es-ES_tradnl" sz="1400">
              <a:solidFill>
                <a:prstClr val="black"/>
              </a:solidFill>
              <a:cs typeface="Calibri"/>
            </a:endParaRPr>
          </a:p>
          <a:p>
            <a:pPr>
              <a:tabLst>
                <a:tab pos="143510" algn="l"/>
              </a:tabLst>
            </a:pPr>
            <a:r>
              <a:rPr lang="es-ES_tradnl" sz="1400">
                <a:cs typeface="Calibri"/>
              </a:rPr>
              <a:t>Comunicación de Ocasión de esa métrica solo va a ser mandatorio en el Q4.</a:t>
            </a:r>
          </a:p>
          <a:p>
            <a:pPr>
              <a:tabLst>
                <a:tab pos="143510" algn="l"/>
              </a:tabLst>
            </a:pPr>
            <a:endParaRPr lang="es-ES_tradnl" sz="1400">
              <a:solidFill>
                <a:prstClr val="black"/>
              </a:solidFill>
              <a:cs typeface="Calibri"/>
            </a:endParaRPr>
          </a:p>
        </p:txBody>
      </p:sp>
      <p:sp>
        <p:nvSpPr>
          <p:cNvPr id="16" name="object 23">
            <a:extLst>
              <a:ext uri="{FF2B5EF4-FFF2-40B4-BE49-F238E27FC236}">
                <a16:creationId xmlns:a16="http://schemas.microsoft.com/office/drawing/2014/main" id="{6875D520-2B79-472B-BFB9-61D6964CEC26}"/>
              </a:ext>
            </a:extLst>
          </p:cNvPr>
          <p:cNvSpPr txBox="1"/>
          <p:nvPr/>
        </p:nvSpPr>
        <p:spPr>
          <a:xfrm>
            <a:off x="590262" y="3097119"/>
            <a:ext cx="10082923" cy="1951816"/>
          </a:xfrm>
          <a:prstGeom prst="rect">
            <a:avLst/>
          </a:prstGeom>
        </p:spPr>
        <p:txBody>
          <a:bodyPr vert="horz" wrap="square" lIns="0" tIns="12700" rIns="0" bIns="0" rtlCol="0">
            <a:spAutoFit/>
          </a:bodyPr>
          <a:lstStyle/>
          <a:p>
            <a:pPr marL="285750" indent="-285750">
              <a:buFont typeface="Arial" panose="020B0604020202020204" pitchFamily="34" charset="0"/>
              <a:buChar char="•"/>
              <a:tabLst>
                <a:tab pos="143510" algn="l"/>
              </a:tabLst>
            </a:pPr>
            <a:r>
              <a:rPr lang="es-ES_tradnl" sz="1400">
                <a:cs typeface="Calibri"/>
              </a:rPr>
              <a:t>Mención verbal (frase) alusiva a la ocasión </a:t>
            </a:r>
            <a:r>
              <a:rPr lang="es-ES_tradnl" sz="1400" spc="-10">
                <a:cs typeface="Calibri"/>
              </a:rPr>
              <a:t> – con divulgación de</a:t>
            </a:r>
            <a:r>
              <a:rPr lang="es-ES_tradnl" sz="1400" b="1" spc="-10">
                <a:solidFill>
                  <a:srgbClr val="E46C0A"/>
                </a:solidFill>
                <a:cs typeface="Calibri"/>
              </a:rPr>
              <a:t> </a:t>
            </a:r>
            <a:r>
              <a:rPr lang="es-ES_tradnl" sz="1400" spc="-10">
                <a:cs typeface="Calibri"/>
              </a:rPr>
              <a:t>Imagen de los productos/ exposición de las marcas activadas;</a:t>
            </a:r>
            <a:endParaRPr lang="es-ES_tradnl" sz="1400" spc="-5">
              <a:cs typeface="Calibri"/>
            </a:endParaRPr>
          </a:p>
          <a:p>
            <a:endParaRPr lang="es-ES_tradnl" sz="1400" spc="-5">
              <a:cs typeface="Calibri"/>
            </a:endParaRPr>
          </a:p>
          <a:p>
            <a:pPr marL="285750" indent="-285750">
              <a:buFont typeface="Arial" panose="020B0604020202020204" pitchFamily="34" charset="0"/>
              <a:buChar char="•"/>
            </a:pPr>
            <a:r>
              <a:rPr lang="es-ES_tradnl" sz="1400">
                <a:cs typeface="Calibri"/>
              </a:rPr>
              <a:t>La dimensión mínima del material deberá ser 20x20cm;</a:t>
            </a:r>
          </a:p>
          <a:p>
            <a:endParaRPr lang="es-ES_tradnl" sz="1400">
              <a:solidFill>
                <a:srgbClr val="FF0000"/>
              </a:solidFill>
              <a:cs typeface="Calibri"/>
            </a:endParaRPr>
          </a:p>
          <a:p>
            <a:pPr marL="285750" indent="-285750">
              <a:buFont typeface="Arial" panose="020B0604020202020204" pitchFamily="34" charset="0"/>
              <a:buChar char="•"/>
            </a:pPr>
            <a:r>
              <a:rPr lang="es-ES_tradnl" sz="1400" spc="-5">
                <a:cs typeface="Calibri"/>
              </a:rPr>
              <a:t>El material debe contener la comunicación de precio de, cono mínimo, 1 de los productos expuestos en el material publicitario y  presente en el Punto Extra</a:t>
            </a:r>
          </a:p>
          <a:p>
            <a:pPr marL="285750" indent="-285750">
              <a:buFont typeface="Arial" panose="020B0604020202020204" pitchFamily="34" charset="0"/>
              <a:buChar char="•"/>
            </a:pPr>
            <a:endParaRPr lang="es-ES_tradnl" sz="1400" spc="-5">
              <a:cs typeface="Calibri"/>
            </a:endParaRPr>
          </a:p>
          <a:p>
            <a:pPr marL="285750" indent="-285750">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spc="-10">
              <a:cs typeface="Calibri"/>
            </a:endParaRPr>
          </a:p>
          <a:p>
            <a:endParaRPr lang="es-ES_tradnl" sz="1400">
              <a:solidFill>
                <a:srgbClr val="FF0000"/>
              </a:solidFill>
              <a:cs typeface="Calibri"/>
            </a:endParaRPr>
          </a:p>
        </p:txBody>
      </p:sp>
      <p:pic>
        <p:nvPicPr>
          <p:cNvPr id="19" name="Picture 13" descr="Logo, icon&#10;&#10;Description automatically generated">
            <a:extLst>
              <a:ext uri="{FF2B5EF4-FFF2-40B4-BE49-F238E27FC236}">
                <a16:creationId xmlns:a16="http://schemas.microsoft.com/office/drawing/2014/main" id="{9661730F-729D-4E8D-8083-20F6E6492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20" name="Imagem 19" descr="Desenho de uma pessoa&#10;&#10;Descrição gerada automaticamente com confiança baixa">
            <a:extLst>
              <a:ext uri="{FF2B5EF4-FFF2-40B4-BE49-F238E27FC236}">
                <a16:creationId xmlns:a16="http://schemas.microsoft.com/office/drawing/2014/main" id="{75434935-3135-49B9-8FF8-29347DE92F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1" name="Imagem 20">
            <a:extLst>
              <a:ext uri="{FF2B5EF4-FFF2-40B4-BE49-F238E27FC236}">
                <a16:creationId xmlns:a16="http://schemas.microsoft.com/office/drawing/2014/main" id="{2F7FBA74-E269-4CAD-ABD9-31FC681879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7" name="Imagem 16">
            <a:extLst>
              <a:ext uri="{FF2B5EF4-FFF2-40B4-BE49-F238E27FC236}">
                <a16:creationId xmlns:a16="http://schemas.microsoft.com/office/drawing/2014/main" id="{8D402A5C-E88E-4950-A4AE-7B2479CC88FC}"/>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3" name="Retângulo: Cantos Arredondados 22">
            <a:extLst>
              <a:ext uri="{FF2B5EF4-FFF2-40B4-BE49-F238E27FC236}">
                <a16:creationId xmlns:a16="http://schemas.microsoft.com/office/drawing/2014/main" id="{B0BA497B-5B88-4C72-A5FC-B2F9F668398F}"/>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4" name="Espaço Reservado para Conteúdo 6">
            <a:extLst>
              <a:ext uri="{FF2B5EF4-FFF2-40B4-BE49-F238E27FC236}">
                <a16:creationId xmlns:a16="http://schemas.microsoft.com/office/drawing/2014/main" id="{C9215664-5673-480A-A3BA-CA8EA629E628}"/>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4153149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POC - </a:t>
            </a:r>
            <a:r>
              <a:rPr lang="en-US" sz="1600" b="1" i="0" u="none" strike="noStrike" kern="1200" baseline="0" err="1">
                <a:latin typeface="Calibri" panose="020F0502020204030204" pitchFamily="34" charset="0"/>
              </a:rPr>
              <a:t>Activación</a:t>
            </a:r>
            <a:r>
              <a:rPr lang="en-US" sz="1600" b="1" i="0" u="none" strike="noStrike" kern="1200" baseline="0">
                <a:latin typeface="Calibri" panose="020F0502020204030204" pitchFamily="34" charset="0"/>
              </a:rPr>
              <a:t> "Meals" con SSD Coca Cola Sin </a:t>
            </a:r>
            <a:r>
              <a:rPr lang="en-US" sz="1600" b="1" i="0" u="none" strike="noStrike" kern="1200" baseline="0" err="1">
                <a:latin typeface="Calibri" panose="020F0502020204030204" pitchFamily="34" charset="0"/>
              </a:rPr>
              <a:t>Azúcar</a:t>
            </a:r>
            <a:r>
              <a:rPr lang="en-US" sz="1600" b="1" i="0" u="none" strike="noStrike" kern="1200" baseline="0">
                <a:latin typeface="Calibri" panose="020F0502020204030204" pitchFamily="34" charset="0"/>
              </a:rPr>
              <a:t> </a:t>
            </a:r>
            <a:r>
              <a:rPr lang="en-US" sz="1600" b="1" i="0" u="none" strike="noStrike" kern="1200" baseline="0" err="1">
                <a:latin typeface="Calibri" panose="020F0502020204030204" pitchFamily="34" charset="0"/>
              </a:rPr>
              <a:t>Multiserve</a:t>
            </a:r>
            <a:r>
              <a:rPr lang="en-US" sz="1600" b="1" i="0" u="none" strike="noStrike" kern="1200" baseline="0">
                <a:latin typeface="Calibri" panose="020F0502020204030204" pitchFamily="34" charset="0"/>
              </a:rPr>
              <a:t> </a:t>
            </a:r>
            <a:r>
              <a:rPr lang="en-US" sz="1600" b="1">
                <a:latin typeface="Calibri" panose="020F0502020204030204" pitchFamily="34" charset="0"/>
              </a:rPr>
              <a:t>Y</a:t>
            </a:r>
            <a:r>
              <a:rPr lang="en-US" sz="1600" b="1" i="0" u="none" strike="noStrike" kern="1200" baseline="0">
                <a:latin typeface="Calibri" panose="020F0502020204030204" pitchFamily="34" charset="0"/>
              </a:rPr>
              <a:t> SSD Coca Cola Original MS Y SSD </a:t>
            </a:r>
            <a:r>
              <a:rPr lang="en-US" sz="1600" b="1" i="0" u="none" strike="noStrike" kern="1200" baseline="0" err="1">
                <a:latin typeface="Calibri" panose="020F0502020204030204" pitchFamily="34" charset="0"/>
              </a:rPr>
              <a:t>Sabores</a:t>
            </a:r>
            <a:r>
              <a:rPr lang="en-US" sz="1600" b="1" i="0" u="none" strike="noStrike" kern="1200" baseline="0">
                <a:latin typeface="Calibri" panose="020F0502020204030204" pitchFamily="34" charset="0"/>
              </a:rPr>
              <a:t> MS </a:t>
            </a:r>
            <a:r>
              <a:rPr lang="en-US" sz="1600" b="1">
                <a:latin typeface="Calibri" panose="020F0502020204030204" pitchFamily="34" charset="0"/>
              </a:rPr>
              <a:t>Y</a:t>
            </a:r>
            <a:r>
              <a:rPr lang="en-US" sz="1600" b="1" i="0" u="none" strike="noStrike" kern="1200" baseline="0">
                <a:latin typeface="Calibri" panose="020F0502020204030204" pitchFamily="34" charset="0"/>
              </a:rPr>
              <a:t> Del Valle Low Juice Drink MS (MS Frequency O Multi Serve Dual Pack)</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9,0</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105</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23">
            <a:extLst>
              <a:ext uri="{FF2B5EF4-FFF2-40B4-BE49-F238E27FC236}">
                <a16:creationId xmlns:a16="http://schemas.microsoft.com/office/drawing/2014/main" id="{DCFB9FF5-E513-48FF-9C83-EEAFA39B9201}"/>
              </a:ext>
            </a:extLst>
          </p:cNvPr>
          <p:cNvSpPr txBox="1"/>
          <p:nvPr/>
        </p:nvSpPr>
        <p:spPr>
          <a:xfrm>
            <a:off x="590263" y="2248612"/>
            <a:ext cx="7996525" cy="874598"/>
          </a:xfrm>
          <a:prstGeom prst="rect">
            <a:avLst/>
          </a:prstGeom>
        </p:spPr>
        <p:txBody>
          <a:bodyPr vert="horz" wrap="square" lIns="0" tIns="12700" rIns="0" bIns="0" rtlCol="0">
            <a:spAutoFit/>
          </a:bodyPr>
          <a:lstStyle/>
          <a:p>
            <a:pPr marR="5715"/>
            <a:r>
              <a:rPr lang="pt-BR" sz="1400" b="1" spc="45">
                <a:cs typeface="Calibri"/>
              </a:rPr>
              <a:t>DESCRIPCIÓN </a:t>
            </a:r>
          </a:p>
          <a:p>
            <a:pPr marR="5715"/>
            <a:r>
              <a:rPr lang="es-ES_tradnl" sz="1400" spc="-10">
                <a:cs typeface="Calibri"/>
              </a:rPr>
              <a:t>En esta métrica será validada la presencia de por lo menos </a:t>
            </a:r>
            <a:r>
              <a:rPr lang="es-ES_tradnl" sz="1400" b="1">
                <a:cs typeface="Calibri"/>
              </a:rPr>
              <a:t>1 </a:t>
            </a:r>
            <a:r>
              <a:rPr lang="es-ES_tradnl" sz="1400" b="1" spc="-10">
                <a:cs typeface="Calibri"/>
              </a:rPr>
              <a:t>punto </a:t>
            </a:r>
            <a:r>
              <a:rPr lang="es-ES_tradnl" sz="1400" b="1" spc="-15">
                <a:cs typeface="Calibri"/>
              </a:rPr>
              <a:t>extra </a:t>
            </a:r>
            <a:r>
              <a:rPr lang="es-ES_tradnl" sz="1400" b="1" spc="-5">
                <a:cs typeface="Calibri"/>
              </a:rPr>
              <a:t>de </a:t>
            </a:r>
            <a:r>
              <a:rPr lang="en-US" sz="1400" b="1" i="0" u="none" strike="noStrike" kern="1200" baseline="0">
                <a:latin typeface="Calibri" panose="020F0502020204030204" pitchFamily="34" charset="0"/>
              </a:rPr>
              <a:t> SSD Coca Cola Sin </a:t>
            </a:r>
            <a:r>
              <a:rPr lang="en-US" sz="1400" b="1" i="0" u="none" strike="noStrike" kern="1200" baseline="0" err="1">
                <a:latin typeface="Calibri" panose="020F0502020204030204" pitchFamily="34" charset="0"/>
              </a:rPr>
              <a:t>Azúcar</a:t>
            </a:r>
            <a:r>
              <a:rPr lang="en-US" sz="1400" b="1" i="0" u="none" strike="noStrike" kern="1200" baseline="0">
                <a:latin typeface="Calibri" panose="020F0502020204030204" pitchFamily="34" charset="0"/>
              </a:rPr>
              <a:t> </a:t>
            </a:r>
            <a:r>
              <a:rPr lang="en-US" sz="1400" b="1" i="0" u="none" strike="noStrike" kern="1200" baseline="0" err="1">
                <a:latin typeface="Calibri" panose="020F0502020204030204" pitchFamily="34" charset="0"/>
              </a:rPr>
              <a:t>Multiserve</a:t>
            </a:r>
            <a:r>
              <a:rPr lang="en-US" sz="1400" b="1" i="0" u="none" strike="noStrike" kern="1200" baseline="0">
                <a:latin typeface="Calibri" panose="020F0502020204030204" pitchFamily="34" charset="0"/>
              </a:rPr>
              <a:t> Y SSD Coca Cola Original MS Y SSD </a:t>
            </a:r>
            <a:r>
              <a:rPr lang="en-US" sz="1400" b="1" i="0" u="none" strike="noStrike" kern="1200" baseline="0" err="1">
                <a:latin typeface="Calibri" panose="020F0502020204030204" pitchFamily="34" charset="0"/>
              </a:rPr>
              <a:t>Sabores</a:t>
            </a:r>
            <a:r>
              <a:rPr lang="en-US" sz="1400" b="1" i="0" u="none" strike="noStrike" kern="1200" baseline="0">
                <a:latin typeface="Calibri" panose="020F0502020204030204" pitchFamily="34" charset="0"/>
              </a:rPr>
              <a:t> MS Y Del Valle Low Juice Drink MS (MS Frequency O Multi Serve Dual Pack) </a:t>
            </a:r>
            <a:r>
              <a:rPr lang="en-US" sz="1400" b="1" i="0" u="none" strike="noStrike" kern="1200" baseline="0" err="1">
                <a:latin typeface="Calibri" panose="020F0502020204030204" pitchFamily="34" charset="0"/>
              </a:rPr>
              <a:t>preferentemente</a:t>
            </a:r>
            <a:r>
              <a:rPr lang="en-US" sz="1400" b="1" i="0" u="none" strike="noStrike" kern="1200" baseline="0">
                <a:latin typeface="Calibri" panose="020F0502020204030204" pitchFamily="34" charset="0"/>
              </a:rPr>
              <a:t> Punta de Gondola de </a:t>
            </a:r>
            <a:r>
              <a:rPr lang="en-US" sz="1400" b="1" i="0" u="none" strike="noStrike" kern="1200" baseline="0" err="1">
                <a:latin typeface="Calibri" panose="020F0502020204030204" pitchFamily="34" charset="0"/>
              </a:rPr>
              <a:t>Bebidas</a:t>
            </a:r>
            <a:endParaRPr lang="es-ES_tradnl" sz="1400">
              <a:cs typeface="Calibri"/>
            </a:endParaRPr>
          </a:p>
        </p:txBody>
      </p:sp>
      <p:sp>
        <p:nvSpPr>
          <p:cNvPr id="15" name="object 26">
            <a:extLst>
              <a:ext uri="{FF2B5EF4-FFF2-40B4-BE49-F238E27FC236}">
                <a16:creationId xmlns:a16="http://schemas.microsoft.com/office/drawing/2014/main" id="{CF02E89E-BA48-41CD-9BD0-8B05FBF332A5}"/>
              </a:ext>
            </a:extLst>
          </p:cNvPr>
          <p:cNvSpPr txBox="1"/>
          <p:nvPr/>
        </p:nvSpPr>
        <p:spPr>
          <a:xfrm>
            <a:off x="535980" y="3335590"/>
            <a:ext cx="7893645" cy="1828706"/>
          </a:xfrm>
          <a:prstGeom prst="rect">
            <a:avLst/>
          </a:prstGeom>
        </p:spPr>
        <p:txBody>
          <a:bodyPr vert="horz" wrap="square" lIns="0" tIns="40640" rIns="0" bIns="0" rtlCol="0">
            <a:spAutoFit/>
          </a:bodyPr>
          <a:lstStyle/>
          <a:p>
            <a:pPr marL="12700" marR="5715">
              <a:spcBef>
                <a:spcPts val="100"/>
              </a:spcBef>
            </a:pPr>
            <a:r>
              <a:rPr lang="es-ES_tradnl" sz="1400" spc="-10">
                <a:cs typeface="Calibri"/>
              </a:rPr>
              <a:t>Para puntuar, el Punto de venta debe encuadrarse en uno de los escenarios presentados a continuación:</a:t>
            </a:r>
          </a:p>
          <a:p>
            <a:pPr marL="12700" marR="5715">
              <a:spcBef>
                <a:spcPts val="100"/>
              </a:spcBef>
            </a:pPr>
            <a:endParaRPr lang="es-ES_tradnl" sz="1400" spc="-10">
              <a:cs typeface="Calibri"/>
            </a:endParaRPr>
          </a:p>
          <a:p>
            <a:pPr marR="5715">
              <a:spcBef>
                <a:spcPts val="100"/>
              </a:spcBef>
            </a:pPr>
            <a:r>
              <a:rPr lang="es-ES_tradnl" sz="1400" b="1" spc="-10">
                <a:cs typeface="Calibri"/>
              </a:rPr>
              <a:t>VALIDACION HOTSPOT </a:t>
            </a:r>
          </a:p>
          <a:p>
            <a:pPr marL="12700" marR="5715">
              <a:spcBef>
                <a:spcPts val="100"/>
              </a:spcBef>
            </a:pPr>
            <a:r>
              <a:rPr lang="es-ES_tradnl" sz="1400" spc="-10">
                <a:cs typeface="Calibri"/>
              </a:rPr>
              <a:t>Por lo menos 1 Rack KO o Punta de Góndola Rack KO </a:t>
            </a:r>
            <a:r>
              <a:rPr lang="es-ES_tradnl" sz="1400" b="1" spc="-10">
                <a:cs typeface="Calibri"/>
              </a:rPr>
              <a:t>o</a:t>
            </a:r>
            <a:r>
              <a:rPr lang="es-ES_tradnl" sz="1400" spc="-10">
                <a:cs typeface="Calibri"/>
              </a:rPr>
              <a:t> 1 EDF KO, Pared EDF KO o Punta de Góndola EDF KO </a:t>
            </a:r>
          </a:p>
          <a:p>
            <a:pPr marL="12700" marR="5715">
              <a:spcBef>
                <a:spcPts val="100"/>
              </a:spcBef>
            </a:pPr>
            <a:r>
              <a:rPr lang="es-ES_tradnl" sz="1400" b="1" spc="-10">
                <a:cs typeface="Calibri"/>
              </a:rPr>
              <a:t>Mínimo de 70% de ocupación del rack o EDF, </a:t>
            </a:r>
            <a:r>
              <a:rPr lang="es-ES_tradnl" sz="1400" spc="-10">
                <a:cs typeface="Calibri"/>
              </a:rPr>
              <a:t>siendo 50% de la ocupación total dedicado a la ocasión con SSD Coca-Cola Original MS y SSD Coca-Cola sin azúcar MS </a:t>
            </a:r>
            <a:r>
              <a:rPr lang="es-ES_tradnl" sz="1400">
                <a:cs typeface="Calibri"/>
              </a:rPr>
              <a:t>(ambas precisan estar presentes) </a:t>
            </a:r>
            <a:r>
              <a:rPr lang="es-ES_tradnl" sz="1400" spc="-10">
                <a:cs typeface="Calibri"/>
              </a:rPr>
              <a:t>y SSD SABORES MS Y JUGOS MS Siendo necesarios 10 frentes de los cuales 7 para CC, 2 para SABORES y 1 frente para jugos.</a:t>
            </a:r>
          </a:p>
          <a:p>
            <a:pPr marL="12700" marR="5715">
              <a:spcBef>
                <a:spcPts val="100"/>
              </a:spcBef>
            </a:pPr>
            <a:endParaRPr lang="es-ES_tradnl" sz="1400" spc="-10">
              <a:cs typeface="Calibri"/>
            </a:endParaRPr>
          </a:p>
        </p:txBody>
      </p:sp>
      <p:pic>
        <p:nvPicPr>
          <p:cNvPr id="18" name="Picture 13" descr="Logo, icon&#10;&#10;Description automatically generated">
            <a:extLst>
              <a:ext uri="{FF2B5EF4-FFF2-40B4-BE49-F238E27FC236}">
                <a16:creationId xmlns:a16="http://schemas.microsoft.com/office/drawing/2014/main" id="{72EE4907-E9B7-4861-A937-600F116155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19" name="Imagem 18" descr="Desenho de uma pessoa&#10;&#10;Descrição gerada automaticamente com confiança baixa">
            <a:extLst>
              <a:ext uri="{FF2B5EF4-FFF2-40B4-BE49-F238E27FC236}">
                <a16:creationId xmlns:a16="http://schemas.microsoft.com/office/drawing/2014/main" id="{1D944C4C-5C16-4DF8-A42C-7EFDA3639A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0" name="Imagem 19">
            <a:extLst>
              <a:ext uri="{FF2B5EF4-FFF2-40B4-BE49-F238E27FC236}">
                <a16:creationId xmlns:a16="http://schemas.microsoft.com/office/drawing/2014/main" id="{F4176769-03CF-46A5-9B63-1230891B17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6" name="Imagem 15">
            <a:extLst>
              <a:ext uri="{FF2B5EF4-FFF2-40B4-BE49-F238E27FC236}">
                <a16:creationId xmlns:a16="http://schemas.microsoft.com/office/drawing/2014/main" id="{1865A88C-AE13-4715-83EB-B624791DBC73}"/>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2" name="Retângulo: Cantos Arredondados 21">
            <a:extLst>
              <a:ext uri="{FF2B5EF4-FFF2-40B4-BE49-F238E27FC236}">
                <a16:creationId xmlns:a16="http://schemas.microsoft.com/office/drawing/2014/main" id="{0098BF2C-DF67-4316-A285-8FFF651458F2}"/>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3" name="Espaço Reservado para Conteúdo 6">
            <a:extLst>
              <a:ext uri="{FF2B5EF4-FFF2-40B4-BE49-F238E27FC236}">
                <a16:creationId xmlns:a16="http://schemas.microsoft.com/office/drawing/2014/main" id="{C90FC503-2C49-4B83-B9E7-9FFFE9E55701}"/>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pic>
        <p:nvPicPr>
          <p:cNvPr id="17" name="Picture 20" descr="A picture containing text, indoor, library, room&#10;&#10;Description automatically generated">
            <a:extLst>
              <a:ext uri="{FF2B5EF4-FFF2-40B4-BE49-F238E27FC236}">
                <a16:creationId xmlns:a16="http://schemas.microsoft.com/office/drawing/2014/main" id="{E4813BC5-F17B-4D29-A00D-C3334CCC8120}"/>
              </a:ext>
            </a:extLst>
          </p:cNvPr>
          <p:cNvPicPr>
            <a:picLocks noChangeAspect="1"/>
          </p:cNvPicPr>
          <p:nvPr/>
        </p:nvPicPr>
        <p:blipFill rotWithShape="1">
          <a:blip r:embed="rId6">
            <a:extLst>
              <a:ext uri="{28A0092B-C50C-407E-A947-70E740481C1C}">
                <a14:useLocalDpi xmlns:a14="http://schemas.microsoft.com/office/drawing/2010/main" val="0"/>
              </a:ext>
            </a:extLst>
          </a:blip>
          <a:srcRect l="18163" t="8652" r="21272"/>
          <a:stretch/>
        </p:blipFill>
        <p:spPr>
          <a:xfrm>
            <a:off x="8728421" y="2298574"/>
            <a:ext cx="3079956" cy="3683658"/>
          </a:xfrm>
          <a:prstGeom prst="rect">
            <a:avLst/>
          </a:prstGeom>
        </p:spPr>
      </p:pic>
    </p:spTree>
    <p:extLst>
      <p:ext uri="{BB962C8B-B14F-4D97-AF65-F5344CB8AC3E}">
        <p14:creationId xmlns:p14="http://schemas.microsoft.com/office/powerpoint/2010/main" val="1201306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err="1">
                <a:latin typeface="Calibri" panose="020F0502020204030204" pitchFamily="34" charset="0"/>
              </a:rPr>
              <a:t>Comunicación</a:t>
            </a:r>
            <a:r>
              <a:rPr lang="en-US" sz="1600" b="1" i="0" u="none" strike="noStrike" kern="1200" baseline="0">
                <a:latin typeface="Calibri" panose="020F0502020204030204" pitchFamily="34" charset="0"/>
              </a:rPr>
              <a:t> "Meals" con SSD Coca Cola Sin </a:t>
            </a:r>
            <a:r>
              <a:rPr lang="en-US" sz="1600" b="1" i="0" u="none" strike="noStrike" kern="1200" baseline="0" err="1">
                <a:latin typeface="Calibri" panose="020F0502020204030204" pitchFamily="34" charset="0"/>
              </a:rPr>
              <a:t>Azúcar</a:t>
            </a:r>
            <a:r>
              <a:rPr lang="en-US" sz="1600" b="1" i="0" u="none" strike="noStrike" kern="1200" baseline="0">
                <a:latin typeface="Calibri" panose="020F0502020204030204" pitchFamily="34" charset="0"/>
              </a:rPr>
              <a:t> </a:t>
            </a:r>
            <a:r>
              <a:rPr lang="en-US" sz="1600" b="1" i="0" u="none" strike="noStrike" kern="1200" baseline="0" err="1">
                <a:latin typeface="Calibri" panose="020F0502020204030204" pitchFamily="34" charset="0"/>
              </a:rPr>
              <a:t>Multiserve</a:t>
            </a:r>
            <a:r>
              <a:rPr lang="en-US" sz="1600" b="1" i="0" u="none" strike="noStrike" kern="1200" baseline="0">
                <a:latin typeface="Calibri" panose="020F0502020204030204" pitchFamily="34" charset="0"/>
              </a:rPr>
              <a:t> </a:t>
            </a:r>
            <a:r>
              <a:rPr lang="en-US" sz="1600" b="1">
                <a:latin typeface="Calibri" panose="020F0502020204030204" pitchFamily="34" charset="0"/>
              </a:rPr>
              <a:t>Y</a:t>
            </a:r>
            <a:r>
              <a:rPr lang="en-US" sz="1600" b="1" i="0" u="none" strike="noStrike" kern="1200" baseline="0">
                <a:latin typeface="Calibri" panose="020F0502020204030204" pitchFamily="34" charset="0"/>
              </a:rPr>
              <a:t> SSD Coca Cola Original MS Y SSD </a:t>
            </a:r>
            <a:r>
              <a:rPr lang="en-US" sz="1600" b="1" i="0" u="none" strike="noStrike" kern="1200" baseline="0" err="1">
                <a:latin typeface="Calibri" panose="020F0502020204030204" pitchFamily="34" charset="0"/>
              </a:rPr>
              <a:t>Sabores</a:t>
            </a:r>
            <a:r>
              <a:rPr lang="en-US" sz="1600" b="1" i="0" u="none" strike="noStrike" kern="1200" baseline="0">
                <a:latin typeface="Calibri" panose="020F0502020204030204" pitchFamily="34" charset="0"/>
              </a:rPr>
              <a:t> MS </a:t>
            </a:r>
            <a:r>
              <a:rPr lang="en-US" sz="1600" b="1">
                <a:latin typeface="Calibri" panose="020F0502020204030204" pitchFamily="34" charset="0"/>
              </a:rPr>
              <a:t>Y</a:t>
            </a:r>
            <a:r>
              <a:rPr lang="en-US" sz="1600" b="1" i="0" u="none" strike="noStrike" kern="1200" baseline="0">
                <a:latin typeface="Calibri" panose="020F0502020204030204" pitchFamily="34" charset="0"/>
              </a:rPr>
              <a:t> Del Valle Low Juice Drink MS (MS Frequency O Multi Serve Dual Pack)</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106</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20" name="object 23">
            <a:extLst>
              <a:ext uri="{FF2B5EF4-FFF2-40B4-BE49-F238E27FC236}">
                <a16:creationId xmlns:a16="http://schemas.microsoft.com/office/drawing/2014/main" id="{4016427A-D587-4BC8-ADF7-F5057099EB42}"/>
              </a:ext>
            </a:extLst>
          </p:cNvPr>
          <p:cNvSpPr txBox="1"/>
          <p:nvPr/>
        </p:nvSpPr>
        <p:spPr>
          <a:xfrm>
            <a:off x="590263" y="2293240"/>
            <a:ext cx="11438467" cy="874598"/>
          </a:xfrm>
          <a:prstGeom prst="rect">
            <a:avLst/>
          </a:prstGeom>
        </p:spPr>
        <p:txBody>
          <a:bodyPr vert="horz" wrap="square" lIns="0" tIns="12700" rIns="0" bIns="0" rtlCol="0">
            <a:spAutoFit/>
          </a:bodyPr>
          <a:lstStyle/>
          <a:p>
            <a:pPr marR="5715"/>
            <a:r>
              <a:rPr lang="pt-BR" sz="1400" b="1" spc="45">
                <a:cs typeface="Calibri"/>
              </a:rPr>
              <a:t>DESCRIPCIÓN</a:t>
            </a:r>
            <a:endParaRPr lang="pt-BR" sz="1400">
              <a:cs typeface="Calibri"/>
            </a:endParaRPr>
          </a:p>
          <a:p>
            <a:pPr marR="5715"/>
            <a:endParaRPr lang="es-ES_tradnl" sz="1400" spc="-10">
              <a:cs typeface="Calibri"/>
            </a:endParaRPr>
          </a:p>
          <a:p>
            <a:pPr marR="5715"/>
            <a:r>
              <a:rPr lang="es-ES_tradnl" sz="1400" spc="-10">
                <a:cs typeface="Calibri"/>
              </a:rPr>
              <a:t>Las activaciones con Puntos Extra son mas asertivas cuando están bien comunicadas, ya que refuerzan la experiencia que queremos generar en los consumidores. De esta forma, la métrica valida si el equipamiento o </a:t>
            </a:r>
            <a:r>
              <a:rPr lang="es-ES_tradnl" sz="1400" spc="-10" err="1">
                <a:cs typeface="Calibri"/>
              </a:rPr>
              <a:t>HotSpot</a:t>
            </a:r>
            <a:r>
              <a:rPr lang="es-ES_tradnl" sz="1400" spc="-10">
                <a:cs typeface="Calibri"/>
              </a:rPr>
              <a:t> posee las siguientes características:</a:t>
            </a:r>
            <a:endParaRPr lang="es-ES_tradnl" sz="1400">
              <a:cs typeface="Calibri"/>
            </a:endParaRPr>
          </a:p>
        </p:txBody>
      </p:sp>
      <p:sp>
        <p:nvSpPr>
          <p:cNvPr id="21" name="object 23">
            <a:extLst>
              <a:ext uri="{FF2B5EF4-FFF2-40B4-BE49-F238E27FC236}">
                <a16:creationId xmlns:a16="http://schemas.microsoft.com/office/drawing/2014/main" id="{5966E2A7-DBA9-4241-A0E4-7286A549AD30}"/>
              </a:ext>
            </a:extLst>
          </p:cNvPr>
          <p:cNvSpPr txBox="1"/>
          <p:nvPr/>
        </p:nvSpPr>
        <p:spPr>
          <a:xfrm>
            <a:off x="575975" y="4998688"/>
            <a:ext cx="10720942" cy="1951816"/>
          </a:xfrm>
          <a:prstGeom prst="rect">
            <a:avLst/>
          </a:prstGeom>
        </p:spPr>
        <p:txBody>
          <a:bodyPr vert="horz" wrap="square" lIns="0" tIns="12700" rIns="0" bIns="0" rtlCol="0">
            <a:spAutoFit/>
          </a:bodyPr>
          <a:lstStyle/>
          <a:p>
            <a:pPr>
              <a:tabLst>
                <a:tab pos="143510" algn="l"/>
              </a:tabLst>
            </a:pPr>
            <a:r>
              <a:rPr lang="es-ES_tradnl" sz="1400" b="1">
                <a:cs typeface="Calibri"/>
              </a:rPr>
              <a:t>Observación:</a:t>
            </a:r>
          </a:p>
          <a:p>
            <a:pPr>
              <a:tabLst>
                <a:tab pos="143510" algn="l"/>
              </a:tabLst>
            </a:pPr>
            <a:endParaRPr lang="es-ES_tradnl" sz="1400" b="1">
              <a:cs typeface="Calibri"/>
            </a:endParaRPr>
          </a:p>
          <a:p>
            <a:pPr>
              <a:tabLst>
                <a:tab pos="143510" algn="l"/>
              </a:tabLst>
            </a:pPr>
            <a:r>
              <a:rPr lang="es-ES_tradnl" sz="1400">
                <a:cs typeface="Calibri"/>
              </a:rPr>
              <a:t>Cuando no sea activada directamente en el Rack o EDF, la comunicación de ocasión debe estar a una </a:t>
            </a:r>
            <a:r>
              <a:rPr lang="es-ES_tradnl" sz="1400" b="1">
                <a:cs typeface="Calibri"/>
              </a:rPr>
              <a:t>distancia</a:t>
            </a:r>
            <a:r>
              <a:rPr lang="es-ES_tradnl" sz="1400">
                <a:cs typeface="Calibri"/>
              </a:rPr>
              <a:t> </a:t>
            </a:r>
            <a:r>
              <a:rPr lang="es-ES_tradnl" sz="1400" b="1">
                <a:cs typeface="Calibri"/>
              </a:rPr>
              <a:t>máxima</a:t>
            </a:r>
            <a:r>
              <a:rPr lang="es-ES_tradnl" sz="1400">
                <a:cs typeface="Calibri"/>
              </a:rPr>
              <a:t> </a:t>
            </a:r>
            <a:r>
              <a:rPr lang="es-ES_tradnl" sz="1400" b="1">
                <a:cs typeface="Calibri"/>
              </a:rPr>
              <a:t>de 1,0 metros (100cm) de los productos</a:t>
            </a:r>
            <a:r>
              <a:rPr lang="es-ES_tradnl" sz="1400">
                <a:cs typeface="Calibri"/>
              </a:rPr>
              <a:t>, para validar esta métrica.</a:t>
            </a:r>
          </a:p>
          <a:p>
            <a:pPr>
              <a:tabLst>
                <a:tab pos="143510" algn="l"/>
              </a:tabLst>
            </a:pPr>
            <a:endParaRPr lang="es-ES_tradnl" sz="1400">
              <a:cs typeface="Calibri"/>
            </a:endParaRPr>
          </a:p>
          <a:p>
            <a:pPr>
              <a:tabLst>
                <a:tab pos="143510" algn="l"/>
              </a:tabLst>
            </a:pPr>
            <a:r>
              <a:rPr lang="es-ES_tradnl" sz="1400">
                <a:cs typeface="Calibri"/>
              </a:rPr>
              <a:t>El PDV puede puntuar la Comunicación de Ocasión sin validar el Punto Extra.</a:t>
            </a:r>
          </a:p>
          <a:p>
            <a:pPr>
              <a:tabLst>
                <a:tab pos="143510" algn="l"/>
              </a:tabLst>
            </a:pPr>
            <a:endParaRPr lang="es-ES_tradnl" sz="1400">
              <a:cs typeface="Calibri"/>
            </a:endParaRPr>
          </a:p>
          <a:p>
            <a:pPr>
              <a:tabLst>
                <a:tab pos="143510" algn="l"/>
              </a:tabLst>
            </a:pPr>
            <a:r>
              <a:rPr lang="es-ES_tradnl" sz="1400">
                <a:cs typeface="Calibri"/>
              </a:rPr>
              <a:t>Comunicación de Ocasión de esa métrica solo va a ser mandatorio en el Q3.</a:t>
            </a:r>
          </a:p>
          <a:p>
            <a:pPr>
              <a:tabLst>
                <a:tab pos="143510" algn="l"/>
              </a:tabLst>
            </a:pPr>
            <a:endParaRPr lang="es-ES_tradnl" sz="1400">
              <a:cs typeface="Calibri"/>
            </a:endParaRPr>
          </a:p>
        </p:txBody>
      </p:sp>
      <p:sp>
        <p:nvSpPr>
          <p:cNvPr id="22" name="object 23">
            <a:extLst>
              <a:ext uri="{FF2B5EF4-FFF2-40B4-BE49-F238E27FC236}">
                <a16:creationId xmlns:a16="http://schemas.microsoft.com/office/drawing/2014/main" id="{23179C2A-6D20-4B8D-8176-75B8E64178CB}"/>
              </a:ext>
            </a:extLst>
          </p:cNvPr>
          <p:cNvSpPr txBox="1"/>
          <p:nvPr/>
        </p:nvSpPr>
        <p:spPr>
          <a:xfrm>
            <a:off x="596603" y="3205944"/>
            <a:ext cx="11059226" cy="2167260"/>
          </a:xfrm>
          <a:prstGeom prst="rect">
            <a:avLst/>
          </a:prstGeom>
        </p:spPr>
        <p:txBody>
          <a:bodyPr vert="horz" wrap="square" lIns="0" tIns="12700" rIns="0" bIns="0" rtlCol="0">
            <a:spAutoFit/>
          </a:bodyPr>
          <a:lstStyle/>
          <a:p>
            <a:pPr marL="285750" indent="-285750">
              <a:buFont typeface="Arial" panose="020B0604020202020204" pitchFamily="34" charset="0"/>
              <a:buChar char="•"/>
              <a:tabLst>
                <a:tab pos="143510" algn="l"/>
              </a:tabLst>
            </a:pPr>
            <a:r>
              <a:rPr lang="es-ES_tradnl" sz="1400">
                <a:latin typeface="+mj-lt"/>
                <a:cs typeface="Calibri"/>
              </a:rPr>
              <a:t>Mención verbal (frase) alusiva a la ocasión </a:t>
            </a:r>
            <a:r>
              <a:rPr lang="es-ES_tradnl" sz="1400" spc="-10">
                <a:latin typeface="Calibri" panose="020F0502020204030204" pitchFamily="34" charset="0"/>
                <a:cs typeface="Calibri"/>
              </a:rPr>
              <a:t> – con divulgación de</a:t>
            </a:r>
            <a:r>
              <a:rPr lang="es-ES_tradnl" sz="1400" b="1" spc="-10">
                <a:solidFill>
                  <a:srgbClr val="E46C0A"/>
                </a:solidFill>
                <a:latin typeface="Calibri" panose="020F0502020204030204" pitchFamily="34" charset="0"/>
                <a:cs typeface="Calibri"/>
              </a:rPr>
              <a:t> </a:t>
            </a:r>
            <a:r>
              <a:rPr lang="es-ES_tradnl" sz="1400" spc="-10">
                <a:latin typeface="+mj-lt"/>
                <a:cs typeface="Calibri"/>
              </a:rPr>
              <a:t>Imagen de los productos/ exposición de las marcas activadas;</a:t>
            </a:r>
            <a:endParaRPr lang="es-ES_tradnl" sz="1400" spc="-5">
              <a:latin typeface="+mj-lt"/>
              <a:cs typeface="Calibri"/>
            </a:endParaRPr>
          </a:p>
          <a:p>
            <a:endParaRPr lang="es-ES_tradnl" sz="1400" spc="-5">
              <a:latin typeface="+mj-lt"/>
              <a:cs typeface="Calibri"/>
            </a:endParaRPr>
          </a:p>
          <a:p>
            <a:pPr marL="285750" indent="-285750">
              <a:buFont typeface="Arial" panose="020B0604020202020204" pitchFamily="34" charset="0"/>
              <a:buChar char="•"/>
            </a:pPr>
            <a:r>
              <a:rPr lang="es-ES_tradnl" sz="1400">
                <a:latin typeface="+mj-lt"/>
                <a:cs typeface="Calibri"/>
              </a:rPr>
              <a:t>La dimensión mínima del material deberá ser 20x20cm;</a:t>
            </a:r>
          </a:p>
          <a:p>
            <a:endParaRPr lang="es-ES_tradnl" sz="1400">
              <a:solidFill>
                <a:srgbClr val="FF0000"/>
              </a:solidFill>
              <a:latin typeface="+mj-lt"/>
              <a:cs typeface="Calibri"/>
            </a:endParaRPr>
          </a:p>
          <a:p>
            <a:pPr marL="285750" indent="-285750">
              <a:buFont typeface="Arial" panose="020B0604020202020204" pitchFamily="34" charset="0"/>
              <a:buChar char="•"/>
            </a:pPr>
            <a:r>
              <a:rPr lang="es-ES_tradnl" sz="1400" spc="-5">
                <a:latin typeface="+mj-lt"/>
                <a:cs typeface="Calibri"/>
              </a:rPr>
              <a:t>El material debe contener la comunicación de precio de, cono mínimo, 1 de los productos expuestos en el material publicitario y  presente en el Punto Extra</a:t>
            </a:r>
          </a:p>
          <a:p>
            <a:pPr marL="285750" indent="-285750">
              <a:buFont typeface="Arial" panose="020B0604020202020204" pitchFamily="34" charset="0"/>
              <a:buChar char="•"/>
            </a:pPr>
            <a:endParaRPr lang="es-ES_tradnl" sz="1400" spc="-5">
              <a:solidFill>
                <a:srgbClr val="FF0000"/>
              </a:solidFill>
              <a:latin typeface="+mj-lt"/>
              <a:cs typeface="Calibri"/>
            </a:endParaRPr>
          </a:p>
          <a:p>
            <a:pPr marL="285750" indent="-285750">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spc="-10">
              <a:cs typeface="Calibri"/>
            </a:endParaRPr>
          </a:p>
          <a:p>
            <a:pPr marL="285750" indent="-285750">
              <a:buFont typeface="Arial" panose="020B0604020202020204" pitchFamily="34" charset="0"/>
              <a:buChar char="•"/>
            </a:pPr>
            <a:endParaRPr lang="es-ES_tradnl" sz="1400">
              <a:solidFill>
                <a:srgbClr val="FF0000"/>
              </a:solidFill>
              <a:latin typeface="+mj-lt"/>
              <a:cs typeface="Calibri"/>
            </a:endParaRPr>
          </a:p>
          <a:p>
            <a:pPr marR="1275080"/>
            <a:endParaRPr lang="es-ES_tradnl" sz="1400" b="1">
              <a:solidFill>
                <a:srgbClr val="FF0000"/>
              </a:solidFill>
              <a:cs typeface="Calibri"/>
            </a:endParaRPr>
          </a:p>
        </p:txBody>
      </p:sp>
      <p:pic>
        <p:nvPicPr>
          <p:cNvPr id="15" name="Picture 13" descr="Logo, icon&#10;&#10;Description automatically generated">
            <a:extLst>
              <a:ext uri="{FF2B5EF4-FFF2-40B4-BE49-F238E27FC236}">
                <a16:creationId xmlns:a16="http://schemas.microsoft.com/office/drawing/2014/main" id="{F7C76BF1-D935-4ACC-8A0D-6EE126C082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16" name="Imagem 15" descr="Desenho de uma pessoa&#10;&#10;Descrição gerada automaticamente com confiança baixa">
            <a:extLst>
              <a:ext uri="{FF2B5EF4-FFF2-40B4-BE49-F238E27FC236}">
                <a16:creationId xmlns:a16="http://schemas.microsoft.com/office/drawing/2014/main" id="{24C529FE-5089-407A-9513-8B70DC4D8E5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17F91001-B6BA-4D48-A02F-9A2789CB48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8" name="Imagem 17">
            <a:extLst>
              <a:ext uri="{FF2B5EF4-FFF2-40B4-BE49-F238E27FC236}">
                <a16:creationId xmlns:a16="http://schemas.microsoft.com/office/drawing/2014/main" id="{00AC6220-A419-4364-9652-0CAAABC42F9A}"/>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4" name="Retângulo: Cantos Arredondados 23">
            <a:extLst>
              <a:ext uri="{FF2B5EF4-FFF2-40B4-BE49-F238E27FC236}">
                <a16:creationId xmlns:a16="http://schemas.microsoft.com/office/drawing/2014/main" id="{436D2121-B916-4BB7-9D4F-D04A750B7408}"/>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5" name="Espaço Reservado para Conteúdo 6">
            <a:extLst>
              <a:ext uri="{FF2B5EF4-FFF2-40B4-BE49-F238E27FC236}">
                <a16:creationId xmlns:a16="http://schemas.microsoft.com/office/drawing/2014/main" id="{B52B7B50-DB80-42D2-A4CF-3563351CCEF2}"/>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2647726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ES_tradnl" sz="1600" b="1" i="0" u="none" strike="noStrike" kern="1200" baseline="0">
                <a:latin typeface="Calibri" panose="020F0502020204030204" pitchFamily="34" charset="0"/>
              </a:rPr>
              <a:t>POC - Activación "</a:t>
            </a:r>
            <a:r>
              <a:rPr lang="es-ES_tradnl" sz="1600" b="1" i="0" u="none" strike="noStrike" kern="1200" baseline="0" err="1">
                <a:latin typeface="Calibri" panose="020F0502020204030204" pitchFamily="34" charset="0"/>
              </a:rPr>
              <a:t>Replenish</a:t>
            </a:r>
            <a:r>
              <a:rPr lang="es-ES_tradnl" sz="1600" b="1" i="0" u="none" strike="noStrike" kern="1200" baseline="0">
                <a:latin typeface="Calibri" panose="020F0502020204030204" pitchFamily="34" charset="0"/>
              </a:rPr>
              <a:t> Time" con Aguas Y Powerade Single Serve </a:t>
            </a:r>
            <a:r>
              <a:rPr lang="es-ES_tradnl" sz="1600" b="1" i="0" u="none" strike="noStrike" kern="1200" baseline="0" err="1">
                <a:latin typeface="Calibri" panose="020F0502020204030204" pitchFamily="34" charset="0"/>
              </a:rPr>
              <a:t>Frequency</a:t>
            </a:r>
            <a:r>
              <a:rPr lang="es-ES_tradnl" sz="1600" b="1" i="0" u="none" strike="noStrike" kern="1200" baseline="0">
                <a:latin typeface="Calibri" panose="020F0502020204030204" pitchFamily="34" charset="0"/>
              </a:rPr>
              <a:t> O Single Serve </a:t>
            </a:r>
            <a:r>
              <a:rPr lang="es-ES_tradnl" sz="1600" b="1" i="0" u="none" strike="noStrike" kern="1200" baseline="0" err="1">
                <a:latin typeface="Calibri" panose="020F0502020204030204" pitchFamily="34" charset="0"/>
              </a:rPr>
              <a:t>Multipack</a:t>
            </a:r>
            <a:r>
              <a:rPr lang="es-ES_tradnl" sz="1600" b="1" i="0" u="none" strike="noStrike" kern="1200" baseline="0">
                <a:latin typeface="Calibri" panose="020F0502020204030204" pitchFamily="34" charset="0"/>
              </a:rPr>
              <a:t> O MS </a:t>
            </a:r>
            <a:r>
              <a:rPr lang="es-ES_tradnl" sz="1600" b="1" i="0" u="none" strike="noStrike" kern="1200" baseline="0" err="1">
                <a:latin typeface="Calibri" panose="020F0502020204030204" pitchFamily="34" charset="0"/>
              </a:rPr>
              <a:t>Frequency</a:t>
            </a:r>
            <a:r>
              <a:rPr lang="es-ES_tradnl" sz="1600" b="1" i="0" u="none" strike="noStrike" kern="1200" baseline="0">
                <a:latin typeface="Calibri" panose="020F0502020204030204" pitchFamily="34" charset="0"/>
              </a:rPr>
              <a:t> para Aguas</a:t>
            </a:r>
            <a:endParaRPr kumimoji="0" lang="es-ES_tradnl" sz="1600" b="1" i="0" u="none" strike="noStrike" kern="0" cap="none" spc="0" normalizeH="0" baseline="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3,5 </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107</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23">
            <a:extLst>
              <a:ext uri="{FF2B5EF4-FFF2-40B4-BE49-F238E27FC236}">
                <a16:creationId xmlns:a16="http://schemas.microsoft.com/office/drawing/2014/main" id="{85CA34BB-3E62-4A8A-B4BC-B524874BC4DD}"/>
              </a:ext>
            </a:extLst>
          </p:cNvPr>
          <p:cNvSpPr txBox="1"/>
          <p:nvPr/>
        </p:nvSpPr>
        <p:spPr>
          <a:xfrm>
            <a:off x="590264" y="2212493"/>
            <a:ext cx="9125236" cy="659155"/>
          </a:xfrm>
          <a:prstGeom prst="rect">
            <a:avLst/>
          </a:prstGeom>
        </p:spPr>
        <p:txBody>
          <a:bodyPr vert="horz" wrap="square" lIns="0" tIns="12700" rIns="0" bIns="0" rtlCol="0">
            <a:spAutoFit/>
          </a:bodyPr>
          <a:lstStyle/>
          <a:p>
            <a:pPr marR="5715"/>
            <a:r>
              <a:rPr lang="pt-BR" sz="1400" b="1" spc="45">
                <a:cs typeface="Calibri"/>
              </a:rPr>
              <a:t>DESCRIPCIÓN</a:t>
            </a:r>
            <a:endParaRPr lang="pt-BR" sz="1400">
              <a:cs typeface="Calibri"/>
            </a:endParaRPr>
          </a:p>
          <a:p>
            <a:pPr marR="5715"/>
            <a:r>
              <a:rPr lang="es-ES_tradnl" sz="1400" spc="-10">
                <a:cs typeface="Calibri"/>
              </a:rPr>
              <a:t>En esta métrica será validada la presencia de por lo menos </a:t>
            </a:r>
            <a:r>
              <a:rPr lang="es-ES_tradnl" sz="1400" b="1">
                <a:cs typeface="Calibri"/>
              </a:rPr>
              <a:t>1 </a:t>
            </a:r>
            <a:r>
              <a:rPr lang="es-ES_tradnl" sz="1400" b="1" spc="-10">
                <a:cs typeface="Calibri"/>
              </a:rPr>
              <a:t>punto </a:t>
            </a:r>
            <a:r>
              <a:rPr lang="es-ES_tradnl" sz="1400" b="1" spc="-15">
                <a:cs typeface="Calibri"/>
              </a:rPr>
              <a:t>extra </a:t>
            </a:r>
            <a:r>
              <a:rPr lang="es-ES_tradnl" sz="1400" b="1" spc="-5">
                <a:cs typeface="Calibri"/>
              </a:rPr>
              <a:t>de STILL </a:t>
            </a:r>
            <a:r>
              <a:rPr lang="es-ES_tradnl" sz="1400" b="1" i="0" u="none" strike="noStrike" kern="1200" baseline="0">
                <a:latin typeface="Calibri" panose="020F0502020204030204" pitchFamily="34" charset="0"/>
              </a:rPr>
              <a:t>Aguas O Powerade Single Serve </a:t>
            </a:r>
            <a:r>
              <a:rPr lang="es-ES_tradnl" sz="1400" b="1" i="0" u="none" strike="noStrike" kern="1200" baseline="0" err="1">
                <a:latin typeface="Calibri" panose="020F0502020204030204" pitchFamily="34" charset="0"/>
              </a:rPr>
              <a:t>Frequency</a:t>
            </a:r>
            <a:r>
              <a:rPr lang="es-ES_tradnl" sz="1400" b="1" i="0" u="none" strike="noStrike" kern="1200" baseline="0">
                <a:latin typeface="Calibri" panose="020F0502020204030204" pitchFamily="34" charset="0"/>
              </a:rPr>
              <a:t> O Single Serve </a:t>
            </a:r>
            <a:r>
              <a:rPr lang="es-ES_tradnl" sz="1400" b="1" i="0" u="none" strike="noStrike" kern="1200" baseline="0" err="1">
                <a:latin typeface="Calibri" panose="020F0502020204030204" pitchFamily="34" charset="0"/>
              </a:rPr>
              <a:t>Multipack</a:t>
            </a:r>
            <a:r>
              <a:rPr lang="es-ES_tradnl" sz="1400" b="1" i="0" u="none" strike="noStrike" kern="1200" baseline="0">
                <a:latin typeface="Calibri" panose="020F0502020204030204" pitchFamily="34" charset="0"/>
              </a:rPr>
              <a:t> O MS </a:t>
            </a:r>
            <a:r>
              <a:rPr lang="es-ES_tradnl" sz="1400" b="1" i="0" u="none" strike="noStrike" kern="1200" baseline="0" err="1">
                <a:latin typeface="Calibri" panose="020F0502020204030204" pitchFamily="34" charset="0"/>
              </a:rPr>
              <a:t>Frequency</a:t>
            </a:r>
            <a:r>
              <a:rPr lang="es-ES_tradnl" sz="1400" b="1" i="0" u="none" strike="noStrike" kern="1200" baseline="0">
                <a:latin typeface="Calibri" panose="020F0502020204030204" pitchFamily="34" charset="0"/>
              </a:rPr>
              <a:t> para Aguas, preferentemente Punta de Góndola Bebidas</a:t>
            </a:r>
            <a:endParaRPr lang="es-ES_tradnl" sz="1400">
              <a:cs typeface="Calibri"/>
            </a:endParaRPr>
          </a:p>
        </p:txBody>
      </p:sp>
      <p:sp>
        <p:nvSpPr>
          <p:cNvPr id="15" name="object 26">
            <a:extLst>
              <a:ext uri="{FF2B5EF4-FFF2-40B4-BE49-F238E27FC236}">
                <a16:creationId xmlns:a16="http://schemas.microsoft.com/office/drawing/2014/main" id="{8B2B5D8C-9FBD-4B86-BC60-3F22C6B2D5B6}"/>
              </a:ext>
            </a:extLst>
          </p:cNvPr>
          <p:cNvSpPr txBox="1"/>
          <p:nvPr/>
        </p:nvSpPr>
        <p:spPr>
          <a:xfrm>
            <a:off x="590263" y="2871648"/>
            <a:ext cx="8501444" cy="2621230"/>
          </a:xfrm>
          <a:prstGeom prst="rect">
            <a:avLst/>
          </a:prstGeom>
        </p:spPr>
        <p:txBody>
          <a:bodyPr vert="horz" wrap="square" lIns="0" tIns="40640" rIns="0" bIns="0" rtlCol="0">
            <a:spAutoFit/>
          </a:bodyPr>
          <a:lstStyle/>
          <a:p>
            <a:pPr marL="12700" marR="5715">
              <a:spcBef>
                <a:spcPts val="100"/>
              </a:spcBef>
            </a:pPr>
            <a:r>
              <a:rPr lang="es-ES_tradnl" sz="1400" spc="-10">
                <a:cs typeface="Calibri"/>
              </a:rPr>
              <a:t>Para puntuar, el PDV debe encuadrarse em alguno de los siguiente escenarios:</a:t>
            </a:r>
          </a:p>
          <a:p>
            <a:pPr marL="12700" marR="5715">
              <a:spcBef>
                <a:spcPts val="100"/>
              </a:spcBef>
            </a:pPr>
            <a:endParaRPr lang="es-ES_tradnl" sz="700" spc="-10">
              <a:cs typeface="Calibri"/>
            </a:endParaRPr>
          </a:p>
          <a:p>
            <a:pPr marR="5715">
              <a:spcBef>
                <a:spcPts val="100"/>
              </a:spcBef>
            </a:pPr>
            <a:r>
              <a:rPr lang="es-ES_tradnl" sz="1400" b="1" spc="-10">
                <a:cs typeface="Calibri"/>
              </a:rPr>
              <a:t>VALIDACION HOTSPOT </a:t>
            </a:r>
          </a:p>
          <a:p>
            <a:pPr marL="12700" marR="5715">
              <a:spcBef>
                <a:spcPts val="100"/>
              </a:spcBef>
            </a:pPr>
            <a:r>
              <a:rPr lang="es-ES_tradnl" sz="1400" spc="-10">
                <a:latin typeface="+mj-lt"/>
                <a:cs typeface="Calibri"/>
              </a:rPr>
              <a:t>Por lo menos 1 Rack KO o Punta de Góndola Rack KO </a:t>
            </a:r>
            <a:r>
              <a:rPr lang="es-ES_tradnl" sz="1400" b="1" spc="-10">
                <a:latin typeface="+mj-lt"/>
                <a:cs typeface="Calibri"/>
              </a:rPr>
              <a:t>O</a:t>
            </a:r>
            <a:r>
              <a:rPr lang="es-ES_tradnl" sz="1400" spc="-10">
                <a:latin typeface="+mj-lt"/>
                <a:cs typeface="Calibri"/>
              </a:rPr>
              <a:t> 1 EDF KO, Pared EDF KO o Punta de Góndola EDF KO </a:t>
            </a:r>
          </a:p>
          <a:p>
            <a:pPr marL="12700" marR="5715">
              <a:spcBef>
                <a:spcPts val="100"/>
              </a:spcBef>
            </a:pPr>
            <a:r>
              <a:rPr lang="es-ES_tradnl" sz="1400" b="1" spc="-10">
                <a:latin typeface="+mj-lt"/>
                <a:cs typeface="Calibri"/>
              </a:rPr>
              <a:t>Mínimo de 70% de ocupación  del rack o EDF siendo necesario 50% con productos </a:t>
            </a:r>
            <a:r>
              <a:rPr lang="es-ES_tradnl" sz="1400" b="1" spc="-5">
                <a:cs typeface="Calibri"/>
              </a:rPr>
              <a:t>STILL </a:t>
            </a:r>
            <a:r>
              <a:rPr lang="es-ES_tradnl" sz="1400" b="1" i="0" u="none" strike="noStrike" kern="1200" baseline="0">
                <a:latin typeface="Calibri" panose="020F0502020204030204" pitchFamily="34" charset="0"/>
              </a:rPr>
              <a:t>Aguas O Powerade Single Serve </a:t>
            </a:r>
            <a:r>
              <a:rPr lang="es-ES_tradnl" sz="1400" b="1" i="0" u="none" strike="noStrike" kern="1200" baseline="0" err="1">
                <a:latin typeface="Calibri" panose="020F0502020204030204" pitchFamily="34" charset="0"/>
              </a:rPr>
              <a:t>Frequency</a:t>
            </a:r>
            <a:r>
              <a:rPr lang="es-ES_tradnl" sz="1400" b="1" i="0" u="none" strike="noStrike" kern="1200" baseline="0">
                <a:latin typeface="Calibri" panose="020F0502020204030204" pitchFamily="34" charset="0"/>
              </a:rPr>
              <a:t> O Single Serve </a:t>
            </a:r>
            <a:r>
              <a:rPr lang="es-ES_tradnl" sz="1400" b="1" i="0" u="none" strike="noStrike" kern="1200" baseline="0" err="1">
                <a:latin typeface="Calibri" panose="020F0502020204030204" pitchFamily="34" charset="0"/>
              </a:rPr>
              <a:t>Multipack</a:t>
            </a:r>
            <a:r>
              <a:rPr lang="es-ES_tradnl" sz="1400" b="1" i="0" u="none" strike="noStrike" kern="1200" baseline="0">
                <a:latin typeface="Calibri" panose="020F0502020204030204" pitchFamily="34" charset="0"/>
              </a:rPr>
              <a:t> O MS </a:t>
            </a:r>
            <a:r>
              <a:rPr lang="es-ES_tradnl" sz="1400" b="1" i="0" u="none" strike="noStrike" kern="1200" baseline="0" err="1">
                <a:latin typeface="Calibri" panose="020F0502020204030204" pitchFamily="34" charset="0"/>
              </a:rPr>
              <a:t>Frequency</a:t>
            </a:r>
            <a:r>
              <a:rPr lang="es-ES_tradnl" sz="1400" b="1" i="0" u="none" strike="noStrike" kern="1200" baseline="0">
                <a:latin typeface="Calibri" panose="020F0502020204030204" pitchFamily="34" charset="0"/>
              </a:rPr>
              <a:t> para Aguas </a:t>
            </a:r>
            <a:r>
              <a:rPr lang="es-ES_tradnl" sz="1400" b="1" spc="-10">
                <a:latin typeface="+mj-lt"/>
                <a:cs typeface="Calibri"/>
              </a:rPr>
              <a:t>y mínimo de 10 frentes con 8 frentes de agua y 2 frentes de POWERADE.</a:t>
            </a:r>
            <a:endParaRPr lang="es-ES_tradnl" sz="1400" spc="-10">
              <a:latin typeface="+mj-lt"/>
              <a:cs typeface="Calibri"/>
            </a:endParaRPr>
          </a:p>
          <a:p>
            <a:pPr marL="12700" marR="5715">
              <a:spcBef>
                <a:spcPts val="100"/>
              </a:spcBef>
            </a:pPr>
            <a:r>
              <a:rPr lang="es-ES_tradnl" sz="1400" spc="-10">
                <a:latin typeface="+mj-lt"/>
                <a:cs typeface="Calibri"/>
              </a:rPr>
              <a:t>La activación debe ser ejecutada en un único equipo. La única excepción es una activación de 2 o mas racks, siempre y cuando este a una distancia máxima de 30cm entre ellos.</a:t>
            </a:r>
            <a:endParaRPr lang="es-ES_tradnl" sz="1400" b="1" spc="-10">
              <a:latin typeface="+mj-lt"/>
              <a:cs typeface="Calibri"/>
            </a:endParaRPr>
          </a:p>
          <a:p>
            <a:pPr marL="12700">
              <a:spcBef>
                <a:spcPts val="100"/>
              </a:spcBef>
              <a:defRPr/>
            </a:pPr>
            <a:endParaRPr lang="es-ES_tradnl" sz="1400" spc="-10">
              <a:latin typeface="+mj-lt"/>
              <a:cs typeface="Calibri"/>
            </a:endParaRPr>
          </a:p>
          <a:p>
            <a:pPr marL="12700">
              <a:spcBef>
                <a:spcPts val="100"/>
              </a:spcBef>
              <a:defRPr/>
            </a:pPr>
            <a:endParaRPr lang="es-ES_tradnl" sz="1400" spc="-10">
              <a:cs typeface="Calibri"/>
            </a:endParaRPr>
          </a:p>
          <a:p>
            <a:pPr marL="12700" marR="5715">
              <a:spcBef>
                <a:spcPts val="100"/>
              </a:spcBef>
            </a:pPr>
            <a:endParaRPr lang="es-ES_tradnl" sz="1400" spc="-10">
              <a:cs typeface="Calibri"/>
            </a:endParaRPr>
          </a:p>
        </p:txBody>
      </p:sp>
      <p:pic>
        <p:nvPicPr>
          <p:cNvPr id="18" name="Picture 13" descr="Logo, icon&#10;&#10;Description automatically generated">
            <a:extLst>
              <a:ext uri="{FF2B5EF4-FFF2-40B4-BE49-F238E27FC236}">
                <a16:creationId xmlns:a16="http://schemas.microsoft.com/office/drawing/2014/main" id="{6DE07E08-AF20-4F11-A175-5F0DDBC89C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19" name="Imagem 18" descr="Desenho de uma pessoa&#10;&#10;Descrição gerada automaticamente com confiança baixa">
            <a:extLst>
              <a:ext uri="{FF2B5EF4-FFF2-40B4-BE49-F238E27FC236}">
                <a16:creationId xmlns:a16="http://schemas.microsoft.com/office/drawing/2014/main" id="{0698CEAE-0299-4DBA-BDE7-A3FC0A70E3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0" name="Imagem 19">
            <a:extLst>
              <a:ext uri="{FF2B5EF4-FFF2-40B4-BE49-F238E27FC236}">
                <a16:creationId xmlns:a16="http://schemas.microsoft.com/office/drawing/2014/main" id="{07C0DEED-7CEB-4EA7-8099-40BCC7FFBC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6" name="Imagem 15">
            <a:extLst>
              <a:ext uri="{FF2B5EF4-FFF2-40B4-BE49-F238E27FC236}">
                <a16:creationId xmlns:a16="http://schemas.microsoft.com/office/drawing/2014/main" id="{D1E9BC83-5D66-44A3-B6CC-FAFA0384480A}"/>
              </a:ext>
            </a:extLst>
          </p:cNvPr>
          <p:cNvPicPr>
            <a:picLocks noChangeAspect="1"/>
          </p:cNvPicPr>
          <p:nvPr/>
        </p:nvPicPr>
        <p:blipFill>
          <a:blip r:embed="rId6"/>
          <a:stretch>
            <a:fillRect/>
          </a:stretch>
        </p:blipFill>
        <p:spPr>
          <a:xfrm>
            <a:off x="11202243" y="114987"/>
            <a:ext cx="769491" cy="934382"/>
          </a:xfrm>
          <a:prstGeom prst="rect">
            <a:avLst/>
          </a:prstGeom>
        </p:spPr>
      </p:pic>
      <p:sp>
        <p:nvSpPr>
          <p:cNvPr id="22" name="Retângulo: Cantos Arredondados 21">
            <a:extLst>
              <a:ext uri="{FF2B5EF4-FFF2-40B4-BE49-F238E27FC236}">
                <a16:creationId xmlns:a16="http://schemas.microsoft.com/office/drawing/2014/main" id="{2A44D5A0-F788-45F3-8976-2C5A4FEAECD9}"/>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3" name="Espaço Reservado para Conteúdo 6">
            <a:extLst>
              <a:ext uri="{FF2B5EF4-FFF2-40B4-BE49-F238E27FC236}">
                <a16:creationId xmlns:a16="http://schemas.microsoft.com/office/drawing/2014/main" id="{DA053831-8118-478B-8BDF-7B392DF64985}"/>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pic>
        <p:nvPicPr>
          <p:cNvPr id="17" name="Picture 3" descr="A picture containing dark&#10;&#10;Description automatically generated">
            <a:extLst>
              <a:ext uri="{FF2B5EF4-FFF2-40B4-BE49-F238E27FC236}">
                <a16:creationId xmlns:a16="http://schemas.microsoft.com/office/drawing/2014/main" id="{72B3AA62-BC80-4A6B-8935-9C1D5E7498D0}"/>
              </a:ext>
            </a:extLst>
          </p:cNvPr>
          <p:cNvPicPr>
            <a:picLocks noChangeAspect="1"/>
          </p:cNvPicPr>
          <p:nvPr/>
        </p:nvPicPr>
        <p:blipFill rotWithShape="1">
          <a:blip r:embed="rId7">
            <a:extLst>
              <a:ext uri="{28A0092B-C50C-407E-A947-70E740481C1C}">
                <a14:useLocalDpi xmlns:a14="http://schemas.microsoft.com/office/drawing/2010/main" val="0"/>
              </a:ext>
            </a:extLst>
          </a:blip>
          <a:srcRect l="38172" r="37213"/>
          <a:stretch/>
        </p:blipFill>
        <p:spPr>
          <a:xfrm>
            <a:off x="9856393" y="2078360"/>
            <a:ext cx="2020134" cy="4616347"/>
          </a:xfrm>
          <a:prstGeom prst="rect">
            <a:avLst/>
          </a:prstGeom>
        </p:spPr>
      </p:pic>
    </p:spTree>
    <p:extLst>
      <p:ext uri="{BB962C8B-B14F-4D97-AF65-F5344CB8AC3E}">
        <p14:creationId xmlns:p14="http://schemas.microsoft.com/office/powerpoint/2010/main" val="2365305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ES_tradnl" sz="1600" b="1" i="0" u="none" strike="noStrike" kern="1200" baseline="0">
                <a:latin typeface="Calibri" panose="020F0502020204030204" pitchFamily="34" charset="0"/>
              </a:rPr>
              <a:t>Comunicación "</a:t>
            </a:r>
            <a:r>
              <a:rPr lang="es-ES_tradnl" sz="1600" b="1" i="0" u="none" strike="noStrike" kern="1200" baseline="0" err="1">
                <a:latin typeface="Calibri" panose="020F0502020204030204" pitchFamily="34" charset="0"/>
              </a:rPr>
              <a:t>Replenish</a:t>
            </a:r>
            <a:r>
              <a:rPr lang="es-ES_tradnl" sz="1600" b="1" i="0" u="none" strike="noStrike" kern="1200" baseline="0">
                <a:latin typeface="Calibri" panose="020F0502020204030204" pitchFamily="34" charset="0"/>
              </a:rPr>
              <a:t> Time" con Aguas O Powerade Single Serve </a:t>
            </a:r>
            <a:r>
              <a:rPr lang="es-ES_tradnl" sz="1600" b="1" i="0" u="none" strike="noStrike" kern="1200" baseline="0" err="1">
                <a:latin typeface="Calibri" panose="020F0502020204030204" pitchFamily="34" charset="0"/>
              </a:rPr>
              <a:t>Frequency</a:t>
            </a:r>
            <a:r>
              <a:rPr lang="es-ES_tradnl" sz="1600" b="1" i="0" u="none" strike="noStrike" kern="1200" baseline="0">
                <a:latin typeface="Calibri" panose="020F0502020204030204" pitchFamily="34" charset="0"/>
              </a:rPr>
              <a:t> O Single Serve </a:t>
            </a:r>
            <a:r>
              <a:rPr lang="es-ES_tradnl" sz="1600" b="1" i="0" u="none" strike="noStrike" kern="1200" baseline="0" err="1">
                <a:latin typeface="Calibri" panose="020F0502020204030204" pitchFamily="34" charset="0"/>
              </a:rPr>
              <a:t>Multipack</a:t>
            </a:r>
            <a:r>
              <a:rPr lang="es-ES_tradnl" sz="1600" b="1" i="0" u="none" strike="noStrike" kern="1200" baseline="0">
                <a:latin typeface="Calibri" panose="020F0502020204030204" pitchFamily="34" charset="0"/>
              </a:rPr>
              <a:t> O MS </a:t>
            </a:r>
            <a:r>
              <a:rPr lang="es-ES_tradnl" sz="1600" b="1" i="0" u="none" strike="noStrike" kern="1200" baseline="0" err="1">
                <a:latin typeface="Calibri" panose="020F0502020204030204" pitchFamily="34" charset="0"/>
              </a:rPr>
              <a:t>Frequency</a:t>
            </a:r>
            <a:r>
              <a:rPr lang="es-ES_tradnl" sz="1600" b="1" i="0" u="none" strike="noStrike" kern="1200" baseline="0">
                <a:latin typeface="Calibri" panose="020F0502020204030204" pitchFamily="34" charset="0"/>
              </a:rPr>
              <a:t> para Aguas</a:t>
            </a:r>
            <a:endParaRPr kumimoji="0" lang="es-ES_tradnl" sz="1600" b="1" i="0" u="none" strike="noStrike" kern="0" cap="none" spc="0" normalizeH="0" baseline="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108</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21" name="object 23">
            <a:extLst>
              <a:ext uri="{FF2B5EF4-FFF2-40B4-BE49-F238E27FC236}">
                <a16:creationId xmlns:a16="http://schemas.microsoft.com/office/drawing/2014/main" id="{87A42BC8-D99E-48DA-A1D7-5885E0992A8A}"/>
              </a:ext>
            </a:extLst>
          </p:cNvPr>
          <p:cNvSpPr txBox="1"/>
          <p:nvPr/>
        </p:nvSpPr>
        <p:spPr>
          <a:xfrm>
            <a:off x="590263" y="4827936"/>
            <a:ext cx="10720942" cy="2167260"/>
          </a:xfrm>
          <a:prstGeom prst="rect">
            <a:avLst/>
          </a:prstGeom>
        </p:spPr>
        <p:txBody>
          <a:bodyPr vert="horz" wrap="square" lIns="0" tIns="12700" rIns="0" bIns="0" rtlCol="0">
            <a:spAutoFit/>
          </a:bodyPr>
          <a:lstStyle/>
          <a:p>
            <a:pPr>
              <a:tabLst>
                <a:tab pos="143510" algn="l"/>
              </a:tabLst>
            </a:pPr>
            <a:r>
              <a:rPr lang="es-ES_tradnl" sz="1400" b="1">
                <a:cs typeface="Calibri"/>
              </a:rPr>
              <a:t>OBSERVACIÓN:</a:t>
            </a:r>
          </a:p>
          <a:p>
            <a:pPr>
              <a:tabLst>
                <a:tab pos="143510" algn="l"/>
              </a:tabLst>
            </a:pPr>
            <a:endParaRPr lang="es-ES_tradnl" sz="1400" b="1">
              <a:cs typeface="Calibri"/>
            </a:endParaRPr>
          </a:p>
          <a:p>
            <a:pPr>
              <a:tabLst>
                <a:tab pos="143510" algn="l"/>
              </a:tabLst>
            </a:pPr>
            <a:r>
              <a:rPr lang="es-ES_tradnl" sz="1400">
                <a:cs typeface="Calibri"/>
              </a:rPr>
              <a:t>Cuando no este activada directamente en el Rack o em el EDF, la comunicación de ocasión debe estar a una </a:t>
            </a:r>
            <a:r>
              <a:rPr lang="es-ES_tradnl" sz="1400" b="1">
                <a:cs typeface="Calibri"/>
              </a:rPr>
              <a:t>distancia</a:t>
            </a:r>
            <a:r>
              <a:rPr lang="es-ES_tradnl" sz="1400">
                <a:cs typeface="Calibri"/>
              </a:rPr>
              <a:t> </a:t>
            </a:r>
            <a:r>
              <a:rPr lang="es-ES_tradnl" sz="1400" b="1">
                <a:cs typeface="Calibri"/>
              </a:rPr>
              <a:t>máxima</a:t>
            </a:r>
            <a:r>
              <a:rPr lang="es-ES_tradnl" sz="1400">
                <a:cs typeface="Calibri"/>
              </a:rPr>
              <a:t> </a:t>
            </a:r>
            <a:r>
              <a:rPr lang="es-ES_tradnl" sz="1400" b="1">
                <a:cs typeface="Calibri"/>
              </a:rPr>
              <a:t>de 1,0 metros (100cm) de los productos</a:t>
            </a:r>
            <a:r>
              <a:rPr lang="es-ES_tradnl" sz="1400">
                <a:cs typeface="Calibri"/>
              </a:rPr>
              <a:t>, para validar esta métrica.</a:t>
            </a:r>
          </a:p>
          <a:p>
            <a:pPr>
              <a:tabLst>
                <a:tab pos="143510" algn="l"/>
              </a:tabLst>
            </a:pPr>
            <a:endParaRPr lang="es-ES_tradnl" sz="1400">
              <a:cs typeface="Calibri"/>
            </a:endParaRPr>
          </a:p>
          <a:p>
            <a:pPr>
              <a:tabLst>
                <a:tab pos="143510" algn="l"/>
              </a:tabLst>
            </a:pPr>
            <a:r>
              <a:rPr lang="es-ES_tradnl" sz="1400">
                <a:cs typeface="Calibri"/>
              </a:rPr>
              <a:t>El PDV puede puntuar la Comunicación de Ocasión sin positivar el Punto Extra. Las métricas serán evaluadas de forma independente.</a:t>
            </a:r>
          </a:p>
          <a:p>
            <a:pPr>
              <a:tabLst>
                <a:tab pos="143510" algn="l"/>
              </a:tabLst>
            </a:pPr>
            <a:endParaRPr lang="es-ES_tradnl" sz="1400">
              <a:cs typeface="Calibri"/>
            </a:endParaRPr>
          </a:p>
          <a:p>
            <a:pPr>
              <a:tabLst>
                <a:tab pos="143510" algn="l"/>
              </a:tabLst>
            </a:pPr>
            <a:endParaRPr lang="es-ES_tradnl" sz="1400">
              <a:solidFill>
                <a:prstClr val="black"/>
              </a:solidFill>
              <a:cs typeface="Calibri"/>
            </a:endParaRPr>
          </a:p>
          <a:p>
            <a:pPr>
              <a:tabLst>
                <a:tab pos="143510" algn="l"/>
              </a:tabLst>
            </a:pPr>
            <a:r>
              <a:rPr lang="es-ES_tradnl" sz="1400">
                <a:cs typeface="Calibri"/>
              </a:rPr>
              <a:t>Comunicación de Ocasión de esa métrica solo va a ser mandatorio en el Q4.</a:t>
            </a:r>
          </a:p>
          <a:p>
            <a:pPr>
              <a:tabLst>
                <a:tab pos="143510" algn="l"/>
              </a:tabLst>
            </a:pPr>
            <a:endParaRPr lang="es-ES_tradnl" sz="1400">
              <a:cs typeface="Calibri"/>
            </a:endParaRPr>
          </a:p>
        </p:txBody>
      </p:sp>
      <p:sp>
        <p:nvSpPr>
          <p:cNvPr id="22" name="object 23">
            <a:extLst>
              <a:ext uri="{FF2B5EF4-FFF2-40B4-BE49-F238E27FC236}">
                <a16:creationId xmlns:a16="http://schemas.microsoft.com/office/drawing/2014/main" id="{99F5F3E5-114B-4F73-85B6-5E1CBEB26121}"/>
              </a:ext>
            </a:extLst>
          </p:cNvPr>
          <p:cNvSpPr txBox="1"/>
          <p:nvPr/>
        </p:nvSpPr>
        <p:spPr>
          <a:xfrm>
            <a:off x="596522" y="3080488"/>
            <a:ext cx="10963723" cy="2167260"/>
          </a:xfrm>
          <a:prstGeom prst="rect">
            <a:avLst/>
          </a:prstGeom>
        </p:spPr>
        <p:txBody>
          <a:bodyPr vert="horz" wrap="square" lIns="0" tIns="12700" rIns="0" bIns="0" rtlCol="0">
            <a:spAutoFit/>
          </a:bodyPr>
          <a:lstStyle/>
          <a:p>
            <a:pPr marL="285750" indent="-285750">
              <a:buFont typeface="Arial" panose="020B0604020202020204" pitchFamily="34" charset="0"/>
              <a:buChar char="•"/>
              <a:tabLst>
                <a:tab pos="143510" algn="l"/>
              </a:tabLst>
            </a:pPr>
            <a:r>
              <a:rPr lang="es-ES_tradnl" sz="1400">
                <a:cs typeface="Calibri"/>
              </a:rPr>
              <a:t>Mención verbal (frase) alusiva a la ocasión </a:t>
            </a:r>
            <a:r>
              <a:rPr lang="es-ES_tradnl" sz="1400" spc="-10">
                <a:cs typeface="Calibri"/>
              </a:rPr>
              <a:t> – con divulgación de</a:t>
            </a:r>
            <a:r>
              <a:rPr lang="es-ES_tradnl" sz="1400" b="1" spc="-10">
                <a:solidFill>
                  <a:srgbClr val="E46C0A"/>
                </a:solidFill>
                <a:cs typeface="Calibri"/>
              </a:rPr>
              <a:t> </a:t>
            </a:r>
            <a:r>
              <a:rPr lang="es-ES_tradnl" sz="1400" spc="-10">
                <a:cs typeface="Calibri"/>
              </a:rPr>
              <a:t>Imagen de los productos/ exposición de las marcas activadas;</a:t>
            </a:r>
            <a:endParaRPr lang="es-ES_tradnl" sz="1400" spc="-5">
              <a:cs typeface="Calibri"/>
            </a:endParaRPr>
          </a:p>
          <a:p>
            <a:endParaRPr lang="es-ES_tradnl" sz="1400" spc="-5">
              <a:cs typeface="Calibri"/>
            </a:endParaRPr>
          </a:p>
          <a:p>
            <a:pPr marL="285750" indent="-285750">
              <a:buFont typeface="Arial" panose="020B0604020202020204" pitchFamily="34" charset="0"/>
              <a:buChar char="•"/>
            </a:pPr>
            <a:r>
              <a:rPr lang="es-ES_tradnl" sz="1400">
                <a:cs typeface="Calibri"/>
              </a:rPr>
              <a:t>La dimensión mínima del material deberá ser 20x20cm;</a:t>
            </a:r>
          </a:p>
          <a:p>
            <a:endParaRPr lang="es-ES_tradnl" sz="1400">
              <a:solidFill>
                <a:srgbClr val="FF0000"/>
              </a:solidFill>
              <a:cs typeface="Calibri"/>
            </a:endParaRPr>
          </a:p>
          <a:p>
            <a:pPr marL="285750" indent="-285750">
              <a:buFont typeface="Arial" panose="020B0604020202020204" pitchFamily="34" charset="0"/>
              <a:buChar char="•"/>
            </a:pPr>
            <a:r>
              <a:rPr lang="es-ES_tradnl" sz="1400" spc="-5">
                <a:cs typeface="Calibri"/>
              </a:rPr>
              <a:t>El material debe contener la comunicación de precio de, cono mínimo, 1 de los productos expuestos en el material publicitario y  presente en el Punto Extra</a:t>
            </a:r>
          </a:p>
          <a:p>
            <a:pPr marL="285750" indent="-285750">
              <a:buFont typeface="Arial" panose="020B0604020202020204" pitchFamily="34" charset="0"/>
              <a:buChar char="•"/>
            </a:pPr>
            <a:endParaRPr lang="es-ES_tradnl" sz="1400" spc="-5">
              <a:solidFill>
                <a:srgbClr val="FF0000"/>
              </a:solidFill>
              <a:cs typeface="Calibri"/>
            </a:endParaRPr>
          </a:p>
          <a:p>
            <a:pPr marL="285750" indent="-285750">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spc="-10">
              <a:cs typeface="Calibri"/>
            </a:endParaRPr>
          </a:p>
          <a:p>
            <a:pPr marL="285750" indent="-285750">
              <a:buFont typeface="Arial" panose="020B0604020202020204" pitchFamily="34" charset="0"/>
              <a:buChar char="•"/>
            </a:pPr>
            <a:endParaRPr lang="es-ES_tradnl" sz="1400">
              <a:solidFill>
                <a:srgbClr val="FF0000"/>
              </a:solidFill>
              <a:cs typeface="Calibri"/>
            </a:endParaRPr>
          </a:p>
          <a:p>
            <a:pPr marR="1275080"/>
            <a:endParaRPr lang="es-ES_tradnl" sz="1400" b="1">
              <a:solidFill>
                <a:srgbClr val="FF0000"/>
              </a:solidFill>
              <a:cs typeface="Calibri"/>
            </a:endParaRPr>
          </a:p>
        </p:txBody>
      </p:sp>
      <p:pic>
        <p:nvPicPr>
          <p:cNvPr id="15" name="Picture 13" descr="Logo, icon&#10;&#10;Description automatically generated">
            <a:extLst>
              <a:ext uri="{FF2B5EF4-FFF2-40B4-BE49-F238E27FC236}">
                <a16:creationId xmlns:a16="http://schemas.microsoft.com/office/drawing/2014/main" id="{0660A7BC-73CF-4ECC-ABE3-CF58ED3C53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16" name="Imagem 15" descr="Desenho de uma pessoa&#10;&#10;Descrição gerada automaticamente com confiança baixa">
            <a:extLst>
              <a:ext uri="{FF2B5EF4-FFF2-40B4-BE49-F238E27FC236}">
                <a16:creationId xmlns:a16="http://schemas.microsoft.com/office/drawing/2014/main" id="{B3461AE4-3EC5-4D65-A19C-929D4CAFB3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6A87BD85-31C6-4378-ACE1-0E175B862F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8" name="Imagem 17">
            <a:extLst>
              <a:ext uri="{FF2B5EF4-FFF2-40B4-BE49-F238E27FC236}">
                <a16:creationId xmlns:a16="http://schemas.microsoft.com/office/drawing/2014/main" id="{E1162050-7FF8-46D4-9437-8593382EE091}"/>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3" name="object 23">
            <a:extLst>
              <a:ext uri="{FF2B5EF4-FFF2-40B4-BE49-F238E27FC236}">
                <a16:creationId xmlns:a16="http://schemas.microsoft.com/office/drawing/2014/main" id="{6F5FECB0-E373-4C94-B668-288CD637F59D}"/>
              </a:ext>
            </a:extLst>
          </p:cNvPr>
          <p:cNvSpPr txBox="1"/>
          <p:nvPr/>
        </p:nvSpPr>
        <p:spPr>
          <a:xfrm>
            <a:off x="590263" y="2244693"/>
            <a:ext cx="11438467" cy="659155"/>
          </a:xfrm>
          <a:prstGeom prst="rect">
            <a:avLst/>
          </a:prstGeom>
        </p:spPr>
        <p:txBody>
          <a:bodyPr vert="horz" wrap="square" lIns="0" tIns="12700" rIns="0" bIns="0" rtlCol="0">
            <a:spAutoFit/>
          </a:bodyPr>
          <a:lstStyle/>
          <a:p>
            <a:pPr marR="5715"/>
            <a:r>
              <a:rPr lang="pt-BR" sz="1400" b="1" spc="45">
                <a:cs typeface="Calibri"/>
              </a:rPr>
              <a:t>DESCRIPCIÓN</a:t>
            </a:r>
            <a:endParaRPr lang="es-ES_tradnl" sz="1400" spc="-10">
              <a:cs typeface="Calibri"/>
            </a:endParaRPr>
          </a:p>
          <a:p>
            <a:pPr marR="5715"/>
            <a:r>
              <a:rPr lang="es-ES_tradnl" sz="1400" spc="-10">
                <a:cs typeface="Calibri"/>
              </a:rPr>
              <a:t>Las activaciones con Puntos Extra son mas asertivas cuando están bien comunicadas, ya que refuerzan la experiencia que queremos generar en los consumidores finales al adquirir nuestros productos. De esta forma, la métrica valida si el equipamiento o </a:t>
            </a:r>
            <a:r>
              <a:rPr lang="es-ES_tradnl" sz="1400" spc="-10" err="1">
                <a:cs typeface="Calibri"/>
              </a:rPr>
              <a:t>HotSpot</a:t>
            </a:r>
            <a:r>
              <a:rPr lang="es-ES_tradnl" sz="1400" spc="-10">
                <a:cs typeface="Calibri"/>
              </a:rPr>
              <a:t> posee las siguientes características:</a:t>
            </a:r>
            <a:endParaRPr lang="es-ES_tradnl" sz="1400">
              <a:cs typeface="Calibri"/>
            </a:endParaRPr>
          </a:p>
        </p:txBody>
      </p:sp>
      <p:sp>
        <p:nvSpPr>
          <p:cNvPr id="24" name="Retângulo: Cantos Arredondados 23">
            <a:extLst>
              <a:ext uri="{FF2B5EF4-FFF2-40B4-BE49-F238E27FC236}">
                <a16:creationId xmlns:a16="http://schemas.microsoft.com/office/drawing/2014/main" id="{E893AE61-5582-4E57-AAE9-DCEB1972BD77}"/>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5" name="Espaço Reservado para Conteúdo 6">
            <a:extLst>
              <a:ext uri="{FF2B5EF4-FFF2-40B4-BE49-F238E27FC236}">
                <a16:creationId xmlns:a16="http://schemas.microsoft.com/office/drawing/2014/main" id="{AC4E6736-788A-410C-90F0-743C68690330}"/>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529913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ES_tradnl" sz="1600" b="1" i="0" u="none" strike="noStrike" kern="1200" baseline="0">
                <a:latin typeface="Calibri" panose="020F0502020204030204" pitchFamily="34" charset="0"/>
              </a:rPr>
              <a:t>POC - Activación "</a:t>
            </a:r>
            <a:r>
              <a:rPr lang="es-ES_tradnl" sz="1600" b="1" i="0" u="none" strike="noStrike" kern="1200" baseline="0" err="1">
                <a:latin typeface="Calibri" panose="020F0502020204030204" pitchFamily="34" charset="0"/>
              </a:rPr>
              <a:t>Sharing</a:t>
            </a:r>
            <a:r>
              <a:rPr lang="es-ES_tradnl" sz="1600" b="1" i="0" u="none" strike="noStrike" kern="1200" baseline="0">
                <a:latin typeface="Calibri" panose="020F0502020204030204" pitchFamily="34" charset="0"/>
              </a:rPr>
              <a:t> </a:t>
            </a:r>
            <a:r>
              <a:rPr lang="es-ES_tradnl" sz="1600" b="1" i="0" u="none" strike="noStrike" kern="1200" baseline="0" err="1">
                <a:latin typeface="Calibri" panose="020F0502020204030204" pitchFamily="34" charset="0"/>
              </a:rPr>
              <a:t>Moments</a:t>
            </a:r>
            <a:r>
              <a:rPr lang="es-ES_tradnl" sz="1600" b="1" i="0" u="none" strike="noStrike" kern="1200" baseline="0">
                <a:latin typeface="Calibri" panose="020F0502020204030204" pitchFamily="34" charset="0"/>
              </a:rPr>
              <a:t>" con SSD </a:t>
            </a:r>
            <a:r>
              <a:rPr lang="es-ES_tradnl" sz="1600" b="1" i="0" u="none" strike="noStrike" kern="1200" baseline="0" err="1">
                <a:latin typeface="Calibri" panose="020F0502020204030204" pitchFamily="34" charset="0"/>
              </a:rPr>
              <a:t>Schweppes</a:t>
            </a:r>
            <a:r>
              <a:rPr lang="es-ES_tradnl" sz="1600" b="1" i="0" u="none" strike="noStrike" kern="1200" baseline="0">
                <a:latin typeface="Calibri" panose="020F0502020204030204" pitchFamily="34" charset="0"/>
              </a:rPr>
              <a:t> O Topo Chico FAB O otros FAB O Agua con Gas SS </a:t>
            </a:r>
            <a:r>
              <a:rPr lang="es-ES_tradnl" sz="1600" b="1" i="0" u="none" strike="noStrike" kern="1200" baseline="0" err="1">
                <a:latin typeface="Calibri" panose="020F0502020204030204" pitchFamily="34" charset="0"/>
              </a:rPr>
              <a:t>Frequency</a:t>
            </a:r>
            <a:r>
              <a:rPr lang="es-ES_tradnl" sz="1600" b="1" i="0" u="none" strike="noStrike" kern="1200" baseline="0">
                <a:latin typeface="Calibri" panose="020F0502020204030204" pitchFamily="34" charset="0"/>
              </a:rPr>
              <a:t> O SS </a:t>
            </a:r>
            <a:r>
              <a:rPr lang="es-ES_tradnl" sz="1600" b="1" i="0" u="none" strike="noStrike" kern="1200" baseline="0" err="1">
                <a:latin typeface="Calibri" panose="020F0502020204030204" pitchFamily="34" charset="0"/>
              </a:rPr>
              <a:t>Multipack</a:t>
            </a:r>
            <a:r>
              <a:rPr lang="es-ES_tradnl" sz="1600" b="1" i="0" u="none" strike="noStrike" kern="1200" baseline="0">
                <a:latin typeface="Calibri" panose="020F0502020204030204" pitchFamily="34" charset="0"/>
              </a:rPr>
              <a:t> Y CCTM MS/SS</a:t>
            </a:r>
            <a:endParaRPr kumimoji="0" lang="es-ES_tradnl" sz="1600" b="1" i="0" u="none" strike="noStrike" kern="0" cap="none" spc="0" normalizeH="0" baseline="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3,5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109</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23">
            <a:extLst>
              <a:ext uri="{FF2B5EF4-FFF2-40B4-BE49-F238E27FC236}">
                <a16:creationId xmlns:a16="http://schemas.microsoft.com/office/drawing/2014/main" id="{9E168D91-49AB-4F8F-9D0B-95951CB9FD0D}"/>
              </a:ext>
            </a:extLst>
          </p:cNvPr>
          <p:cNvSpPr txBox="1"/>
          <p:nvPr/>
        </p:nvSpPr>
        <p:spPr>
          <a:xfrm>
            <a:off x="590264" y="2336680"/>
            <a:ext cx="7196424" cy="1305486"/>
          </a:xfrm>
          <a:prstGeom prst="rect">
            <a:avLst/>
          </a:prstGeom>
        </p:spPr>
        <p:txBody>
          <a:bodyPr vert="horz" wrap="square" lIns="0" tIns="12700" rIns="0" bIns="0" rtlCol="0">
            <a:spAutoFit/>
          </a:bodyPr>
          <a:lstStyle/>
          <a:p>
            <a:pPr marR="5715"/>
            <a:r>
              <a:rPr lang="pt-BR" sz="1400" b="1" spc="45" dirty="0">
                <a:cs typeface="Calibri"/>
              </a:rPr>
              <a:t>DESCRIPCIÓN</a:t>
            </a:r>
            <a:endParaRPr lang="pt-BR" sz="1400" dirty="0">
              <a:cs typeface="Calibri"/>
            </a:endParaRPr>
          </a:p>
          <a:p>
            <a:pPr marR="5715"/>
            <a:r>
              <a:rPr lang="es-ES_tradnl" sz="1400" spc="-10" dirty="0">
                <a:cs typeface="Calibri"/>
              </a:rPr>
              <a:t>En esta métrica será validada la presencia de por lo menos </a:t>
            </a:r>
            <a:r>
              <a:rPr lang="es-ES_tradnl" sz="1400" b="1" dirty="0">
                <a:cs typeface="Calibri"/>
              </a:rPr>
              <a:t>1 </a:t>
            </a:r>
            <a:r>
              <a:rPr lang="es-ES_tradnl" sz="1400" b="1" spc="-10" dirty="0">
                <a:cs typeface="Calibri"/>
              </a:rPr>
              <a:t>punto </a:t>
            </a:r>
            <a:r>
              <a:rPr lang="es-ES_tradnl" sz="1400" b="1" spc="-15" dirty="0">
                <a:cs typeface="Calibri"/>
              </a:rPr>
              <a:t>extra </a:t>
            </a:r>
            <a:r>
              <a:rPr lang="es-ES_tradnl" sz="1400" spc="-5" dirty="0">
                <a:cs typeface="Calibri"/>
              </a:rPr>
              <a:t>de </a:t>
            </a:r>
            <a:r>
              <a:rPr lang="es-ES_tradnl" sz="1400" b="1" i="0" u="none" strike="noStrike" kern="1200" baseline="0" dirty="0">
                <a:latin typeface="Calibri" panose="020F0502020204030204" pitchFamily="34" charset="0"/>
              </a:rPr>
              <a:t>SSD </a:t>
            </a:r>
            <a:r>
              <a:rPr lang="es-ES_tradnl" sz="1400" b="1" i="0" u="none" strike="noStrike" kern="1200" baseline="0" dirty="0" err="1">
                <a:latin typeface="Calibri" panose="020F0502020204030204" pitchFamily="34" charset="0"/>
              </a:rPr>
              <a:t>Schweppes</a:t>
            </a:r>
            <a:r>
              <a:rPr lang="es-ES_tradnl" sz="1400" b="1" i="0" u="none" strike="noStrike" kern="1200" baseline="0" dirty="0">
                <a:latin typeface="Calibri" panose="020F0502020204030204" pitchFamily="34" charset="0"/>
              </a:rPr>
              <a:t> O Topo Chico FAB O otros FAB O Agua con Gas SS </a:t>
            </a:r>
            <a:r>
              <a:rPr lang="es-ES_tradnl" sz="1400" b="1" i="0" u="none" strike="noStrike" kern="1200" baseline="0" dirty="0" err="1">
                <a:latin typeface="Calibri" panose="020F0502020204030204" pitchFamily="34" charset="0"/>
              </a:rPr>
              <a:t>Frequency</a:t>
            </a:r>
            <a:r>
              <a:rPr lang="es-ES_tradnl" sz="1400" b="1" i="0" u="none" strike="noStrike" kern="1200" baseline="0" dirty="0">
                <a:latin typeface="Calibri" panose="020F0502020204030204" pitchFamily="34" charset="0"/>
              </a:rPr>
              <a:t> O SS </a:t>
            </a:r>
            <a:r>
              <a:rPr lang="es-ES_tradnl" sz="1400" b="1" i="0" u="none" strike="noStrike" kern="1200" baseline="0" dirty="0" err="1">
                <a:latin typeface="Calibri" panose="020F0502020204030204" pitchFamily="34" charset="0"/>
              </a:rPr>
              <a:t>Multipack</a:t>
            </a:r>
            <a:r>
              <a:rPr lang="es-ES_tradnl" sz="1400" b="1" i="0" u="none" strike="noStrike" kern="1200" spc="-5" baseline="0" dirty="0">
                <a:latin typeface="Calibri" panose="020F0502020204030204" pitchFamily="34" charset="0"/>
                <a:cs typeface="Calibri"/>
              </a:rPr>
              <a:t> O CCTM</a:t>
            </a:r>
            <a:r>
              <a:rPr lang="es-ES_tradnl" sz="1400" b="1" i="0" u="none" strike="noStrike" kern="1200" baseline="0" dirty="0">
                <a:latin typeface="Calibri" panose="020F0502020204030204" pitchFamily="34" charset="0"/>
              </a:rPr>
              <a:t> MS/SS, preferentemente sector de Bebida Alcohólicas </a:t>
            </a:r>
            <a:endParaRPr lang="es-ES_tradnl" sz="1400" b="1" spc="-5" dirty="0">
              <a:cs typeface="Calibri"/>
            </a:endParaRPr>
          </a:p>
          <a:p>
            <a:pPr marR="5715"/>
            <a:endParaRPr lang="es-ES_tradnl" sz="1400" spc="-5" dirty="0">
              <a:cs typeface="Calibri"/>
            </a:endParaRPr>
          </a:p>
          <a:p>
            <a:pPr marR="5715"/>
            <a:r>
              <a:rPr lang="es-ES_tradnl" sz="1400" spc="-5" dirty="0">
                <a:cs typeface="Calibri"/>
              </a:rPr>
              <a:t>Para puntuar, el PDV debe encuadrarse en uno de los siguientes escenarios:</a:t>
            </a:r>
            <a:endParaRPr lang="es-ES_tradnl" sz="1400" b="1" spc="-5" dirty="0">
              <a:cs typeface="Calibri"/>
            </a:endParaRPr>
          </a:p>
        </p:txBody>
      </p:sp>
      <p:sp>
        <p:nvSpPr>
          <p:cNvPr id="14" name="object 26">
            <a:extLst>
              <a:ext uri="{FF2B5EF4-FFF2-40B4-BE49-F238E27FC236}">
                <a16:creationId xmlns:a16="http://schemas.microsoft.com/office/drawing/2014/main" id="{9AF0021B-224F-4AE5-9F72-BAB838521178}"/>
              </a:ext>
            </a:extLst>
          </p:cNvPr>
          <p:cNvSpPr txBox="1"/>
          <p:nvPr/>
        </p:nvSpPr>
        <p:spPr>
          <a:xfrm>
            <a:off x="590263" y="3214997"/>
            <a:ext cx="7196425" cy="2462213"/>
          </a:xfrm>
          <a:prstGeom prst="rect">
            <a:avLst/>
          </a:prstGeom>
        </p:spPr>
        <p:txBody>
          <a:bodyPr vert="horz" wrap="square" lIns="0" tIns="40640" rIns="0" bIns="0" rtlCol="0">
            <a:spAutoFit/>
          </a:bodyPr>
          <a:lstStyle/>
          <a:p>
            <a:endParaRPr lang="es-ES_tradnl" sz="1400" spc="40" dirty="0">
              <a:cs typeface="Calibri"/>
            </a:endParaRPr>
          </a:p>
          <a:p>
            <a:endParaRPr lang="es-ES_tradnl" sz="1400" spc="40" dirty="0">
              <a:cs typeface="Calibri"/>
            </a:endParaRPr>
          </a:p>
          <a:p>
            <a:pPr marR="5715">
              <a:spcBef>
                <a:spcPts val="100"/>
              </a:spcBef>
            </a:pPr>
            <a:r>
              <a:rPr lang="es-ES_tradnl" sz="1400" b="1" spc="-10" dirty="0">
                <a:cs typeface="Calibri"/>
              </a:rPr>
              <a:t>VALIDACION HOTSPOT </a:t>
            </a:r>
          </a:p>
          <a:p>
            <a:pPr marL="12700" marR="5715">
              <a:spcBef>
                <a:spcPts val="100"/>
              </a:spcBef>
            </a:pPr>
            <a:r>
              <a:rPr lang="es-ES_tradnl" sz="1400" spc="-10" dirty="0">
                <a:cs typeface="Calibri"/>
              </a:rPr>
              <a:t>Por lo menos 1 Rack KO o Punta de Góndola Rack KO </a:t>
            </a:r>
            <a:r>
              <a:rPr lang="es-ES_tradnl" sz="1400" b="1" spc="-10" dirty="0">
                <a:cs typeface="Calibri"/>
              </a:rPr>
              <a:t>O</a:t>
            </a:r>
            <a:r>
              <a:rPr lang="es-ES_tradnl" sz="1400" spc="-10" dirty="0">
                <a:cs typeface="Calibri"/>
              </a:rPr>
              <a:t> 1 EDF KO, Pared EDF KO o Punta de Góndola EDF KO </a:t>
            </a:r>
          </a:p>
          <a:p>
            <a:pPr marL="12700" marR="5715">
              <a:spcBef>
                <a:spcPts val="100"/>
              </a:spcBef>
            </a:pPr>
            <a:r>
              <a:rPr lang="es-ES_tradnl" sz="1400" spc="-10" dirty="0">
                <a:cs typeface="Calibri"/>
              </a:rPr>
              <a:t> </a:t>
            </a:r>
            <a:r>
              <a:rPr lang="es-ES_tradnl" sz="1400" b="1" spc="-10" dirty="0">
                <a:cs typeface="Calibri"/>
              </a:rPr>
              <a:t>Mínimo de 70% de ocupación del rack o EDF </a:t>
            </a:r>
            <a:r>
              <a:rPr lang="es-ES_tradnl" sz="1400" spc="-10" dirty="0">
                <a:cs typeface="Calibri"/>
              </a:rPr>
              <a:t>con</a:t>
            </a:r>
            <a:r>
              <a:rPr lang="es-ES_tradnl" sz="1400" b="1" spc="-10" dirty="0">
                <a:latin typeface="+mj-lt"/>
                <a:cs typeface="Calibri"/>
              </a:rPr>
              <a:t> 50% con los productos señalizados en la descripción y con un </a:t>
            </a:r>
            <a:r>
              <a:rPr lang="es-ES_tradnl" sz="1400" b="1" spc="-10" dirty="0" err="1">
                <a:latin typeface="+mj-lt"/>
                <a:cs typeface="Calibri"/>
              </a:rPr>
              <a:t>minimo</a:t>
            </a:r>
            <a:r>
              <a:rPr lang="es-ES_tradnl" sz="1400" b="1" spc="-10" dirty="0">
                <a:latin typeface="+mj-lt"/>
                <a:cs typeface="Calibri"/>
              </a:rPr>
              <a:t> de 10 frentes siendo 5 frentes de </a:t>
            </a:r>
            <a:r>
              <a:rPr lang="es-ES_tradnl" sz="1400" b="1" spc="-10" dirty="0" err="1">
                <a:latin typeface="+mj-lt"/>
                <a:cs typeface="Calibri"/>
              </a:rPr>
              <a:t>Schweppes</a:t>
            </a:r>
            <a:r>
              <a:rPr lang="es-ES_tradnl" sz="1400" b="1" spc="-10" dirty="0">
                <a:latin typeface="+mj-lt"/>
                <a:cs typeface="Calibri"/>
              </a:rPr>
              <a:t> o FAB o Agua con Gas y 5 frentes de CCTM MS/SS</a:t>
            </a:r>
            <a:endParaRPr lang="es-ES_tradnl" sz="1400" spc="-10" dirty="0">
              <a:cs typeface="Calibri"/>
            </a:endParaRPr>
          </a:p>
          <a:p>
            <a:pPr marL="12700" marR="5715">
              <a:spcBef>
                <a:spcPts val="100"/>
              </a:spcBef>
            </a:pPr>
            <a:r>
              <a:rPr lang="es-ES_tradnl" sz="1400" spc="-10" dirty="0">
                <a:cs typeface="Calibri"/>
              </a:rPr>
              <a:t>La activación debe ser ejecutada en un único equipo. La única excepción es una activación de 2 o mas racks, siempre y cuando este a una distancia máxima de 30cm entre ellos.</a:t>
            </a:r>
          </a:p>
          <a:p>
            <a:pPr marR="5080" indent="-285750" algn="just">
              <a:buFontTx/>
              <a:buChar char="-"/>
            </a:pPr>
            <a:endParaRPr lang="es-ES_tradnl" sz="1400" spc="-10" dirty="0">
              <a:cs typeface="Calibri"/>
            </a:endParaRPr>
          </a:p>
        </p:txBody>
      </p:sp>
      <p:pic>
        <p:nvPicPr>
          <p:cNvPr id="18" name="Picture 13" descr="Logo, icon&#10;&#10;Description automatically generated">
            <a:extLst>
              <a:ext uri="{FF2B5EF4-FFF2-40B4-BE49-F238E27FC236}">
                <a16:creationId xmlns:a16="http://schemas.microsoft.com/office/drawing/2014/main" id="{0351E264-433D-4F13-8423-329A534809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19" name="Imagem 18" descr="Desenho de uma pessoa&#10;&#10;Descrição gerada automaticamente com confiança baixa">
            <a:extLst>
              <a:ext uri="{FF2B5EF4-FFF2-40B4-BE49-F238E27FC236}">
                <a16:creationId xmlns:a16="http://schemas.microsoft.com/office/drawing/2014/main" id="{9539AA80-CF4A-45E2-A445-B4DA506AE7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0" name="Imagem 19">
            <a:extLst>
              <a:ext uri="{FF2B5EF4-FFF2-40B4-BE49-F238E27FC236}">
                <a16:creationId xmlns:a16="http://schemas.microsoft.com/office/drawing/2014/main" id="{0F58659B-204C-4B3B-8D96-01ABBB122C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6" name="Imagem 15">
            <a:extLst>
              <a:ext uri="{FF2B5EF4-FFF2-40B4-BE49-F238E27FC236}">
                <a16:creationId xmlns:a16="http://schemas.microsoft.com/office/drawing/2014/main" id="{688829D2-26C7-4B5B-AEF2-0096B1577D81}"/>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1" name="Retângulo: Cantos Arredondados 20">
            <a:extLst>
              <a:ext uri="{FF2B5EF4-FFF2-40B4-BE49-F238E27FC236}">
                <a16:creationId xmlns:a16="http://schemas.microsoft.com/office/drawing/2014/main" id="{85847436-C4E9-4999-BE5B-BF86A4D55C30}"/>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2" name="Espaço Reservado para Conteúdo 6">
            <a:extLst>
              <a:ext uri="{FF2B5EF4-FFF2-40B4-BE49-F238E27FC236}">
                <a16:creationId xmlns:a16="http://schemas.microsoft.com/office/drawing/2014/main" id="{4FE9D4EF-B597-4C0C-BC77-8C67E08A9668}"/>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pic>
        <p:nvPicPr>
          <p:cNvPr id="15" name="Picture 4" descr="A picture containing text&#10;&#10;Description automatically generated">
            <a:extLst>
              <a:ext uri="{FF2B5EF4-FFF2-40B4-BE49-F238E27FC236}">
                <a16:creationId xmlns:a16="http://schemas.microsoft.com/office/drawing/2014/main" id="{1245DB74-E2F0-4D69-A36E-C3AF18053850}"/>
              </a:ext>
            </a:extLst>
          </p:cNvPr>
          <p:cNvPicPr>
            <a:picLocks noChangeAspect="1"/>
          </p:cNvPicPr>
          <p:nvPr/>
        </p:nvPicPr>
        <p:blipFill rotWithShape="1">
          <a:blip r:embed="rId6">
            <a:extLst>
              <a:ext uri="{28A0092B-C50C-407E-A947-70E740481C1C}">
                <a14:useLocalDpi xmlns:a14="http://schemas.microsoft.com/office/drawing/2010/main" val="0"/>
              </a:ext>
            </a:extLst>
          </a:blip>
          <a:srcRect r="43631"/>
          <a:stretch/>
        </p:blipFill>
        <p:spPr>
          <a:xfrm>
            <a:off x="7995206" y="2370011"/>
            <a:ext cx="3942371" cy="3936743"/>
          </a:xfrm>
          <a:prstGeom prst="rect">
            <a:avLst/>
          </a:prstGeom>
        </p:spPr>
      </p:pic>
    </p:spTree>
    <p:extLst>
      <p:ext uri="{BB962C8B-B14F-4D97-AF65-F5344CB8AC3E}">
        <p14:creationId xmlns:p14="http://schemas.microsoft.com/office/powerpoint/2010/main" val="1247859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err="1">
                <a:latin typeface="Calibri" panose="020F0502020204030204" pitchFamily="34" charset="0"/>
              </a:rPr>
              <a:t>Comunicación</a:t>
            </a:r>
            <a:r>
              <a:rPr lang="en-US" sz="1600" b="1" i="0" u="none" strike="noStrike" kern="1200" baseline="0">
                <a:latin typeface="Calibri" panose="020F0502020204030204" pitchFamily="34" charset="0"/>
              </a:rPr>
              <a:t> "Sharing Moments" </a:t>
            </a:r>
            <a:r>
              <a:rPr lang="es-ES_tradnl" sz="1600" b="1" i="0" u="none" strike="noStrike" kern="1200" baseline="0">
                <a:latin typeface="Calibri" panose="020F0502020204030204" pitchFamily="34" charset="0"/>
              </a:rPr>
              <a:t> con SSD </a:t>
            </a:r>
            <a:r>
              <a:rPr lang="es-ES_tradnl" sz="1600" b="1" i="0" u="none" strike="noStrike" kern="1200" baseline="0" err="1">
                <a:latin typeface="Calibri" panose="020F0502020204030204" pitchFamily="34" charset="0"/>
              </a:rPr>
              <a:t>Schweppes</a:t>
            </a:r>
            <a:r>
              <a:rPr lang="es-ES_tradnl" sz="1600" b="1" i="0" u="none" strike="noStrike" kern="1200" baseline="0">
                <a:latin typeface="Calibri" panose="020F0502020204030204" pitchFamily="34" charset="0"/>
              </a:rPr>
              <a:t> O Topo Chico FAB O otros FAB O Agua con Gas SS </a:t>
            </a:r>
            <a:r>
              <a:rPr lang="es-ES_tradnl" sz="1600" b="1" i="0" u="none" strike="noStrike" kern="1200" baseline="0" err="1">
                <a:latin typeface="Calibri" panose="020F0502020204030204" pitchFamily="34" charset="0"/>
              </a:rPr>
              <a:t>Frequency</a:t>
            </a:r>
            <a:r>
              <a:rPr lang="es-ES_tradnl" sz="1600" b="1" i="0" u="none" strike="noStrike" kern="1200" baseline="0">
                <a:latin typeface="Calibri" panose="020F0502020204030204" pitchFamily="34" charset="0"/>
              </a:rPr>
              <a:t> O SS </a:t>
            </a:r>
            <a:r>
              <a:rPr lang="es-ES_tradnl" sz="1600" b="1" i="0" u="none" strike="noStrike" kern="1200" baseline="0" err="1">
                <a:latin typeface="Calibri" panose="020F0502020204030204" pitchFamily="34" charset="0"/>
              </a:rPr>
              <a:t>Multipack</a:t>
            </a:r>
            <a:r>
              <a:rPr lang="es-ES_tradnl" sz="1600" b="1" i="0" u="none" strike="noStrike" kern="1200" baseline="0">
                <a:latin typeface="Calibri" panose="020F0502020204030204" pitchFamily="34" charset="0"/>
              </a:rPr>
              <a:t> O CCTM MS/SS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0,5 %</a:t>
            </a:r>
            <a:endPar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110</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object 23">
            <a:extLst>
              <a:ext uri="{FF2B5EF4-FFF2-40B4-BE49-F238E27FC236}">
                <a16:creationId xmlns:a16="http://schemas.microsoft.com/office/drawing/2014/main" id="{110F866F-884D-43AF-94A1-F24CC63DFD90}"/>
              </a:ext>
            </a:extLst>
          </p:cNvPr>
          <p:cNvSpPr txBox="1"/>
          <p:nvPr/>
        </p:nvSpPr>
        <p:spPr>
          <a:xfrm>
            <a:off x="590263" y="5036088"/>
            <a:ext cx="8752724" cy="2167260"/>
          </a:xfrm>
          <a:prstGeom prst="rect">
            <a:avLst/>
          </a:prstGeom>
        </p:spPr>
        <p:txBody>
          <a:bodyPr vert="horz" wrap="square" lIns="0" tIns="12700" rIns="0" bIns="0" rtlCol="0">
            <a:spAutoFit/>
          </a:bodyPr>
          <a:lstStyle/>
          <a:p>
            <a:pPr>
              <a:tabLst>
                <a:tab pos="143510" algn="l"/>
              </a:tabLst>
            </a:pPr>
            <a:r>
              <a:rPr lang="es-ES_tradnl" sz="1400" b="1">
                <a:cs typeface="Calibri"/>
              </a:rPr>
              <a:t>OBSERVACIÓN:</a:t>
            </a:r>
          </a:p>
          <a:p>
            <a:pPr>
              <a:tabLst>
                <a:tab pos="143510" algn="l"/>
              </a:tabLst>
            </a:pPr>
            <a:endParaRPr lang="es-ES_tradnl" sz="1400" b="1">
              <a:cs typeface="Calibri"/>
            </a:endParaRPr>
          </a:p>
          <a:p>
            <a:pPr>
              <a:tabLst>
                <a:tab pos="143510" algn="l"/>
              </a:tabLst>
            </a:pPr>
            <a:r>
              <a:rPr lang="es-ES_tradnl" sz="1400">
                <a:cs typeface="Calibri"/>
              </a:rPr>
              <a:t>Cuando no este activada directamente en el Rack o en el EDF, la comunicación de ocasión debe estar a una </a:t>
            </a:r>
            <a:r>
              <a:rPr lang="es-ES_tradnl" sz="1400" b="1">
                <a:cs typeface="Calibri"/>
              </a:rPr>
              <a:t>distancia</a:t>
            </a:r>
            <a:r>
              <a:rPr lang="es-ES_tradnl" sz="1400">
                <a:cs typeface="Calibri"/>
              </a:rPr>
              <a:t> </a:t>
            </a:r>
            <a:r>
              <a:rPr lang="es-ES_tradnl" sz="1400" b="1">
                <a:cs typeface="Calibri"/>
              </a:rPr>
              <a:t>máxima</a:t>
            </a:r>
            <a:r>
              <a:rPr lang="es-ES_tradnl" sz="1400">
                <a:cs typeface="Calibri"/>
              </a:rPr>
              <a:t> </a:t>
            </a:r>
            <a:r>
              <a:rPr lang="es-ES_tradnl" sz="1400" b="1">
                <a:cs typeface="Calibri"/>
              </a:rPr>
              <a:t>de 1,0 metros (100cm) de los productos</a:t>
            </a:r>
            <a:r>
              <a:rPr lang="es-ES_tradnl" sz="1400">
                <a:cs typeface="Calibri"/>
              </a:rPr>
              <a:t>, para validar esta métrica.</a:t>
            </a:r>
          </a:p>
          <a:p>
            <a:pPr>
              <a:tabLst>
                <a:tab pos="143510" algn="l"/>
              </a:tabLst>
            </a:pPr>
            <a:endParaRPr lang="es-ES_tradnl" sz="1400">
              <a:cs typeface="Calibri"/>
            </a:endParaRPr>
          </a:p>
          <a:p>
            <a:pPr>
              <a:tabLst>
                <a:tab pos="143510" algn="l"/>
              </a:tabLst>
            </a:pPr>
            <a:r>
              <a:rPr lang="es-ES_tradnl" sz="1400">
                <a:cs typeface="Calibri"/>
              </a:rPr>
              <a:t>El PDV puede puntuar la Comunicación de Ocasión sin positivar el Punto Extra. Las métricas serán avaliadas de forma independente.</a:t>
            </a:r>
            <a:endParaRPr lang="es-ES_tradnl" sz="1400">
              <a:solidFill>
                <a:prstClr val="black"/>
              </a:solidFill>
              <a:cs typeface="Calibri"/>
            </a:endParaRPr>
          </a:p>
          <a:p>
            <a:pPr>
              <a:tabLst>
                <a:tab pos="143510" algn="l"/>
              </a:tabLst>
            </a:pPr>
            <a:r>
              <a:rPr lang="es-ES_tradnl" sz="1400">
                <a:cs typeface="Calibri"/>
              </a:rPr>
              <a:t>Comunicación de Ocasión de esa métrica solo va a ser mandatorio en el Q4.</a:t>
            </a:r>
          </a:p>
          <a:p>
            <a:pPr>
              <a:tabLst>
                <a:tab pos="143510" algn="l"/>
              </a:tabLst>
            </a:pPr>
            <a:endParaRPr lang="es-ES_tradnl" sz="1400">
              <a:cs typeface="Calibri"/>
            </a:endParaRPr>
          </a:p>
          <a:p>
            <a:pPr>
              <a:tabLst>
                <a:tab pos="143510" algn="l"/>
              </a:tabLst>
            </a:pPr>
            <a:endParaRPr lang="es-ES_tradnl" sz="1400">
              <a:cs typeface="Calibri"/>
            </a:endParaRPr>
          </a:p>
        </p:txBody>
      </p:sp>
      <p:pic>
        <p:nvPicPr>
          <p:cNvPr id="19" name="Picture 13" descr="Logo, icon&#10;&#10;Description automatically generated">
            <a:extLst>
              <a:ext uri="{FF2B5EF4-FFF2-40B4-BE49-F238E27FC236}">
                <a16:creationId xmlns:a16="http://schemas.microsoft.com/office/drawing/2014/main" id="{AFAD3E87-952F-4185-84DF-25D1D6481B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20" name="Imagem 19" descr="Desenho de uma pessoa&#10;&#10;Descrição gerada automaticamente com confiança baixa">
            <a:extLst>
              <a:ext uri="{FF2B5EF4-FFF2-40B4-BE49-F238E27FC236}">
                <a16:creationId xmlns:a16="http://schemas.microsoft.com/office/drawing/2014/main" id="{044BD974-31F3-40EA-8966-7E775A76F8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1" name="Imagem 20">
            <a:extLst>
              <a:ext uri="{FF2B5EF4-FFF2-40B4-BE49-F238E27FC236}">
                <a16:creationId xmlns:a16="http://schemas.microsoft.com/office/drawing/2014/main" id="{9FF82ADC-8F1E-48FA-B2F1-9FF256D806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7" name="Imagem 16">
            <a:extLst>
              <a:ext uri="{FF2B5EF4-FFF2-40B4-BE49-F238E27FC236}">
                <a16:creationId xmlns:a16="http://schemas.microsoft.com/office/drawing/2014/main" id="{0936839F-D081-4705-BA8F-DF6A298A30FB}"/>
              </a:ext>
            </a:extLst>
          </p:cNvPr>
          <p:cNvPicPr>
            <a:picLocks noChangeAspect="1"/>
          </p:cNvPicPr>
          <p:nvPr/>
        </p:nvPicPr>
        <p:blipFill>
          <a:blip r:embed="rId5"/>
          <a:stretch>
            <a:fillRect/>
          </a:stretch>
        </p:blipFill>
        <p:spPr>
          <a:xfrm>
            <a:off x="11202243" y="114987"/>
            <a:ext cx="769491" cy="934382"/>
          </a:xfrm>
          <a:prstGeom prst="rect">
            <a:avLst/>
          </a:prstGeom>
        </p:spPr>
      </p:pic>
      <p:sp>
        <p:nvSpPr>
          <p:cNvPr id="18" name="object 23">
            <a:extLst>
              <a:ext uri="{FF2B5EF4-FFF2-40B4-BE49-F238E27FC236}">
                <a16:creationId xmlns:a16="http://schemas.microsoft.com/office/drawing/2014/main" id="{C0DA04A2-7FD8-40F6-919B-E6586C4B360D}"/>
              </a:ext>
            </a:extLst>
          </p:cNvPr>
          <p:cNvSpPr txBox="1"/>
          <p:nvPr/>
        </p:nvSpPr>
        <p:spPr>
          <a:xfrm>
            <a:off x="596522" y="3128669"/>
            <a:ext cx="8288949" cy="2382704"/>
          </a:xfrm>
          <a:prstGeom prst="rect">
            <a:avLst/>
          </a:prstGeom>
        </p:spPr>
        <p:txBody>
          <a:bodyPr vert="horz" wrap="square" lIns="0" tIns="12700" rIns="0" bIns="0" rtlCol="0">
            <a:spAutoFit/>
          </a:bodyPr>
          <a:lstStyle/>
          <a:p>
            <a:pPr marL="285750" indent="-285750">
              <a:buFont typeface="Arial" panose="020B0604020202020204" pitchFamily="34" charset="0"/>
              <a:buChar char="•"/>
              <a:tabLst>
                <a:tab pos="143510" algn="l"/>
              </a:tabLst>
            </a:pPr>
            <a:r>
              <a:rPr lang="es-ES_tradnl" sz="1400">
                <a:cs typeface="Calibri"/>
              </a:rPr>
              <a:t>Mención verbal (frase) alusiva a la ocasión </a:t>
            </a:r>
            <a:r>
              <a:rPr lang="es-ES_tradnl" sz="1400" spc="-10">
                <a:cs typeface="Calibri"/>
              </a:rPr>
              <a:t> – con divulgación de</a:t>
            </a:r>
            <a:r>
              <a:rPr lang="es-ES_tradnl" sz="1400" b="1" spc="-10">
                <a:solidFill>
                  <a:srgbClr val="E46C0A"/>
                </a:solidFill>
                <a:cs typeface="Calibri"/>
              </a:rPr>
              <a:t> </a:t>
            </a:r>
            <a:r>
              <a:rPr lang="es-ES_tradnl" sz="1400" spc="-10">
                <a:cs typeface="Calibri"/>
              </a:rPr>
              <a:t>Imagen de los productos/ exposición de las marcas activadas;</a:t>
            </a:r>
            <a:endParaRPr lang="es-ES_tradnl" sz="1400" spc="-5">
              <a:cs typeface="Calibri"/>
            </a:endParaRPr>
          </a:p>
          <a:p>
            <a:endParaRPr lang="es-ES_tradnl" sz="1400" spc="-5">
              <a:cs typeface="Calibri"/>
            </a:endParaRPr>
          </a:p>
          <a:p>
            <a:pPr marL="285750" indent="-285750">
              <a:buFont typeface="Arial" panose="020B0604020202020204" pitchFamily="34" charset="0"/>
              <a:buChar char="•"/>
            </a:pPr>
            <a:r>
              <a:rPr lang="es-ES_tradnl" sz="1400">
                <a:cs typeface="Calibri"/>
              </a:rPr>
              <a:t>La dimensión mínima del material deberá ser 20x20cm;</a:t>
            </a:r>
          </a:p>
          <a:p>
            <a:endParaRPr lang="es-ES_tradnl" sz="1400">
              <a:solidFill>
                <a:srgbClr val="FF0000"/>
              </a:solidFill>
              <a:cs typeface="Calibri"/>
            </a:endParaRPr>
          </a:p>
          <a:p>
            <a:pPr marL="285750" indent="-285750">
              <a:buFont typeface="Arial" panose="020B0604020202020204" pitchFamily="34" charset="0"/>
              <a:buChar char="•"/>
            </a:pPr>
            <a:r>
              <a:rPr lang="es-ES_tradnl" sz="1400" spc="-5">
                <a:cs typeface="Calibri"/>
              </a:rPr>
              <a:t>El material debe contener la comunicación de precio de, cono mínimo, 1 de los productos expuestos en el material publicitario y  presente en el Punto Extra</a:t>
            </a:r>
          </a:p>
          <a:p>
            <a:pPr marL="285750" indent="-285750">
              <a:buFont typeface="Arial" panose="020B0604020202020204" pitchFamily="34" charset="0"/>
              <a:buChar char="•"/>
            </a:pPr>
            <a:endParaRPr lang="es-ES_tradnl" sz="1400" spc="-5">
              <a:solidFill>
                <a:srgbClr val="FF0000"/>
              </a:solidFill>
              <a:cs typeface="Calibri"/>
            </a:endParaRPr>
          </a:p>
          <a:p>
            <a:pPr marL="285750" indent="-285750">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spc="-10">
              <a:cs typeface="Calibri"/>
            </a:endParaRPr>
          </a:p>
          <a:p>
            <a:pPr marL="285750" indent="-285750">
              <a:buFont typeface="Arial" panose="020B0604020202020204" pitchFamily="34" charset="0"/>
              <a:buChar char="•"/>
            </a:pPr>
            <a:endParaRPr lang="es-ES_tradnl" sz="1400">
              <a:solidFill>
                <a:srgbClr val="FF0000"/>
              </a:solidFill>
              <a:cs typeface="Calibri"/>
            </a:endParaRPr>
          </a:p>
          <a:p>
            <a:pPr marR="1275080"/>
            <a:endParaRPr lang="es-ES_tradnl" sz="1400" b="1">
              <a:solidFill>
                <a:srgbClr val="FF0000"/>
              </a:solidFill>
              <a:cs typeface="Calibri"/>
            </a:endParaRPr>
          </a:p>
        </p:txBody>
      </p:sp>
      <p:sp>
        <p:nvSpPr>
          <p:cNvPr id="22" name="object 23">
            <a:extLst>
              <a:ext uri="{FF2B5EF4-FFF2-40B4-BE49-F238E27FC236}">
                <a16:creationId xmlns:a16="http://schemas.microsoft.com/office/drawing/2014/main" id="{39C90787-6D95-48E7-862B-A6A4F43666FD}"/>
              </a:ext>
            </a:extLst>
          </p:cNvPr>
          <p:cNvSpPr txBox="1"/>
          <p:nvPr/>
        </p:nvSpPr>
        <p:spPr>
          <a:xfrm>
            <a:off x="590264" y="2252243"/>
            <a:ext cx="8596600" cy="874598"/>
          </a:xfrm>
          <a:prstGeom prst="rect">
            <a:avLst/>
          </a:prstGeom>
        </p:spPr>
        <p:txBody>
          <a:bodyPr vert="horz" wrap="square" lIns="0" tIns="12700" rIns="0" bIns="0" rtlCol="0">
            <a:spAutoFit/>
          </a:bodyPr>
          <a:lstStyle/>
          <a:p>
            <a:pPr marR="5715"/>
            <a:r>
              <a:rPr lang="pt-BR" sz="1400" b="1" spc="45">
                <a:cs typeface="Calibri"/>
              </a:rPr>
              <a:t>DESCRIPCIÓN </a:t>
            </a:r>
          </a:p>
          <a:p>
            <a:pPr marR="5715"/>
            <a:r>
              <a:rPr lang="es-ES_tradnl" sz="1400" spc="-10">
                <a:cs typeface="Calibri"/>
              </a:rPr>
              <a:t>Las activaciones con Puntos Extra son mas asertivas cuando están bien comunicadas, ya que refuerzan la experiencia que queremos generar en los consumidores finales al adquirir nuestros productos. De esta forma, la métrica valida si el equipamiento o </a:t>
            </a:r>
            <a:r>
              <a:rPr lang="es-ES_tradnl" sz="1400" spc="-10" err="1">
                <a:cs typeface="Calibri"/>
              </a:rPr>
              <a:t>HotSpot</a:t>
            </a:r>
            <a:r>
              <a:rPr lang="es-ES_tradnl" sz="1400" spc="-10">
                <a:cs typeface="Calibri"/>
              </a:rPr>
              <a:t> posee las siguientes características:</a:t>
            </a:r>
            <a:endParaRPr lang="es-ES_tradnl" sz="1400">
              <a:cs typeface="Calibri"/>
            </a:endParaRPr>
          </a:p>
        </p:txBody>
      </p:sp>
      <p:sp>
        <p:nvSpPr>
          <p:cNvPr id="24" name="Retângulo: Cantos Arredondados 23">
            <a:extLst>
              <a:ext uri="{FF2B5EF4-FFF2-40B4-BE49-F238E27FC236}">
                <a16:creationId xmlns:a16="http://schemas.microsoft.com/office/drawing/2014/main" id="{C0A83FBB-8ECD-460F-B309-850D15FDD13D}"/>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5" name="Espaço Reservado para Conteúdo 6">
            <a:extLst>
              <a:ext uri="{FF2B5EF4-FFF2-40B4-BE49-F238E27FC236}">
                <a16:creationId xmlns:a16="http://schemas.microsoft.com/office/drawing/2014/main" id="{B82CFA65-581D-42D7-BD53-BEF4F987C72A}"/>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pic>
        <p:nvPicPr>
          <p:cNvPr id="16" name="Picture 11" descr="A picture containing text, person&#10;&#10;Description automatically generated">
            <a:extLst>
              <a:ext uri="{FF2B5EF4-FFF2-40B4-BE49-F238E27FC236}">
                <a16:creationId xmlns:a16="http://schemas.microsoft.com/office/drawing/2014/main" id="{F1D124FE-E75E-40C6-9908-9BE135ED9E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2987" y="2581820"/>
            <a:ext cx="2491000" cy="3338850"/>
          </a:xfrm>
          <a:prstGeom prst="rect">
            <a:avLst/>
          </a:prstGeom>
          <a:ln>
            <a:solidFill>
              <a:schemeClr val="bg1">
                <a:lumMod val="75000"/>
              </a:schemeClr>
            </a:solidFill>
          </a:ln>
        </p:spPr>
      </p:pic>
    </p:spTree>
    <p:extLst>
      <p:ext uri="{BB962C8B-B14F-4D97-AF65-F5344CB8AC3E}">
        <p14:creationId xmlns:p14="http://schemas.microsoft.com/office/powerpoint/2010/main" val="2869689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POC- Activación "</a:t>
            </a:r>
            <a:r>
              <a:rPr lang="es-419" sz="1600" b="1" i="0" u="none" strike="noStrike" kern="1200" baseline="0" err="1">
                <a:latin typeface="Calibri" panose="020F0502020204030204" pitchFamily="34" charset="0"/>
              </a:rPr>
              <a:t>Breakfast</a:t>
            </a:r>
            <a:r>
              <a:rPr lang="es-419" sz="1600" b="1" i="0" u="none" strike="noStrike" kern="1200" baseline="0">
                <a:latin typeface="Calibri" panose="020F0502020204030204" pitchFamily="34" charset="0"/>
              </a:rPr>
              <a:t>" con </a:t>
            </a:r>
            <a:r>
              <a:rPr lang="es-419" sz="1600" b="1" i="0" u="none" strike="noStrike" kern="1200" baseline="0" err="1">
                <a:latin typeface="Calibri" panose="020F0502020204030204" pitchFamily="34" charset="0"/>
              </a:rPr>
              <a:t>Ades</a:t>
            </a:r>
            <a:r>
              <a:rPr lang="es-419" sz="1600" b="1" i="0" u="none" strike="noStrike" kern="1200" baseline="0">
                <a:latin typeface="Calibri" panose="020F0502020204030204" pitchFamily="34" charset="0"/>
              </a:rPr>
              <a:t> Y Del Valle Jugos, Néctar O </a:t>
            </a:r>
            <a:r>
              <a:rPr lang="es-419" sz="1600" b="1" i="0" u="none" strike="noStrike" kern="1200" baseline="0" err="1">
                <a:latin typeface="Calibri" panose="020F0502020204030204" pitchFamily="34" charset="0"/>
              </a:rPr>
              <a:t>Dairy</a:t>
            </a:r>
            <a:r>
              <a:rPr lang="es-419" sz="1600" b="1" i="0" u="none" strike="noStrike" kern="1200" baseline="0">
                <a:latin typeface="Calibri" panose="020F0502020204030204" pitchFamily="34" charset="0"/>
              </a:rPr>
              <a:t> (SS O MS)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3,5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111</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23">
            <a:extLst>
              <a:ext uri="{FF2B5EF4-FFF2-40B4-BE49-F238E27FC236}">
                <a16:creationId xmlns:a16="http://schemas.microsoft.com/office/drawing/2014/main" id="{7982B722-975C-403C-9FDE-C7CF22821565}"/>
              </a:ext>
            </a:extLst>
          </p:cNvPr>
          <p:cNvSpPr txBox="1"/>
          <p:nvPr/>
        </p:nvSpPr>
        <p:spPr>
          <a:xfrm>
            <a:off x="590263" y="2235977"/>
            <a:ext cx="8782337" cy="659155"/>
          </a:xfrm>
          <a:prstGeom prst="rect">
            <a:avLst/>
          </a:prstGeom>
        </p:spPr>
        <p:txBody>
          <a:bodyPr vert="horz" wrap="square" lIns="0" tIns="12700" rIns="0" bIns="0" rtlCol="0">
            <a:spAutoFit/>
          </a:bodyPr>
          <a:lstStyle>
            <a:defPPr>
              <a:defRPr lang="en-US"/>
            </a:defPPr>
            <a:lvl1pPr marR="5715">
              <a:defRPr sz="1600" b="1" spc="-10">
                <a:solidFill>
                  <a:srgbClr val="333333"/>
                </a:solidFill>
                <a:latin typeface="Abadi" panose="020B0604020104020204" pitchFamily="34" charset="0"/>
                <a:cs typeface="Calibri"/>
              </a:defRPr>
            </a:lvl1pPr>
          </a:lstStyle>
          <a:p>
            <a:pPr marL="0" marR="5715" lvl="0" indent="0" defTabSz="914400" eaLnBrk="1" fontAlgn="auto" latinLnBrk="0" hangingPunct="1">
              <a:lnSpc>
                <a:spcPct val="100000"/>
              </a:lnSpc>
              <a:spcBef>
                <a:spcPts val="0"/>
              </a:spcBef>
              <a:spcAft>
                <a:spcPts val="0"/>
              </a:spcAft>
              <a:buClrTx/>
              <a:buSzTx/>
              <a:buFontTx/>
              <a:buNone/>
              <a:tabLst/>
              <a:defRPr/>
            </a:pPr>
            <a:r>
              <a:rPr lang="pt-BR" sz="1400" spc="45">
                <a:solidFill>
                  <a:schemeClr val="tx1"/>
                </a:solidFill>
                <a:latin typeface="+mn-lt"/>
                <a:cs typeface="Calibri"/>
              </a:rPr>
              <a:t>DESCRIPCIÓN</a:t>
            </a:r>
            <a:r>
              <a:rPr lang="pt-BR" sz="1400" b="1" spc="45">
                <a:latin typeface="+mn-lt"/>
                <a:cs typeface="Calibri"/>
              </a:rPr>
              <a:t> </a:t>
            </a:r>
          </a:p>
          <a:p>
            <a:pPr marL="0" marR="5715" lvl="0" indent="0" defTabSz="914400" eaLnBrk="1" fontAlgn="auto" latinLnBrk="0" hangingPunct="1">
              <a:lnSpc>
                <a:spcPct val="100000"/>
              </a:lnSpc>
              <a:spcBef>
                <a:spcPts val="0"/>
              </a:spcBef>
              <a:spcAft>
                <a:spcPts val="0"/>
              </a:spcAft>
              <a:buClrTx/>
              <a:buSzTx/>
              <a:buFontTx/>
              <a:buNone/>
              <a:tabLst/>
              <a:defRPr/>
            </a:pPr>
            <a:r>
              <a:rPr lang="es-ES_tradnl" sz="1400" b="0" kern="0" spc="-20">
                <a:solidFill>
                  <a:schemeClr val="tx1"/>
                </a:solidFill>
                <a:latin typeface="+mn-lt"/>
              </a:rPr>
              <a:t>En esta métrica será validada la presencia de por lo menos </a:t>
            </a:r>
            <a:r>
              <a:rPr kumimoji="0" lang="es-ES_tradnl" sz="1400" b="0" i="0" u="none" strike="noStrike" kern="0" cap="none" spc="-20" normalizeH="0" baseline="0" noProof="0">
                <a:ln>
                  <a:noFill/>
                </a:ln>
                <a:solidFill>
                  <a:schemeClr val="tx1"/>
                </a:solidFill>
                <a:effectLst/>
                <a:uLnTx/>
                <a:uFillTx/>
                <a:latin typeface="+mn-lt"/>
                <a:cs typeface="Calibri"/>
              </a:rPr>
              <a:t>1 punto </a:t>
            </a:r>
            <a:r>
              <a:rPr kumimoji="0" lang="es-ES_tradnl" sz="1400" b="0" i="0" u="none" strike="noStrike" kern="0" cap="none" spc="-10" normalizeH="0" baseline="0" noProof="0">
                <a:ln>
                  <a:noFill/>
                </a:ln>
                <a:solidFill>
                  <a:schemeClr val="tx1"/>
                </a:solidFill>
                <a:effectLst/>
                <a:uLnTx/>
                <a:uFillTx/>
                <a:latin typeface="+mn-lt"/>
                <a:cs typeface="Calibri"/>
              </a:rPr>
              <a:t>extra de </a:t>
            </a:r>
            <a:r>
              <a:rPr kumimoji="0" lang="es-ES_tradnl" sz="1400" b="1" i="0" u="none" strike="noStrike" kern="0" cap="none" spc="-10" normalizeH="0" baseline="0" noProof="0">
                <a:ln>
                  <a:noFill/>
                </a:ln>
                <a:solidFill>
                  <a:schemeClr val="tx1"/>
                </a:solidFill>
                <a:effectLst/>
                <a:uLnTx/>
                <a:uFillTx/>
                <a:latin typeface="+mn-lt"/>
                <a:cs typeface="Calibri"/>
              </a:rPr>
              <a:t>- STILL </a:t>
            </a:r>
            <a:r>
              <a:rPr kumimoji="0" lang="es-419" sz="1400" b="1" i="0" u="none" strike="noStrike" kern="0" cap="none" spc="-10" normalizeH="0" baseline="0" noProof="0" err="1">
                <a:ln>
                  <a:noFill/>
                </a:ln>
                <a:solidFill>
                  <a:schemeClr val="tx1"/>
                </a:solidFill>
                <a:effectLst/>
                <a:uLnTx/>
                <a:uFillTx/>
                <a:latin typeface="+mn-lt"/>
                <a:cs typeface="Calibri"/>
              </a:rPr>
              <a:t>Ades</a:t>
            </a:r>
            <a:r>
              <a:rPr kumimoji="0" lang="es-419" sz="1400" b="1" i="0" u="none" strike="noStrike" kern="0" cap="none" spc="-10" normalizeH="0" baseline="0" noProof="0">
                <a:ln>
                  <a:noFill/>
                </a:ln>
                <a:solidFill>
                  <a:schemeClr val="tx1"/>
                </a:solidFill>
                <a:effectLst/>
                <a:uLnTx/>
                <a:uFillTx/>
                <a:latin typeface="+mn-lt"/>
                <a:cs typeface="Calibri"/>
              </a:rPr>
              <a:t> Y Del Valle Jugos /Néctar O </a:t>
            </a:r>
            <a:r>
              <a:rPr kumimoji="0" lang="es-419" sz="1400" b="1" i="0" u="none" strike="noStrike" kern="0" cap="none" spc="-10" normalizeH="0" baseline="0" noProof="0" err="1">
                <a:ln>
                  <a:noFill/>
                </a:ln>
                <a:solidFill>
                  <a:schemeClr val="tx1"/>
                </a:solidFill>
                <a:effectLst/>
                <a:uLnTx/>
                <a:uFillTx/>
                <a:latin typeface="+mn-lt"/>
                <a:cs typeface="Calibri"/>
              </a:rPr>
              <a:t>Dairy</a:t>
            </a:r>
            <a:r>
              <a:rPr kumimoji="0" lang="es-419" sz="1400" b="1" i="0" u="none" strike="noStrike" kern="0" cap="none" spc="-10" normalizeH="0" baseline="0" noProof="0">
                <a:ln>
                  <a:noFill/>
                </a:ln>
                <a:solidFill>
                  <a:schemeClr val="tx1"/>
                </a:solidFill>
                <a:effectLst/>
                <a:uLnTx/>
                <a:uFillTx/>
                <a:latin typeface="+mn-lt"/>
                <a:cs typeface="Calibri"/>
              </a:rPr>
              <a:t> (SS O MS), preferentemente en </a:t>
            </a:r>
            <a:r>
              <a:rPr kumimoji="0" lang="es-419" sz="1400" b="1" i="0" u="none" strike="noStrike" kern="0" cap="none" spc="-10" normalizeH="0" baseline="0" noProof="0" err="1">
                <a:ln>
                  <a:noFill/>
                </a:ln>
                <a:solidFill>
                  <a:schemeClr val="tx1"/>
                </a:solidFill>
                <a:effectLst/>
                <a:uLnTx/>
                <a:uFillTx/>
                <a:latin typeface="+mn-lt"/>
                <a:cs typeface="Calibri"/>
              </a:rPr>
              <a:t>Panaderia</a:t>
            </a:r>
            <a:endParaRPr kumimoji="0" lang="es-ES_tradnl" sz="1400" b="1" i="0" u="none" strike="noStrike" kern="0" cap="none" spc="-10" normalizeH="0" baseline="0" noProof="0">
              <a:ln>
                <a:noFill/>
              </a:ln>
              <a:solidFill>
                <a:schemeClr val="tx1"/>
              </a:solidFill>
              <a:effectLst/>
              <a:uLnTx/>
              <a:uFillTx/>
              <a:latin typeface="+mn-lt"/>
              <a:cs typeface="Calibri"/>
            </a:endParaRPr>
          </a:p>
        </p:txBody>
      </p:sp>
      <p:sp>
        <p:nvSpPr>
          <p:cNvPr id="14" name="object 36">
            <a:extLst>
              <a:ext uri="{FF2B5EF4-FFF2-40B4-BE49-F238E27FC236}">
                <a16:creationId xmlns:a16="http://schemas.microsoft.com/office/drawing/2014/main" id="{E502E80B-01AD-4F41-A996-03EA45548466}"/>
              </a:ext>
            </a:extLst>
          </p:cNvPr>
          <p:cNvSpPr txBox="1"/>
          <p:nvPr/>
        </p:nvSpPr>
        <p:spPr>
          <a:xfrm>
            <a:off x="590263" y="2981555"/>
            <a:ext cx="8782337" cy="1800493"/>
          </a:xfrm>
          <a:prstGeom prst="rect">
            <a:avLst/>
          </a:prstGeom>
        </p:spPr>
        <p:txBody>
          <a:bodyPr vert="horz" wrap="square" lIns="0" tIns="12700" rIns="0" bIns="0" rtlCol="0">
            <a:spAutoFit/>
          </a:bodyPr>
          <a:lstStyle>
            <a:defPPr>
              <a:defRPr lang="en-US"/>
            </a:defPPr>
            <a:lvl1pPr marR="5715">
              <a:defRPr sz="1600" spc="-10">
                <a:solidFill>
                  <a:srgbClr val="333333"/>
                </a:solidFill>
                <a:latin typeface="Abadi" panose="020B0604020104020204" pitchFamily="34" charset="0"/>
                <a:cs typeface="Calibri"/>
              </a:defRPr>
            </a:lvl1pPr>
          </a:lstStyle>
          <a:p>
            <a:pPr marL="12700" marR="5715" lvl="0" indent="0" defTabSz="914400" eaLnBrk="1" fontAlgn="auto" latinLnBrk="0" hangingPunct="1">
              <a:lnSpc>
                <a:spcPct val="100000"/>
              </a:lnSpc>
              <a:spcBef>
                <a:spcPts val="100"/>
              </a:spcBef>
              <a:spcAft>
                <a:spcPts val="0"/>
              </a:spcAft>
              <a:buClrTx/>
              <a:buSzTx/>
              <a:buFontTx/>
              <a:buNone/>
              <a:tabLst/>
              <a:defRPr/>
            </a:pPr>
            <a:r>
              <a:rPr kumimoji="0" lang="es-ES_tradnl" sz="1400" b="0" i="0" u="none" strike="noStrike" kern="0" cap="none" spc="-10" normalizeH="0" baseline="0" noProof="0">
                <a:ln>
                  <a:noFill/>
                </a:ln>
                <a:solidFill>
                  <a:schemeClr val="tx1"/>
                </a:solidFill>
                <a:effectLst/>
                <a:uLnTx/>
                <a:uFillTx/>
                <a:latin typeface="+mn-lt"/>
                <a:cs typeface="Calibri"/>
              </a:rPr>
              <a:t>Para puntuar, el PDV debe encuadrarse en alguno de los siguientes escenarios:</a:t>
            </a:r>
          </a:p>
          <a:p>
            <a:pPr marR="5715">
              <a:spcBef>
                <a:spcPts val="100"/>
              </a:spcBef>
            </a:pPr>
            <a:endParaRPr lang="es-ES_tradnl" sz="1400" b="1" spc="-10">
              <a:cs typeface="Calibri"/>
            </a:endParaRPr>
          </a:p>
          <a:p>
            <a:pPr marR="5715">
              <a:spcBef>
                <a:spcPts val="100"/>
              </a:spcBef>
            </a:pPr>
            <a:r>
              <a:rPr lang="es-ES_tradnl" sz="1400" b="1" spc="-10">
                <a:cs typeface="Calibri"/>
              </a:rPr>
              <a:t>VALIDACION HOTSPOT </a:t>
            </a:r>
          </a:p>
          <a:p>
            <a:pPr marL="12700" marR="5715">
              <a:spcBef>
                <a:spcPts val="100"/>
              </a:spcBef>
            </a:pPr>
            <a:r>
              <a:rPr lang="es-ES_tradnl" sz="1400" spc="-10">
                <a:solidFill>
                  <a:schemeClr val="tx1"/>
                </a:solidFill>
                <a:latin typeface="+mn-lt"/>
                <a:cs typeface="Calibri"/>
              </a:rPr>
              <a:t>Por lo menos 1 Rack KO o Punta de Góndola Rack KO </a:t>
            </a:r>
            <a:r>
              <a:rPr lang="es-ES_tradnl" sz="1400" b="1" spc="-10">
                <a:solidFill>
                  <a:schemeClr val="tx1"/>
                </a:solidFill>
                <a:latin typeface="+mn-lt"/>
                <a:cs typeface="Calibri"/>
              </a:rPr>
              <a:t>O</a:t>
            </a:r>
            <a:r>
              <a:rPr lang="es-ES_tradnl" sz="1400" spc="-10">
                <a:solidFill>
                  <a:schemeClr val="tx1"/>
                </a:solidFill>
                <a:latin typeface="+mn-lt"/>
                <a:cs typeface="Calibri"/>
              </a:rPr>
              <a:t> 1 EDF KO, Pared EDF KO o Punta de Góndola EDF KO </a:t>
            </a:r>
          </a:p>
          <a:p>
            <a:pPr marL="12700" marR="5715">
              <a:spcBef>
                <a:spcPts val="100"/>
              </a:spcBef>
            </a:pPr>
            <a:r>
              <a:rPr lang="es-ES_tradnl" sz="1400" b="1" spc="-10">
                <a:solidFill>
                  <a:schemeClr val="tx1"/>
                </a:solidFill>
                <a:latin typeface="+mn-lt"/>
                <a:cs typeface="Calibri"/>
              </a:rPr>
              <a:t>Mínimo de 70% de ocupación  del rack o EDF con 50% de </a:t>
            </a:r>
            <a:r>
              <a:rPr lang="es-ES_tradnl" sz="1400" b="1" spc="-10" err="1">
                <a:solidFill>
                  <a:schemeClr val="tx1"/>
                </a:solidFill>
                <a:latin typeface="+mn-lt"/>
                <a:cs typeface="Calibri"/>
              </a:rPr>
              <a:t>ocupacion</a:t>
            </a:r>
            <a:r>
              <a:rPr lang="es-ES_tradnl" sz="1400" b="1" spc="-10">
                <a:solidFill>
                  <a:schemeClr val="tx1"/>
                </a:solidFill>
                <a:latin typeface="+mn-lt"/>
                <a:cs typeface="Calibri"/>
              </a:rPr>
              <a:t> con los productos señalizados en la descripción y como </a:t>
            </a:r>
            <a:r>
              <a:rPr lang="es-ES_tradnl" sz="1400" b="1" spc="-10" err="1">
                <a:solidFill>
                  <a:schemeClr val="tx1"/>
                </a:solidFill>
                <a:latin typeface="+mn-lt"/>
                <a:cs typeface="Calibri"/>
              </a:rPr>
              <a:t>minimo</a:t>
            </a:r>
            <a:r>
              <a:rPr lang="es-ES_tradnl" sz="1400" b="1" spc="-10">
                <a:solidFill>
                  <a:schemeClr val="tx1"/>
                </a:solidFill>
                <a:latin typeface="+mn-lt"/>
                <a:cs typeface="Calibri"/>
              </a:rPr>
              <a:t> de 10 frentes siendo 6 frentes de S</a:t>
            </a:r>
            <a:r>
              <a:rPr lang="es-ES_tradnl" sz="1400" spc="-10">
                <a:solidFill>
                  <a:schemeClr val="tx1"/>
                </a:solidFill>
                <a:latin typeface="+mn-lt"/>
                <a:cs typeface="Calibri"/>
              </a:rPr>
              <a:t>TILL DV Jugos </a:t>
            </a:r>
            <a:r>
              <a:rPr lang="es-ES_tradnl" sz="1400">
                <a:solidFill>
                  <a:schemeClr val="tx1"/>
                </a:solidFill>
                <a:latin typeface="+mn-lt"/>
              </a:rPr>
              <a:t>y</a:t>
            </a:r>
            <a:r>
              <a:rPr lang="es-ES_tradnl" sz="1400" spc="-10">
                <a:solidFill>
                  <a:schemeClr val="tx1"/>
                </a:solidFill>
                <a:latin typeface="+mn-lt"/>
                <a:cs typeface="Calibri"/>
              </a:rPr>
              <a:t>/o STILL DV Refrescos y</a:t>
            </a:r>
            <a:r>
              <a:rPr lang="es-ES_tradnl" sz="1400">
                <a:solidFill>
                  <a:schemeClr val="tx1"/>
                </a:solidFill>
                <a:latin typeface="+mn-lt"/>
              </a:rPr>
              <a:t> 4 frentes de</a:t>
            </a:r>
            <a:r>
              <a:rPr lang="es-ES_tradnl" sz="1400" spc="-10">
                <a:solidFill>
                  <a:schemeClr val="tx1"/>
                </a:solidFill>
                <a:latin typeface="+mn-lt"/>
                <a:cs typeface="Calibri"/>
              </a:rPr>
              <a:t> STILL </a:t>
            </a:r>
            <a:r>
              <a:rPr lang="es-ES_tradnl" sz="1400" spc="-10" err="1">
                <a:solidFill>
                  <a:schemeClr val="tx1"/>
                </a:solidFill>
                <a:latin typeface="+mn-lt"/>
                <a:cs typeface="Calibri"/>
              </a:rPr>
              <a:t>Ades</a:t>
            </a:r>
            <a:r>
              <a:rPr lang="es-ES_tradnl" sz="1400" spc="-10">
                <a:solidFill>
                  <a:schemeClr val="tx1"/>
                </a:solidFill>
                <a:latin typeface="+mn-lt"/>
                <a:cs typeface="Calibri"/>
              </a:rPr>
              <a:t> TM SS.</a:t>
            </a:r>
          </a:p>
          <a:p>
            <a:pPr marL="12700" marR="5715">
              <a:spcBef>
                <a:spcPts val="100"/>
              </a:spcBef>
            </a:pPr>
            <a:r>
              <a:rPr lang="es-ES_tradnl" sz="1400" spc="-10">
                <a:solidFill>
                  <a:schemeClr val="tx1"/>
                </a:solidFill>
                <a:latin typeface="+mn-lt"/>
                <a:cs typeface="Calibri"/>
              </a:rPr>
              <a:t>La activación debe ser ejecutada en un único equipo. La única excepción es una activación de 2 o mas racks, siempre y cuando este a una distancia máxima de 30cm entre ellos.</a:t>
            </a:r>
            <a:endParaRPr lang="es-ES_tradnl" sz="1400" b="1" spc="-10">
              <a:solidFill>
                <a:schemeClr val="tx1"/>
              </a:solidFill>
              <a:latin typeface="+mn-lt"/>
              <a:cs typeface="Calibri"/>
            </a:endParaRPr>
          </a:p>
        </p:txBody>
      </p:sp>
      <p:pic>
        <p:nvPicPr>
          <p:cNvPr id="18" name="Picture 13" descr="Logo, icon&#10;&#10;Description automatically generated">
            <a:extLst>
              <a:ext uri="{FF2B5EF4-FFF2-40B4-BE49-F238E27FC236}">
                <a16:creationId xmlns:a16="http://schemas.microsoft.com/office/drawing/2014/main" id="{E2AF5FB4-B706-4967-A61A-8AC0C80134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19" name="Imagem 18" descr="Desenho de uma pessoa&#10;&#10;Descrição gerada automaticamente com confiança baixa">
            <a:extLst>
              <a:ext uri="{FF2B5EF4-FFF2-40B4-BE49-F238E27FC236}">
                <a16:creationId xmlns:a16="http://schemas.microsoft.com/office/drawing/2014/main" id="{5395E75F-1621-4060-BD6C-DFD5D20A58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0" name="Imagem 19">
            <a:extLst>
              <a:ext uri="{FF2B5EF4-FFF2-40B4-BE49-F238E27FC236}">
                <a16:creationId xmlns:a16="http://schemas.microsoft.com/office/drawing/2014/main" id="{056366AF-86D2-4CB9-AE4D-50A44303AA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6" name="Imagem 15">
            <a:extLst>
              <a:ext uri="{FF2B5EF4-FFF2-40B4-BE49-F238E27FC236}">
                <a16:creationId xmlns:a16="http://schemas.microsoft.com/office/drawing/2014/main" id="{F9148C57-BA61-45B3-A7F7-84B3F644163D}"/>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1" name="Retângulo: Cantos Arredondados 20">
            <a:extLst>
              <a:ext uri="{FF2B5EF4-FFF2-40B4-BE49-F238E27FC236}">
                <a16:creationId xmlns:a16="http://schemas.microsoft.com/office/drawing/2014/main" id="{DC83834C-1174-4C43-95C7-BAA0634DC54B}"/>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2" name="Espaço Reservado para Conteúdo 6">
            <a:extLst>
              <a:ext uri="{FF2B5EF4-FFF2-40B4-BE49-F238E27FC236}">
                <a16:creationId xmlns:a16="http://schemas.microsoft.com/office/drawing/2014/main" id="{249DE9D6-FBAB-4AF3-A516-B3C4F0C92AAE}"/>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pic>
        <p:nvPicPr>
          <p:cNvPr id="15" name="Picture 20" descr="A picture containing indoor&#10;&#10;Description automatically generated">
            <a:extLst>
              <a:ext uri="{FF2B5EF4-FFF2-40B4-BE49-F238E27FC236}">
                <a16:creationId xmlns:a16="http://schemas.microsoft.com/office/drawing/2014/main" id="{F67F9060-C975-4B24-9972-B2328ACF0F4B}"/>
              </a:ext>
            </a:extLst>
          </p:cNvPr>
          <p:cNvPicPr>
            <a:picLocks noChangeAspect="1"/>
          </p:cNvPicPr>
          <p:nvPr/>
        </p:nvPicPr>
        <p:blipFill rotWithShape="1">
          <a:blip r:embed="rId6">
            <a:extLst>
              <a:ext uri="{28A0092B-C50C-407E-A947-70E740481C1C}">
                <a14:useLocalDpi xmlns:a14="http://schemas.microsoft.com/office/drawing/2010/main" val="0"/>
              </a:ext>
            </a:extLst>
          </a:blip>
          <a:srcRect l="12004" r="54644"/>
          <a:stretch/>
        </p:blipFill>
        <p:spPr>
          <a:xfrm>
            <a:off x="9522181" y="2298574"/>
            <a:ext cx="1884710" cy="4238166"/>
          </a:xfrm>
          <a:prstGeom prst="rect">
            <a:avLst/>
          </a:prstGeom>
        </p:spPr>
      </p:pic>
    </p:spTree>
    <p:extLst>
      <p:ext uri="{BB962C8B-B14F-4D97-AF65-F5344CB8AC3E}">
        <p14:creationId xmlns:p14="http://schemas.microsoft.com/office/powerpoint/2010/main" val="2593975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F7B680-F018-4091-B27D-34BEF22FEDF4}"/>
              </a:ext>
            </a:extLst>
          </p:cNvPr>
          <p:cNvSpPr>
            <a:spLocks noGrp="1"/>
          </p:cNvSpPr>
          <p:nvPr>
            <p:ph type="title" idx="4294967295"/>
          </p:nvPr>
        </p:nvSpPr>
        <p:spPr>
          <a:xfrm>
            <a:off x="601364" y="-25556"/>
            <a:ext cx="11264900" cy="1325563"/>
          </a:xfrm>
        </p:spPr>
        <p:txBody>
          <a:bodyPr>
            <a:normAutofit/>
          </a:bodyPr>
          <a:lstStyle/>
          <a:p>
            <a:r>
              <a:rPr lang="pt-BR" sz="2400" b="1">
                <a:latin typeface="TCCC-UnityText" panose="020B0505030303020204" pitchFamily="34" charset="0"/>
              </a:rPr>
              <a:t>CATEGORIAS</a:t>
            </a:r>
            <a:endParaRPr lang="es-419" sz="2400" b="1">
              <a:latin typeface="TCCC-UnityText" panose="020B0505030303020204" pitchFamily="34" charset="0"/>
            </a:endParaRPr>
          </a:p>
        </p:txBody>
      </p:sp>
      <p:sp>
        <p:nvSpPr>
          <p:cNvPr id="4" name="object 7">
            <a:extLst>
              <a:ext uri="{FF2B5EF4-FFF2-40B4-BE49-F238E27FC236}">
                <a16:creationId xmlns:a16="http://schemas.microsoft.com/office/drawing/2014/main" id="{6C9A63E5-084E-4A7C-B4B3-59E40C3E1211}"/>
              </a:ext>
            </a:extLst>
          </p:cNvPr>
          <p:cNvSpPr txBox="1"/>
          <p:nvPr/>
        </p:nvSpPr>
        <p:spPr>
          <a:xfrm>
            <a:off x="679793" y="1283783"/>
            <a:ext cx="11414309" cy="505267"/>
          </a:xfrm>
          <a:prstGeom prst="rect">
            <a:avLst/>
          </a:prstGeom>
        </p:spPr>
        <p:txBody>
          <a:bodyPr vert="horz" wrap="square" lIns="0" tIns="12700" rIns="0" bIns="0" rtlCol="0">
            <a:spAutoFit/>
          </a:bodyPr>
          <a:lstStyle/>
          <a:p>
            <a:pPr marR="5080" defTabSz="914377">
              <a:defRPr/>
            </a:pPr>
            <a:r>
              <a:rPr lang="es-ES_tradnl" sz="1600" spc="-11">
                <a:solidFill>
                  <a:prstClr val="black"/>
                </a:solidFill>
                <a:cs typeface="Calibri"/>
              </a:rPr>
              <a:t>A continuación serán presentados algunos conceptos de agrupamiento de productos y categorías que componen el Porfolio Coca Cola</a:t>
            </a:r>
            <a:r>
              <a:rPr sz="1600" spc="-5">
                <a:solidFill>
                  <a:prstClr val="black"/>
                </a:solidFill>
                <a:cs typeface="Calibri"/>
              </a:rPr>
              <a:t>, </a:t>
            </a:r>
            <a:r>
              <a:rPr lang="es-ES_tradnl" sz="1600" spc="-5">
                <a:solidFill>
                  <a:prstClr val="black"/>
                </a:solidFill>
                <a:cs typeface="Calibri"/>
              </a:rPr>
              <a:t>los</a:t>
            </a:r>
            <a:r>
              <a:rPr lang="pt-BR" sz="1600" spc="-5">
                <a:solidFill>
                  <a:prstClr val="black"/>
                </a:solidFill>
                <a:cs typeface="Calibri"/>
              </a:rPr>
              <a:t> </a:t>
            </a:r>
            <a:r>
              <a:rPr lang="es-ES_tradnl" sz="1600" spc="-5">
                <a:solidFill>
                  <a:prstClr val="black"/>
                </a:solidFill>
                <a:cs typeface="Calibri"/>
              </a:rPr>
              <a:t>cuales</a:t>
            </a:r>
            <a:r>
              <a:rPr lang="pt-BR" sz="1600" spc="-5">
                <a:solidFill>
                  <a:prstClr val="black"/>
                </a:solidFill>
                <a:cs typeface="Calibri"/>
              </a:rPr>
              <a:t> </a:t>
            </a:r>
            <a:r>
              <a:rPr lang="es-ES_tradnl" sz="1600" spc="-5">
                <a:solidFill>
                  <a:prstClr val="black"/>
                </a:solidFill>
                <a:cs typeface="Calibri"/>
              </a:rPr>
              <a:t>son</a:t>
            </a:r>
            <a:r>
              <a:rPr lang="pt-BR" sz="1600" spc="-5">
                <a:solidFill>
                  <a:prstClr val="black"/>
                </a:solidFill>
                <a:cs typeface="Calibri"/>
              </a:rPr>
              <a:t> contemplados por </a:t>
            </a:r>
            <a:r>
              <a:rPr lang="es-ES_tradnl" sz="1600" spc="-5">
                <a:solidFill>
                  <a:prstClr val="black"/>
                </a:solidFill>
                <a:cs typeface="Calibri"/>
              </a:rPr>
              <a:t>las</a:t>
            </a:r>
            <a:r>
              <a:rPr lang="pt-BR" sz="1600" spc="-5">
                <a:solidFill>
                  <a:prstClr val="black"/>
                </a:solidFill>
                <a:cs typeface="Calibri"/>
              </a:rPr>
              <a:t> iniciativas de </a:t>
            </a:r>
            <a:r>
              <a:rPr lang="es-ES_tradnl" sz="1600" spc="-5">
                <a:solidFill>
                  <a:prstClr val="black"/>
                </a:solidFill>
                <a:cs typeface="Calibri"/>
              </a:rPr>
              <a:t>ejecución</a:t>
            </a:r>
            <a:r>
              <a:rPr lang="pt-BR" sz="1600" spc="-5">
                <a:solidFill>
                  <a:prstClr val="black"/>
                </a:solidFill>
                <a:cs typeface="Calibri"/>
              </a:rPr>
              <a:t> tratadas </a:t>
            </a:r>
            <a:r>
              <a:rPr lang="es-ES_tradnl" sz="1600" spc="-5">
                <a:solidFill>
                  <a:prstClr val="black"/>
                </a:solidFill>
                <a:cs typeface="Calibri"/>
              </a:rPr>
              <a:t>en</a:t>
            </a:r>
            <a:r>
              <a:rPr lang="pt-BR" sz="1600" spc="-5">
                <a:solidFill>
                  <a:prstClr val="black"/>
                </a:solidFill>
                <a:cs typeface="Calibri"/>
              </a:rPr>
              <a:t> este manual:</a:t>
            </a:r>
            <a:endParaRPr sz="1600">
              <a:solidFill>
                <a:prstClr val="black"/>
              </a:solidFill>
              <a:cs typeface="Calibri"/>
            </a:endParaRPr>
          </a:p>
        </p:txBody>
      </p:sp>
      <p:sp>
        <p:nvSpPr>
          <p:cNvPr id="5" name="object 11">
            <a:extLst>
              <a:ext uri="{FF2B5EF4-FFF2-40B4-BE49-F238E27FC236}">
                <a16:creationId xmlns:a16="http://schemas.microsoft.com/office/drawing/2014/main" id="{A8842B65-58F8-49B7-BF7F-2993DAA2E9C6}"/>
              </a:ext>
            </a:extLst>
          </p:cNvPr>
          <p:cNvSpPr/>
          <p:nvPr/>
        </p:nvSpPr>
        <p:spPr>
          <a:xfrm>
            <a:off x="8578605" y="1774539"/>
            <a:ext cx="2903529" cy="314977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6" name="object 10">
            <a:extLst>
              <a:ext uri="{FF2B5EF4-FFF2-40B4-BE49-F238E27FC236}">
                <a16:creationId xmlns:a16="http://schemas.microsoft.com/office/drawing/2014/main" id="{8E49D981-8865-42C0-A180-3D121F976AD9}"/>
              </a:ext>
            </a:extLst>
          </p:cNvPr>
          <p:cNvSpPr txBox="1"/>
          <p:nvPr/>
        </p:nvSpPr>
        <p:spPr>
          <a:xfrm>
            <a:off x="709866" y="3877103"/>
            <a:ext cx="11047897" cy="1982594"/>
          </a:xfrm>
          <a:prstGeom prst="rect">
            <a:avLst/>
          </a:prstGeom>
        </p:spPr>
        <p:txBody>
          <a:bodyPr vert="horz" wrap="square" lIns="0" tIns="12700" rIns="0" bIns="0" rtlCol="0">
            <a:spAutoFit/>
          </a:bodyPr>
          <a:lstStyle/>
          <a:p>
            <a:r>
              <a:rPr lang="pt-BR" sz="1600" b="1" spc="-10">
                <a:solidFill>
                  <a:prstClr val="black"/>
                </a:solidFill>
                <a:cs typeface="Calibri"/>
              </a:rPr>
              <a:t>STILL </a:t>
            </a:r>
            <a:r>
              <a:rPr lang="pt-BR" sz="1600" b="1">
                <a:solidFill>
                  <a:prstClr val="black"/>
                </a:solidFill>
                <a:cs typeface="Calibri"/>
              </a:rPr>
              <a:t>- Bebidas No</a:t>
            </a:r>
            <a:r>
              <a:rPr lang="pt-BR" sz="1600" b="1" spc="-5">
                <a:solidFill>
                  <a:prstClr val="black"/>
                </a:solidFill>
                <a:cs typeface="Calibri"/>
              </a:rPr>
              <a:t> </a:t>
            </a:r>
            <a:r>
              <a:rPr lang="pt-BR" sz="1600" b="1" spc="-10">
                <a:solidFill>
                  <a:prstClr val="black"/>
                </a:solidFill>
                <a:cs typeface="Calibri"/>
              </a:rPr>
              <a:t>Carbonatadas</a:t>
            </a:r>
            <a:endParaRPr lang="pt-BR" sz="1600" b="1">
              <a:solidFill>
                <a:prstClr val="black"/>
              </a:solidFill>
              <a:cs typeface="Calibri"/>
            </a:endParaRPr>
          </a:p>
          <a:p>
            <a:pPr marR="6985"/>
            <a:r>
              <a:rPr lang="pt-BR" sz="1600" spc="-40">
                <a:solidFill>
                  <a:prstClr val="black"/>
                </a:solidFill>
                <a:cs typeface="Calibri"/>
              </a:rPr>
              <a:t>Aguas, jugos &amp; refrescos líquidos, </a:t>
            </a:r>
            <a:r>
              <a:rPr lang="es-ES_tradnl" sz="1600" spc="-40">
                <a:solidFill>
                  <a:prstClr val="black"/>
                </a:solidFill>
                <a:cs typeface="Calibri"/>
              </a:rPr>
              <a:t>isotónicos</a:t>
            </a:r>
            <a:r>
              <a:rPr lang="pt-BR" sz="1600" spc="-40">
                <a:solidFill>
                  <a:prstClr val="black"/>
                </a:solidFill>
                <a:cs typeface="Calibri"/>
              </a:rPr>
              <a:t> y bebidas a base de proteína vegetal</a:t>
            </a:r>
            <a:endParaRPr lang="pt-BR" sz="1600" b="1" spc="-40">
              <a:solidFill>
                <a:prstClr val="black"/>
              </a:solidFill>
              <a:cs typeface="Calibri"/>
            </a:endParaRPr>
          </a:p>
          <a:p>
            <a:pPr marR="6985"/>
            <a:r>
              <a:rPr lang="pt-BR" sz="1600" b="1" spc="-40">
                <a:solidFill>
                  <a:prstClr val="black"/>
                </a:solidFill>
                <a:cs typeface="Calibri"/>
              </a:rPr>
              <a:t>Aguas:</a:t>
            </a:r>
            <a:r>
              <a:rPr lang="pt-BR" sz="1600" spc="-40">
                <a:solidFill>
                  <a:prstClr val="black"/>
                </a:solidFill>
                <a:cs typeface="Calibri"/>
              </a:rPr>
              <a:t> Crystal / </a:t>
            </a:r>
            <a:r>
              <a:rPr lang="pt-BR" sz="1600" spc="-40" err="1">
                <a:solidFill>
                  <a:prstClr val="black"/>
                </a:solidFill>
                <a:cs typeface="Calibri"/>
              </a:rPr>
              <a:t>Bonaqua</a:t>
            </a:r>
            <a:r>
              <a:rPr lang="pt-BR" sz="1600" spc="-40">
                <a:solidFill>
                  <a:prstClr val="black"/>
                </a:solidFill>
                <a:cs typeface="Calibri"/>
              </a:rPr>
              <a:t> / </a:t>
            </a:r>
            <a:r>
              <a:rPr lang="pt-BR" sz="1600" spc="-40" err="1">
                <a:solidFill>
                  <a:prstClr val="black"/>
                </a:solidFill>
                <a:cs typeface="Calibri"/>
              </a:rPr>
              <a:t>SmartWater</a:t>
            </a:r>
            <a:r>
              <a:rPr lang="pt-BR" sz="1600" spc="-40">
                <a:solidFill>
                  <a:prstClr val="black"/>
                </a:solidFill>
                <a:cs typeface="Calibri"/>
              </a:rPr>
              <a:t> / KIN/ </a:t>
            </a:r>
            <a:r>
              <a:rPr lang="pt-BR" sz="1600" spc="-40" err="1">
                <a:solidFill>
                  <a:prstClr val="black"/>
                </a:solidFill>
                <a:cs typeface="Calibri"/>
              </a:rPr>
              <a:t>Benedictino</a:t>
            </a:r>
            <a:r>
              <a:rPr lang="pt-BR" sz="1600" spc="-40">
                <a:solidFill>
                  <a:prstClr val="black"/>
                </a:solidFill>
                <a:cs typeface="Calibri"/>
              </a:rPr>
              <a:t> / VITAL / AQUARIUS / </a:t>
            </a:r>
            <a:r>
              <a:rPr lang="pt-BR" sz="1600" spc="-40" err="1">
                <a:solidFill>
                  <a:prstClr val="black"/>
                </a:solidFill>
                <a:cs typeface="Calibri"/>
              </a:rPr>
              <a:t>Dasani</a:t>
            </a:r>
            <a:endParaRPr lang="pt-BR" sz="1600" spc="-40">
              <a:solidFill>
                <a:prstClr val="black"/>
              </a:solidFill>
              <a:cs typeface="Calibri"/>
            </a:endParaRPr>
          </a:p>
          <a:p>
            <a:pPr marR="6985"/>
            <a:r>
              <a:rPr lang="pt-BR" sz="1600" b="1" spc="-40">
                <a:solidFill>
                  <a:prstClr val="black"/>
                </a:solidFill>
                <a:cs typeface="Calibri"/>
              </a:rPr>
              <a:t>Jugos &amp; Refrescos Líquidos:</a:t>
            </a:r>
            <a:r>
              <a:rPr lang="pt-BR" sz="1600" spc="-40">
                <a:solidFill>
                  <a:prstClr val="black"/>
                </a:solidFill>
                <a:cs typeface="Calibri"/>
              </a:rPr>
              <a:t> Del Valle / Del Valle 100% / Del Valle </a:t>
            </a:r>
            <a:r>
              <a:rPr lang="pt-BR" sz="1600" spc="-40" err="1">
                <a:solidFill>
                  <a:prstClr val="black"/>
                </a:solidFill>
                <a:cs typeface="Calibri"/>
              </a:rPr>
              <a:t>Frut</a:t>
            </a:r>
            <a:r>
              <a:rPr lang="pt-BR" sz="1600" spc="-40">
                <a:solidFill>
                  <a:prstClr val="black"/>
                </a:solidFill>
                <a:cs typeface="Calibri"/>
              </a:rPr>
              <a:t> / Del Valle </a:t>
            </a:r>
            <a:r>
              <a:rPr lang="pt-BR" sz="1600" spc="-40" err="1">
                <a:solidFill>
                  <a:prstClr val="black"/>
                </a:solidFill>
                <a:cs typeface="Calibri"/>
              </a:rPr>
              <a:t>Fresh</a:t>
            </a:r>
            <a:r>
              <a:rPr lang="pt-BR" sz="1600" spc="-40">
                <a:solidFill>
                  <a:prstClr val="black"/>
                </a:solidFill>
                <a:cs typeface="Calibri"/>
              </a:rPr>
              <a:t> / </a:t>
            </a:r>
            <a:r>
              <a:rPr lang="pt-BR" sz="1600" spc="-40" err="1">
                <a:solidFill>
                  <a:prstClr val="black"/>
                </a:solidFill>
                <a:cs typeface="Calibri"/>
              </a:rPr>
              <a:t>Cepita</a:t>
            </a:r>
            <a:r>
              <a:rPr lang="pt-BR" sz="1600" spc="-40">
                <a:solidFill>
                  <a:prstClr val="black"/>
                </a:solidFill>
                <a:cs typeface="Calibri"/>
              </a:rPr>
              <a:t> </a:t>
            </a:r>
            <a:endParaRPr lang="pt-BR" sz="1600" b="1" spc="-40">
              <a:solidFill>
                <a:prstClr val="black"/>
              </a:solidFill>
              <a:cs typeface="Calibri"/>
            </a:endParaRPr>
          </a:p>
          <a:p>
            <a:pPr marR="6985"/>
            <a:r>
              <a:rPr lang="pt-BR" sz="1600" b="1" spc="-40" err="1">
                <a:solidFill>
                  <a:prstClr val="black"/>
                </a:solidFill>
                <a:cs typeface="Calibri"/>
              </a:rPr>
              <a:t>Isotónicos</a:t>
            </a:r>
            <a:r>
              <a:rPr lang="pt-BR" sz="1600" b="1" spc="-40">
                <a:solidFill>
                  <a:prstClr val="black"/>
                </a:solidFill>
                <a:cs typeface="Calibri"/>
              </a:rPr>
              <a:t>: </a:t>
            </a:r>
            <a:r>
              <a:rPr lang="pt-BR" sz="1600" spc="-40">
                <a:solidFill>
                  <a:prstClr val="black"/>
                </a:solidFill>
                <a:cs typeface="Calibri"/>
              </a:rPr>
              <a:t> </a:t>
            </a:r>
            <a:r>
              <a:rPr lang="pt-BR" sz="1600" spc="-40" err="1">
                <a:solidFill>
                  <a:prstClr val="black"/>
                </a:solidFill>
                <a:cs typeface="Calibri"/>
              </a:rPr>
              <a:t>Powerade</a:t>
            </a:r>
            <a:endParaRPr lang="pt-BR" sz="1600" spc="-40">
              <a:solidFill>
                <a:prstClr val="black"/>
              </a:solidFill>
              <a:cs typeface="Calibri"/>
            </a:endParaRPr>
          </a:p>
          <a:p>
            <a:pPr marR="6985"/>
            <a:r>
              <a:rPr lang="pt-BR" sz="1600" b="1" spc="-40" err="1">
                <a:solidFill>
                  <a:prstClr val="black"/>
                </a:solidFill>
                <a:cs typeface="Calibri"/>
              </a:rPr>
              <a:t>Leches</a:t>
            </a:r>
            <a:r>
              <a:rPr lang="pt-BR" sz="1600" b="1" spc="-40">
                <a:solidFill>
                  <a:prstClr val="black"/>
                </a:solidFill>
                <a:cs typeface="Calibri"/>
              </a:rPr>
              <a:t> a base de Proteína Vegetal: </a:t>
            </a:r>
            <a:r>
              <a:rPr lang="pt-BR" sz="1600" spc="-40">
                <a:solidFill>
                  <a:prstClr val="black"/>
                </a:solidFill>
                <a:cs typeface="Calibri"/>
              </a:rPr>
              <a:t>Ades Original / Ades Vitaminas / Ades /Ades Coco</a:t>
            </a:r>
          </a:p>
          <a:p>
            <a:pPr marL="901700" marR="6985" algn="just"/>
            <a:endParaRPr lang="pt-BR" sz="1600" i="1" spc="-40">
              <a:solidFill>
                <a:prstClr val="black"/>
              </a:solidFill>
              <a:cs typeface="Calibri"/>
            </a:endParaRPr>
          </a:p>
          <a:p>
            <a:pPr marL="901700" marR="6985" algn="just"/>
            <a:r>
              <a:rPr lang="pt-BR" sz="1600" b="1" spc="-40">
                <a:solidFill>
                  <a:prstClr val="black"/>
                </a:solidFill>
                <a:cs typeface="Calibri"/>
              </a:rPr>
              <a:t>	 </a:t>
            </a:r>
            <a:endParaRPr lang="pt-BR" sz="1600" spc="-40">
              <a:solidFill>
                <a:prstClr val="black"/>
              </a:solidFill>
              <a:cs typeface="Calibri"/>
            </a:endParaRPr>
          </a:p>
        </p:txBody>
      </p:sp>
      <p:sp>
        <p:nvSpPr>
          <p:cNvPr id="7" name="object 8">
            <a:extLst>
              <a:ext uri="{FF2B5EF4-FFF2-40B4-BE49-F238E27FC236}">
                <a16:creationId xmlns:a16="http://schemas.microsoft.com/office/drawing/2014/main" id="{1203DDF6-58A9-4273-9D34-692F1BA326AE}"/>
              </a:ext>
            </a:extLst>
          </p:cNvPr>
          <p:cNvSpPr txBox="1"/>
          <p:nvPr/>
        </p:nvSpPr>
        <p:spPr>
          <a:xfrm>
            <a:off x="709866" y="2048374"/>
            <a:ext cx="7873695" cy="751488"/>
          </a:xfrm>
          <a:prstGeom prst="rect">
            <a:avLst/>
          </a:prstGeom>
        </p:spPr>
        <p:txBody>
          <a:bodyPr vert="horz" wrap="square" lIns="0" tIns="12700" rIns="0" bIns="0" rtlCol="0">
            <a:spAutoFit/>
          </a:bodyPr>
          <a:lstStyle/>
          <a:p>
            <a:pPr>
              <a:defRPr/>
            </a:pPr>
            <a:r>
              <a:rPr lang="pt-BR" sz="1600" b="1" spc="-5">
                <a:solidFill>
                  <a:prstClr val="black"/>
                </a:solidFill>
                <a:cs typeface="Calibri"/>
              </a:rPr>
              <a:t>NARTD </a:t>
            </a:r>
            <a:r>
              <a:rPr lang="pt-BR" sz="1600" b="1">
                <a:solidFill>
                  <a:prstClr val="black"/>
                </a:solidFill>
                <a:cs typeface="Calibri"/>
              </a:rPr>
              <a:t>– </a:t>
            </a:r>
            <a:r>
              <a:rPr lang="pt-BR" sz="1600" b="1" spc="-5">
                <a:solidFill>
                  <a:prstClr val="black"/>
                </a:solidFill>
                <a:cs typeface="Calibri"/>
              </a:rPr>
              <a:t>NON-ALCOHOLIC </a:t>
            </a:r>
            <a:r>
              <a:rPr lang="pt-BR" sz="1600" b="1" spc="-15">
                <a:solidFill>
                  <a:prstClr val="black"/>
                </a:solidFill>
                <a:cs typeface="Calibri"/>
              </a:rPr>
              <a:t>READY </a:t>
            </a:r>
            <a:r>
              <a:rPr lang="pt-BR" sz="1600" b="1" spc="-20">
                <a:solidFill>
                  <a:prstClr val="black"/>
                </a:solidFill>
                <a:cs typeface="Calibri"/>
              </a:rPr>
              <a:t>TO</a:t>
            </a:r>
            <a:r>
              <a:rPr lang="pt-BR" sz="1600" b="1">
                <a:solidFill>
                  <a:prstClr val="black"/>
                </a:solidFill>
                <a:cs typeface="Calibri"/>
              </a:rPr>
              <a:t> </a:t>
            </a:r>
            <a:r>
              <a:rPr lang="pt-BR" sz="1600" b="1" spc="-5">
                <a:solidFill>
                  <a:prstClr val="black"/>
                </a:solidFill>
                <a:cs typeface="Calibri"/>
              </a:rPr>
              <a:t>DRINK</a:t>
            </a:r>
            <a:endParaRPr lang="pt-BR" sz="1600" b="1">
              <a:solidFill>
                <a:prstClr val="black"/>
              </a:solidFill>
              <a:cs typeface="Calibri"/>
            </a:endParaRPr>
          </a:p>
          <a:p>
            <a:pPr marR="5080">
              <a:defRPr/>
            </a:pPr>
            <a:r>
              <a:rPr lang="pt-BR" sz="1600" spc="5">
                <a:solidFill>
                  <a:prstClr val="black"/>
                </a:solidFill>
                <a:cs typeface="Calibri"/>
              </a:rPr>
              <a:t>Bebidas No </a:t>
            </a:r>
            <a:r>
              <a:rPr lang="es-ES_tradnl" sz="1600" spc="5">
                <a:solidFill>
                  <a:prstClr val="black"/>
                </a:solidFill>
                <a:cs typeface="Calibri"/>
              </a:rPr>
              <a:t>Alcohólicas</a:t>
            </a:r>
            <a:r>
              <a:rPr lang="pt-BR" sz="1600" spc="5">
                <a:solidFill>
                  <a:prstClr val="black"/>
                </a:solidFill>
                <a:cs typeface="Calibri"/>
              </a:rPr>
              <a:t> listas</a:t>
            </a:r>
            <a:r>
              <a:rPr lang="pt-BR" sz="1600">
                <a:solidFill>
                  <a:prstClr val="black"/>
                </a:solidFill>
                <a:cs typeface="Calibri"/>
              </a:rPr>
              <a:t> para </a:t>
            </a:r>
            <a:r>
              <a:rPr lang="pt-BR" sz="1600" spc="5">
                <a:solidFill>
                  <a:prstClr val="black"/>
                </a:solidFill>
                <a:cs typeface="Calibri"/>
              </a:rPr>
              <a:t>Beber: </a:t>
            </a:r>
            <a:r>
              <a:rPr lang="pt-BR" sz="1600" spc="-5">
                <a:solidFill>
                  <a:prstClr val="black"/>
                </a:solidFill>
                <a:cs typeface="Calibri"/>
              </a:rPr>
              <a:t>SSD, </a:t>
            </a:r>
            <a:r>
              <a:rPr lang="pt-BR" sz="1600" spc="5">
                <a:solidFill>
                  <a:prstClr val="black"/>
                </a:solidFill>
                <a:cs typeface="Calibri"/>
              </a:rPr>
              <a:t>aguas, jugos </a:t>
            </a:r>
            <a:r>
              <a:rPr lang="pt-BR" sz="1600">
                <a:solidFill>
                  <a:prstClr val="black"/>
                </a:solidFill>
                <a:cs typeface="Calibri"/>
              </a:rPr>
              <a:t>&amp; refrescos </a:t>
            </a:r>
            <a:r>
              <a:rPr lang="pt-BR" sz="1600" spc="5">
                <a:solidFill>
                  <a:prstClr val="black"/>
                </a:solidFill>
                <a:cs typeface="Calibri"/>
              </a:rPr>
              <a:t>líquidos, </a:t>
            </a:r>
            <a:r>
              <a:rPr lang="es-ES_tradnl" sz="1600" spc="5">
                <a:solidFill>
                  <a:prstClr val="black"/>
                </a:solidFill>
                <a:cs typeface="Calibri"/>
              </a:rPr>
              <a:t>isotónicos</a:t>
            </a:r>
            <a:r>
              <a:rPr lang="pt-BR" sz="1600" spc="5">
                <a:solidFill>
                  <a:prstClr val="black"/>
                </a:solidFill>
                <a:cs typeface="Calibri"/>
              </a:rPr>
              <a:t> y</a:t>
            </a:r>
            <a:r>
              <a:rPr lang="pt-BR" sz="1600">
                <a:solidFill>
                  <a:prstClr val="black"/>
                </a:solidFill>
                <a:cs typeface="Calibri"/>
              </a:rPr>
              <a:t> </a:t>
            </a:r>
            <a:r>
              <a:rPr lang="pt-BR" sz="1600" spc="5">
                <a:solidFill>
                  <a:prstClr val="black"/>
                </a:solidFill>
                <a:cs typeface="Calibri"/>
              </a:rPr>
              <a:t>bebidas a</a:t>
            </a:r>
            <a:r>
              <a:rPr lang="pt-BR" sz="1600">
                <a:solidFill>
                  <a:prstClr val="black"/>
                </a:solidFill>
                <a:cs typeface="Calibri"/>
              </a:rPr>
              <a:t> </a:t>
            </a:r>
            <a:r>
              <a:rPr lang="pt-BR" sz="1600" spc="5">
                <a:solidFill>
                  <a:prstClr val="black"/>
                </a:solidFill>
                <a:cs typeface="Calibri"/>
              </a:rPr>
              <a:t>base de </a:t>
            </a:r>
            <a:r>
              <a:rPr lang="pt-BR" sz="1600" spc="-10">
                <a:solidFill>
                  <a:prstClr val="black"/>
                </a:solidFill>
                <a:cs typeface="Calibri"/>
              </a:rPr>
              <a:t>proteína</a:t>
            </a:r>
            <a:r>
              <a:rPr lang="pt-BR" sz="1600" spc="150">
                <a:solidFill>
                  <a:prstClr val="black"/>
                </a:solidFill>
                <a:cs typeface="Calibri"/>
              </a:rPr>
              <a:t> </a:t>
            </a:r>
            <a:r>
              <a:rPr lang="pt-BR" sz="1600" spc="-10">
                <a:solidFill>
                  <a:prstClr val="black"/>
                </a:solidFill>
                <a:cs typeface="Calibri"/>
              </a:rPr>
              <a:t>vegetal.</a:t>
            </a:r>
            <a:endParaRPr lang="pt-BR" sz="1600">
              <a:solidFill>
                <a:prstClr val="black"/>
              </a:solidFill>
              <a:cs typeface="Calibri"/>
            </a:endParaRPr>
          </a:p>
        </p:txBody>
      </p:sp>
      <p:sp>
        <p:nvSpPr>
          <p:cNvPr id="8" name="object 9">
            <a:extLst>
              <a:ext uri="{FF2B5EF4-FFF2-40B4-BE49-F238E27FC236}">
                <a16:creationId xmlns:a16="http://schemas.microsoft.com/office/drawing/2014/main" id="{D0E0C8B5-8A34-4183-A698-721568F6F374}"/>
              </a:ext>
            </a:extLst>
          </p:cNvPr>
          <p:cNvSpPr txBox="1"/>
          <p:nvPr/>
        </p:nvSpPr>
        <p:spPr>
          <a:xfrm>
            <a:off x="709866" y="3073696"/>
            <a:ext cx="3222862" cy="505267"/>
          </a:xfrm>
          <a:prstGeom prst="rect">
            <a:avLst/>
          </a:prstGeom>
        </p:spPr>
        <p:txBody>
          <a:bodyPr vert="horz" wrap="square" lIns="0" tIns="12700" rIns="0" bIns="0" rtlCol="0">
            <a:spAutoFit/>
          </a:bodyPr>
          <a:lstStyle/>
          <a:p>
            <a:pPr>
              <a:defRPr/>
            </a:pPr>
            <a:r>
              <a:rPr lang="pt-BR" sz="1600" b="1">
                <a:solidFill>
                  <a:prstClr val="black"/>
                </a:solidFill>
                <a:cs typeface="Calibri"/>
              </a:rPr>
              <a:t>SSD – </a:t>
            </a:r>
            <a:r>
              <a:rPr lang="pt-BR" sz="1600" b="1" spc="-15">
                <a:solidFill>
                  <a:prstClr val="black"/>
                </a:solidFill>
                <a:cs typeface="Calibri"/>
              </a:rPr>
              <a:t>SPARKLING </a:t>
            </a:r>
            <a:r>
              <a:rPr lang="pt-BR" sz="1600" b="1">
                <a:solidFill>
                  <a:prstClr val="black"/>
                </a:solidFill>
                <a:cs typeface="Calibri"/>
              </a:rPr>
              <a:t>SOFT</a:t>
            </a:r>
            <a:r>
              <a:rPr lang="pt-BR" sz="1600" b="1" spc="-45">
                <a:solidFill>
                  <a:prstClr val="black"/>
                </a:solidFill>
                <a:cs typeface="Calibri"/>
              </a:rPr>
              <a:t> </a:t>
            </a:r>
            <a:r>
              <a:rPr lang="pt-BR" sz="1600" b="1" spc="-5">
                <a:solidFill>
                  <a:prstClr val="black"/>
                </a:solidFill>
                <a:cs typeface="Calibri"/>
              </a:rPr>
              <a:t>DRINK</a:t>
            </a:r>
            <a:endParaRPr lang="pt-BR" sz="1600" b="1">
              <a:solidFill>
                <a:prstClr val="black"/>
              </a:solidFill>
              <a:cs typeface="Calibri"/>
            </a:endParaRPr>
          </a:p>
          <a:p>
            <a:pPr>
              <a:defRPr/>
            </a:pPr>
            <a:r>
              <a:rPr lang="pt-BR" sz="1600" spc="-15">
                <a:solidFill>
                  <a:prstClr val="black"/>
                </a:solidFill>
                <a:cs typeface="Calibri"/>
              </a:rPr>
              <a:t>Refrigerantes</a:t>
            </a:r>
            <a:endParaRPr lang="pt-BR" sz="1600">
              <a:solidFill>
                <a:prstClr val="black"/>
              </a:solidFill>
              <a:cs typeface="Calibri"/>
            </a:endParaRPr>
          </a:p>
        </p:txBody>
      </p:sp>
      <p:sp>
        <p:nvSpPr>
          <p:cNvPr id="3" name="Retângulo: Cantos Arredondados 2">
            <a:extLst>
              <a:ext uri="{FF2B5EF4-FFF2-40B4-BE49-F238E27FC236}">
                <a16:creationId xmlns:a16="http://schemas.microsoft.com/office/drawing/2014/main" id="{6BD5ABCA-5BA2-4B57-97A8-B403929F4D62}"/>
              </a:ext>
            </a:extLst>
          </p:cNvPr>
          <p:cNvSpPr/>
          <p:nvPr/>
        </p:nvSpPr>
        <p:spPr>
          <a:xfrm>
            <a:off x="8578605" y="3150124"/>
            <a:ext cx="2903529" cy="3170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83929003-F64F-4F59-8F6D-1D76CC107405}"/>
              </a:ext>
            </a:extLst>
          </p:cNvPr>
          <p:cNvSpPr txBox="1"/>
          <p:nvPr/>
        </p:nvSpPr>
        <p:spPr>
          <a:xfrm>
            <a:off x="8811059" y="3138428"/>
            <a:ext cx="2438619" cy="400110"/>
          </a:xfrm>
          <a:prstGeom prst="rect">
            <a:avLst/>
          </a:prstGeom>
          <a:noFill/>
        </p:spPr>
        <p:txBody>
          <a:bodyPr wrap="square" rtlCol="0">
            <a:spAutoFit/>
          </a:bodyPr>
          <a:lstStyle/>
          <a:p>
            <a:pPr algn="ctr"/>
            <a:r>
              <a:rPr lang="es-ES_tradnl" sz="2000" b="1"/>
              <a:t>Portfolio</a:t>
            </a:r>
            <a:r>
              <a:rPr lang="pt-BR" sz="2000" b="1"/>
              <a:t> Coca-Cola</a:t>
            </a:r>
          </a:p>
        </p:txBody>
      </p:sp>
    </p:spTree>
    <p:extLst>
      <p:ext uri="{BB962C8B-B14F-4D97-AF65-F5344CB8AC3E}">
        <p14:creationId xmlns:p14="http://schemas.microsoft.com/office/powerpoint/2010/main" val="3954659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Comunicación "</a:t>
            </a:r>
            <a:r>
              <a:rPr lang="es-419" sz="1600" b="1" i="0" u="none" strike="noStrike" kern="1200" baseline="0" err="1">
                <a:latin typeface="Calibri" panose="020F0502020204030204" pitchFamily="34" charset="0"/>
              </a:rPr>
              <a:t>Breakfast</a:t>
            </a:r>
            <a:r>
              <a:rPr lang="es-419" sz="1600" b="1" i="0" u="none" strike="noStrike" kern="1200" baseline="0">
                <a:latin typeface="Calibri" panose="020F0502020204030204" pitchFamily="34" charset="0"/>
              </a:rPr>
              <a:t>" con </a:t>
            </a:r>
            <a:r>
              <a:rPr lang="es-419" sz="1600" b="1" i="0" u="none" strike="noStrike" kern="1200" baseline="0" err="1">
                <a:latin typeface="Calibri" panose="020F0502020204030204" pitchFamily="34" charset="0"/>
              </a:rPr>
              <a:t>Ades</a:t>
            </a:r>
            <a:r>
              <a:rPr lang="es-419" sz="1600" b="1" i="0" u="none" strike="noStrike" kern="1200" baseline="0">
                <a:latin typeface="Calibri" panose="020F0502020204030204" pitchFamily="34" charset="0"/>
              </a:rPr>
              <a:t> Y Del Valle Jugos, Néctar O </a:t>
            </a:r>
            <a:r>
              <a:rPr lang="es-419" sz="1600" b="1" i="0" u="none" strike="noStrike" kern="1200" baseline="0" err="1">
                <a:latin typeface="Calibri" panose="020F0502020204030204" pitchFamily="34" charset="0"/>
              </a:rPr>
              <a:t>Dairy</a:t>
            </a:r>
            <a:r>
              <a:rPr lang="es-419" sz="1600" b="1" i="0" u="none" strike="noStrike" kern="1200" baseline="0">
                <a:latin typeface="Calibri" panose="020F0502020204030204" pitchFamily="34" charset="0"/>
              </a:rPr>
              <a:t> (SS O MS)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0,5 %</a:t>
            </a:r>
            <a:endPar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112</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object 23">
            <a:extLst>
              <a:ext uri="{FF2B5EF4-FFF2-40B4-BE49-F238E27FC236}">
                <a16:creationId xmlns:a16="http://schemas.microsoft.com/office/drawing/2014/main" id="{C48E8D6A-81F7-4945-856E-08C08D832910}"/>
              </a:ext>
            </a:extLst>
          </p:cNvPr>
          <p:cNvSpPr txBox="1"/>
          <p:nvPr/>
        </p:nvSpPr>
        <p:spPr>
          <a:xfrm>
            <a:off x="616581" y="5119836"/>
            <a:ext cx="8613144" cy="2167260"/>
          </a:xfrm>
          <a:prstGeom prst="rect">
            <a:avLst/>
          </a:prstGeom>
        </p:spPr>
        <p:txBody>
          <a:bodyPr vert="horz" wrap="square" lIns="0" tIns="12700" rIns="0" bIns="0" rtlCol="0">
            <a:spAutoFit/>
          </a:bodyPr>
          <a:lstStyle/>
          <a:p>
            <a:pPr>
              <a:tabLst>
                <a:tab pos="143510" algn="l"/>
              </a:tabLst>
            </a:pPr>
            <a:r>
              <a:rPr lang="es-ES_tradnl" sz="1400" b="1">
                <a:cs typeface="Calibri"/>
              </a:rPr>
              <a:t>Observación:</a:t>
            </a:r>
          </a:p>
          <a:p>
            <a:pPr>
              <a:tabLst>
                <a:tab pos="143510" algn="l"/>
              </a:tabLst>
            </a:pPr>
            <a:r>
              <a:rPr lang="es-ES_tradnl" sz="1400">
                <a:cs typeface="Calibri"/>
              </a:rPr>
              <a:t>Cuando no este activada directamente en el Rack o en el EDF, la comunicación de ocasión debe estar a una </a:t>
            </a:r>
            <a:r>
              <a:rPr lang="es-ES_tradnl" sz="1400" b="1">
                <a:cs typeface="Calibri"/>
              </a:rPr>
              <a:t>distancia</a:t>
            </a:r>
            <a:r>
              <a:rPr lang="es-ES_tradnl" sz="1400">
                <a:cs typeface="Calibri"/>
              </a:rPr>
              <a:t> </a:t>
            </a:r>
            <a:r>
              <a:rPr lang="es-ES_tradnl" sz="1400" b="1">
                <a:cs typeface="Calibri"/>
              </a:rPr>
              <a:t>máxima</a:t>
            </a:r>
            <a:r>
              <a:rPr lang="es-ES_tradnl" sz="1400">
                <a:cs typeface="Calibri"/>
              </a:rPr>
              <a:t> </a:t>
            </a:r>
            <a:r>
              <a:rPr lang="es-ES_tradnl" sz="1400" b="1">
                <a:cs typeface="Calibri"/>
              </a:rPr>
              <a:t>de 1,0 metros (100cm) de los productos</a:t>
            </a:r>
            <a:r>
              <a:rPr lang="es-ES_tradnl" sz="1400">
                <a:cs typeface="Calibri"/>
              </a:rPr>
              <a:t>, para validar esta métrica.</a:t>
            </a:r>
          </a:p>
          <a:p>
            <a:pPr>
              <a:tabLst>
                <a:tab pos="143510" algn="l"/>
              </a:tabLst>
            </a:pPr>
            <a:endParaRPr lang="es-ES_tradnl" sz="1400">
              <a:latin typeface="Abadi" panose="020B0604020104020204" pitchFamily="34" charset="0"/>
              <a:cs typeface="Calibri"/>
            </a:endParaRPr>
          </a:p>
          <a:p>
            <a:pPr>
              <a:tabLst>
                <a:tab pos="143510" algn="l"/>
              </a:tabLst>
            </a:pPr>
            <a:r>
              <a:rPr lang="es-ES_tradnl" sz="1400">
                <a:cs typeface="Calibri"/>
              </a:rPr>
              <a:t>El PDV puede puntuar la Comunicación de Ocasión sin positivar el Punto Extra. Las métricas serán evaluadas de forma independente.</a:t>
            </a:r>
          </a:p>
          <a:p>
            <a:pPr>
              <a:tabLst>
                <a:tab pos="143510" algn="l"/>
              </a:tabLst>
            </a:pPr>
            <a:endParaRPr lang="es-ES_tradnl" sz="1400">
              <a:cs typeface="Calibri"/>
            </a:endParaRPr>
          </a:p>
          <a:p>
            <a:pPr>
              <a:tabLst>
                <a:tab pos="143510" algn="l"/>
              </a:tabLst>
            </a:pPr>
            <a:r>
              <a:rPr lang="es-ES_tradnl" sz="1400">
                <a:cs typeface="Calibri"/>
              </a:rPr>
              <a:t>Comunicación de Ocasión de esa métrica solo va a ser mandatorio en el Q4.</a:t>
            </a:r>
          </a:p>
          <a:p>
            <a:pPr>
              <a:tabLst>
                <a:tab pos="143510" algn="l"/>
              </a:tabLst>
            </a:pPr>
            <a:endParaRPr lang="es-ES_tradnl" sz="1400">
              <a:cs typeface="Calibri"/>
            </a:endParaRPr>
          </a:p>
          <a:p>
            <a:pPr>
              <a:tabLst>
                <a:tab pos="143510" algn="l"/>
              </a:tabLst>
            </a:pPr>
            <a:endParaRPr lang="es-ES_tradnl" sz="1400">
              <a:cs typeface="Calibri"/>
            </a:endParaRPr>
          </a:p>
        </p:txBody>
      </p:sp>
      <p:pic>
        <p:nvPicPr>
          <p:cNvPr id="19" name="Picture 13" descr="Logo, icon&#10;&#10;Description automatically generated">
            <a:extLst>
              <a:ext uri="{FF2B5EF4-FFF2-40B4-BE49-F238E27FC236}">
                <a16:creationId xmlns:a16="http://schemas.microsoft.com/office/drawing/2014/main" id="{EF4F0EAB-1396-42C0-A589-E62B3569F2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811" y="258692"/>
            <a:ext cx="732989" cy="732989"/>
          </a:xfrm>
          <a:prstGeom prst="rect">
            <a:avLst/>
          </a:prstGeom>
        </p:spPr>
      </p:pic>
      <p:pic>
        <p:nvPicPr>
          <p:cNvPr id="20" name="Imagem 19" descr="Desenho de uma pessoa&#10;&#10;Descrição gerada automaticamente com confiança baixa">
            <a:extLst>
              <a:ext uri="{FF2B5EF4-FFF2-40B4-BE49-F238E27FC236}">
                <a16:creationId xmlns:a16="http://schemas.microsoft.com/office/drawing/2014/main" id="{6CD03F23-A86B-40DB-A092-31E0E7EB61D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1" name="Imagem 20">
            <a:extLst>
              <a:ext uri="{FF2B5EF4-FFF2-40B4-BE49-F238E27FC236}">
                <a16:creationId xmlns:a16="http://schemas.microsoft.com/office/drawing/2014/main" id="{C7A67CF4-ED2F-4064-8D11-BA3F700BC3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7" name="Imagem 16">
            <a:extLst>
              <a:ext uri="{FF2B5EF4-FFF2-40B4-BE49-F238E27FC236}">
                <a16:creationId xmlns:a16="http://schemas.microsoft.com/office/drawing/2014/main" id="{5AB9B86E-D26F-4AD0-81DB-FD139E8A704E}"/>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3" name="object 23">
            <a:extLst>
              <a:ext uri="{FF2B5EF4-FFF2-40B4-BE49-F238E27FC236}">
                <a16:creationId xmlns:a16="http://schemas.microsoft.com/office/drawing/2014/main" id="{D6E26FD9-EFE8-4D17-9414-54D77640C4CD}"/>
              </a:ext>
            </a:extLst>
          </p:cNvPr>
          <p:cNvSpPr txBox="1"/>
          <p:nvPr/>
        </p:nvSpPr>
        <p:spPr>
          <a:xfrm>
            <a:off x="614138" y="3109563"/>
            <a:ext cx="8615587" cy="2167260"/>
          </a:xfrm>
          <a:prstGeom prst="rect">
            <a:avLst/>
          </a:prstGeom>
        </p:spPr>
        <p:txBody>
          <a:bodyPr vert="horz" wrap="square" lIns="0" tIns="12700" rIns="0" bIns="0" rtlCol="0">
            <a:spAutoFit/>
          </a:bodyPr>
          <a:lstStyle/>
          <a:p>
            <a:pPr marL="285750" indent="-285750">
              <a:buFont typeface="Arial" panose="020B0604020202020204" pitchFamily="34" charset="0"/>
              <a:buChar char="•"/>
              <a:tabLst>
                <a:tab pos="143510" algn="l"/>
              </a:tabLst>
            </a:pPr>
            <a:r>
              <a:rPr lang="es-ES_tradnl" sz="1400">
                <a:latin typeface="+mj-lt"/>
                <a:cs typeface="Calibri"/>
              </a:rPr>
              <a:t>Mención verbal (frase) alusiva a la ocasión </a:t>
            </a:r>
            <a:r>
              <a:rPr lang="es-ES_tradnl" sz="1400" spc="-10">
                <a:latin typeface="Calibri" panose="020F0502020204030204" pitchFamily="34" charset="0"/>
                <a:cs typeface="Calibri"/>
              </a:rPr>
              <a:t> – con divulgación de</a:t>
            </a:r>
            <a:r>
              <a:rPr lang="es-ES_tradnl" sz="1400" b="1" spc="-10">
                <a:solidFill>
                  <a:srgbClr val="E46C0A"/>
                </a:solidFill>
                <a:latin typeface="Calibri" panose="020F0502020204030204" pitchFamily="34" charset="0"/>
                <a:cs typeface="Calibri"/>
              </a:rPr>
              <a:t> </a:t>
            </a:r>
            <a:r>
              <a:rPr lang="es-ES_tradnl" sz="1400" spc="-10">
                <a:latin typeface="+mj-lt"/>
                <a:cs typeface="Calibri"/>
              </a:rPr>
              <a:t>Imagen de los productos/ exposición de las marcas activadas;</a:t>
            </a:r>
            <a:endParaRPr lang="es-ES_tradnl" sz="1400" spc="-5">
              <a:latin typeface="+mj-lt"/>
              <a:cs typeface="Calibri"/>
            </a:endParaRPr>
          </a:p>
          <a:p>
            <a:endParaRPr lang="es-ES_tradnl" sz="1400" spc="-5">
              <a:latin typeface="+mj-lt"/>
              <a:cs typeface="Calibri"/>
            </a:endParaRPr>
          </a:p>
          <a:p>
            <a:pPr marL="285750" indent="-285750">
              <a:buFont typeface="Arial" panose="020B0604020202020204" pitchFamily="34" charset="0"/>
              <a:buChar char="•"/>
            </a:pPr>
            <a:r>
              <a:rPr lang="es-ES_tradnl" sz="1400">
                <a:latin typeface="+mj-lt"/>
                <a:cs typeface="Calibri"/>
              </a:rPr>
              <a:t>La dimensión mínima del material deberá ser 20x20cm;</a:t>
            </a:r>
          </a:p>
          <a:p>
            <a:endParaRPr lang="es-ES_tradnl" sz="1400">
              <a:solidFill>
                <a:srgbClr val="FF0000"/>
              </a:solidFill>
              <a:latin typeface="+mj-lt"/>
              <a:cs typeface="Calibri"/>
            </a:endParaRPr>
          </a:p>
          <a:p>
            <a:pPr marL="285750" indent="-285750">
              <a:buFont typeface="Arial" panose="020B0604020202020204" pitchFamily="34" charset="0"/>
              <a:buChar char="•"/>
            </a:pPr>
            <a:r>
              <a:rPr lang="es-ES_tradnl" sz="1400" spc="-5">
                <a:latin typeface="+mj-lt"/>
                <a:cs typeface="Calibri"/>
              </a:rPr>
              <a:t>El material debe contener la comunicación de precio de, cono mínimo, 1 de los productos expuestos en el material publicitario y  presente en el Punto Extra</a:t>
            </a:r>
          </a:p>
          <a:p>
            <a:pPr marL="285750" indent="-285750">
              <a:buFont typeface="Arial" panose="020B0604020202020204" pitchFamily="34" charset="0"/>
              <a:buChar char="•"/>
            </a:pPr>
            <a:endParaRPr lang="es-ES_tradnl" sz="1400" spc="-5">
              <a:solidFill>
                <a:srgbClr val="FF0000"/>
              </a:solidFill>
              <a:latin typeface="+mj-lt"/>
              <a:cs typeface="Calibri"/>
            </a:endParaRPr>
          </a:p>
          <a:p>
            <a:pPr marL="285750" indent="-285750">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a:solidFill>
                <a:srgbClr val="FF0000"/>
              </a:solidFill>
              <a:latin typeface="+mj-lt"/>
              <a:cs typeface="Calibri"/>
            </a:endParaRPr>
          </a:p>
          <a:p>
            <a:pPr marR="1275080"/>
            <a:endParaRPr lang="es-ES_tradnl" sz="1400" b="1">
              <a:solidFill>
                <a:srgbClr val="FF0000"/>
              </a:solidFill>
              <a:cs typeface="Calibri"/>
            </a:endParaRPr>
          </a:p>
        </p:txBody>
      </p:sp>
      <p:sp>
        <p:nvSpPr>
          <p:cNvPr id="24" name="object 23">
            <a:extLst>
              <a:ext uri="{FF2B5EF4-FFF2-40B4-BE49-F238E27FC236}">
                <a16:creationId xmlns:a16="http://schemas.microsoft.com/office/drawing/2014/main" id="{1779DB77-8CC2-455E-9424-B170ACB8A4DC}"/>
              </a:ext>
            </a:extLst>
          </p:cNvPr>
          <p:cNvSpPr txBox="1"/>
          <p:nvPr/>
        </p:nvSpPr>
        <p:spPr>
          <a:xfrm>
            <a:off x="616581" y="2255404"/>
            <a:ext cx="8759269" cy="874598"/>
          </a:xfrm>
          <a:prstGeom prst="rect">
            <a:avLst/>
          </a:prstGeom>
        </p:spPr>
        <p:txBody>
          <a:bodyPr vert="horz" wrap="square" lIns="0" tIns="12700" rIns="0" bIns="0" rtlCol="0">
            <a:spAutoFit/>
          </a:bodyPr>
          <a:lstStyle/>
          <a:p>
            <a:pPr marR="5715"/>
            <a:r>
              <a:rPr lang="pt-BR" sz="1400" b="1" spc="45">
                <a:cs typeface="Calibri"/>
              </a:rPr>
              <a:t>DESCRIPCIÓN </a:t>
            </a:r>
          </a:p>
          <a:p>
            <a:pPr marR="5715"/>
            <a:r>
              <a:rPr lang="es-ES_tradnl" sz="1400" spc="-10">
                <a:cs typeface="Calibri"/>
              </a:rPr>
              <a:t>Las activaciones con Puntos Extra son mas asertivas cuando están bien comunicadas, ya que refuerzan la experiencia que queremos generar en los consumidores finales al adquirir nuestros productos. De esta forma, la métrica valida si el equipamiento o </a:t>
            </a:r>
            <a:r>
              <a:rPr lang="es-ES_tradnl" sz="1400" spc="-10" err="1">
                <a:cs typeface="Calibri"/>
              </a:rPr>
              <a:t>HotSpot</a:t>
            </a:r>
            <a:r>
              <a:rPr lang="es-ES_tradnl" sz="1400" spc="-10">
                <a:cs typeface="Calibri"/>
              </a:rPr>
              <a:t> posee las siguientes características:</a:t>
            </a:r>
            <a:endParaRPr lang="es-ES_tradnl" sz="1400">
              <a:cs typeface="Calibri"/>
            </a:endParaRPr>
          </a:p>
        </p:txBody>
      </p:sp>
      <p:sp>
        <p:nvSpPr>
          <p:cNvPr id="22" name="Retângulo: Cantos Arredondados 21">
            <a:extLst>
              <a:ext uri="{FF2B5EF4-FFF2-40B4-BE49-F238E27FC236}">
                <a16:creationId xmlns:a16="http://schemas.microsoft.com/office/drawing/2014/main" id="{B667C2B2-9D2D-4C3D-9280-DDCED886C5AF}"/>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5" name="Espaço Reservado para Conteúdo 6">
            <a:extLst>
              <a:ext uri="{FF2B5EF4-FFF2-40B4-BE49-F238E27FC236}">
                <a16:creationId xmlns:a16="http://schemas.microsoft.com/office/drawing/2014/main" id="{301C6CAB-B64A-4E7C-9366-6E15AD926CFB}"/>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ACTIVACION</a:t>
            </a:r>
          </a:p>
          <a:p>
            <a:pPr marL="0" indent="0">
              <a:buFont typeface="Arial" panose="020B0604020202020204" pitchFamily="34" charset="0"/>
              <a:buNone/>
            </a:pPr>
            <a:endParaRPr lang="es-419" sz="1600" b="1">
              <a:latin typeface="TCCC-UnityText" panose="020B0505030303020204" pitchFamily="34" charset="0"/>
            </a:endParaRPr>
          </a:p>
        </p:txBody>
      </p:sp>
      <p:pic>
        <p:nvPicPr>
          <p:cNvPr id="16" name="Picture 10" descr="Graphical user interface, website&#10;&#10;Description automatically generated">
            <a:extLst>
              <a:ext uri="{FF2B5EF4-FFF2-40B4-BE49-F238E27FC236}">
                <a16:creationId xmlns:a16="http://schemas.microsoft.com/office/drawing/2014/main" id="{E62D8770-1C2C-4BA1-8FBE-96C9EB6E4142}"/>
              </a:ext>
            </a:extLst>
          </p:cNvPr>
          <p:cNvPicPr>
            <a:picLocks noChangeAspect="1"/>
          </p:cNvPicPr>
          <p:nvPr/>
        </p:nvPicPr>
        <p:blipFill rotWithShape="1">
          <a:blip r:embed="rId6">
            <a:extLst>
              <a:ext uri="{28A0092B-C50C-407E-A947-70E740481C1C}">
                <a14:useLocalDpi xmlns:a14="http://schemas.microsoft.com/office/drawing/2010/main" val="0"/>
              </a:ext>
            </a:extLst>
          </a:blip>
          <a:srcRect l="10272" t="8146" r="8032" b="8875"/>
          <a:stretch/>
        </p:blipFill>
        <p:spPr>
          <a:xfrm>
            <a:off x="9377299" y="2524259"/>
            <a:ext cx="2425273" cy="3379692"/>
          </a:xfrm>
          <a:prstGeom prst="rect">
            <a:avLst/>
          </a:prstGeom>
          <a:ln>
            <a:solidFill>
              <a:schemeClr val="bg1">
                <a:lumMod val="75000"/>
              </a:schemeClr>
            </a:solidFill>
          </a:ln>
        </p:spPr>
      </p:pic>
    </p:spTree>
    <p:extLst>
      <p:ext uri="{BB962C8B-B14F-4D97-AF65-F5344CB8AC3E}">
        <p14:creationId xmlns:p14="http://schemas.microsoft.com/office/powerpoint/2010/main" val="2454214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Cobertura de Equipo De Frio KO en Checkout - 1 EDF KO cada 3 checkouts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5,0</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15">
            <a:extLst>
              <a:ext uri="{FF2B5EF4-FFF2-40B4-BE49-F238E27FC236}">
                <a16:creationId xmlns:a16="http://schemas.microsoft.com/office/drawing/2014/main" id="{25D34DA8-FC39-4B49-9A5C-73B4B5584546}"/>
              </a:ext>
            </a:extLst>
          </p:cNvPr>
          <p:cNvSpPr txBox="1"/>
          <p:nvPr/>
        </p:nvSpPr>
        <p:spPr>
          <a:xfrm>
            <a:off x="605875" y="2154126"/>
            <a:ext cx="8717510" cy="4301177"/>
          </a:xfrm>
          <a:prstGeom prst="rect">
            <a:avLst/>
          </a:prstGeom>
        </p:spPr>
        <p:txBody>
          <a:bodyPr vert="horz" wrap="square" lIns="0" tIns="53340" rIns="0" bIns="0" rtlCol="0">
            <a:spAutoFit/>
          </a:bodyPr>
          <a:lstStyle/>
          <a:p>
            <a:pPr marL="12700" marR="0" lvl="0" indent="0" algn="just" defTabSz="914400" rtl="0" eaLnBrk="1" fontAlgn="auto" latinLnBrk="0" hangingPunct="1">
              <a:lnSpc>
                <a:spcPct val="100000"/>
              </a:lnSpc>
              <a:spcBef>
                <a:spcPts val="100"/>
              </a:spcBef>
              <a:spcAft>
                <a:spcPts val="0"/>
              </a:spcAft>
              <a:buClrTx/>
              <a:buSzTx/>
              <a:buFontTx/>
              <a:buNone/>
              <a:tabLst/>
              <a:defRPr/>
            </a:pPr>
            <a:r>
              <a:rPr lang="es-ES_tradnl" sz="1400" b="1">
                <a:cs typeface="Calibri"/>
              </a:rPr>
              <a:t>DESCRIPCIÓN</a:t>
            </a:r>
            <a:endParaRPr lang="es-ES_tradnl" sz="1400" spc="-5">
              <a:cs typeface="Calibri"/>
            </a:endParaRPr>
          </a:p>
          <a:p>
            <a:pPr marL="12700" marR="0" lvl="0" indent="0" algn="just" defTabSz="914400" rtl="0" eaLnBrk="1" fontAlgn="auto" latinLnBrk="0" hangingPunct="1">
              <a:lnSpc>
                <a:spcPct val="100000"/>
              </a:lnSpc>
              <a:spcBef>
                <a:spcPts val="100"/>
              </a:spcBef>
              <a:spcAft>
                <a:spcPts val="0"/>
              </a:spcAft>
              <a:buClrTx/>
              <a:buSzTx/>
              <a:buFontTx/>
              <a:buNone/>
              <a:tabLst/>
              <a:defRPr/>
            </a:pPr>
            <a:r>
              <a:rPr lang="es-ES_tradnl" sz="1400">
                <a:cs typeface="Calibri"/>
              </a:rPr>
              <a:t>La métrica valida la presencia y proporción de, al menos, 1 heladera KO para cada 3 </a:t>
            </a:r>
            <a:r>
              <a:rPr lang="es-ES_tradnl" sz="1400" err="1">
                <a:cs typeface="Calibri"/>
              </a:rPr>
              <a:t>checkouts</a:t>
            </a:r>
            <a:r>
              <a:rPr lang="es-ES_tradnl" sz="1400">
                <a:cs typeface="Calibri"/>
              </a:rPr>
              <a:t> regulares del PDV, para aumento del número de transacciones por impulso. Para esto, los EDF debe atender las siguientes características:</a:t>
            </a:r>
          </a:p>
          <a:p>
            <a:pPr marL="12700" marR="0" lvl="0" indent="0" algn="just"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298450" marR="0" lvl="0" indent="-285750" algn="just"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cs typeface="Calibri"/>
              </a:rPr>
              <a:t>Encendida y refrigerando los productos;</a:t>
            </a:r>
          </a:p>
          <a:p>
            <a:pPr marL="298450" marR="0" lvl="0" indent="-285750" algn="just"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b="1">
                <a:cs typeface="Calibri"/>
              </a:rPr>
              <a:t>Ocupación de 50% o mas de productos SSD KO</a:t>
            </a:r>
            <a:r>
              <a:rPr lang="es-ES_tradnl" sz="1400">
                <a:cs typeface="Calibri"/>
              </a:rPr>
              <a:t>, configurando de esta manera el concepto de predominancia</a:t>
            </a:r>
            <a:r>
              <a:rPr lang="es-ES_tradnl" sz="1400" b="1">
                <a:cs typeface="Calibri"/>
              </a:rPr>
              <a:t>;</a:t>
            </a:r>
            <a:endParaRPr lang="es-ES_tradnl" sz="1400">
              <a:cs typeface="Calibri"/>
            </a:endParaRPr>
          </a:p>
          <a:p>
            <a:pPr marL="298450" marR="0" lvl="0" indent="-285750" algn="just"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cs typeface="Calibri"/>
              </a:rPr>
              <a:t>En el área de </a:t>
            </a:r>
            <a:r>
              <a:rPr lang="es-ES_tradnl" sz="1400" err="1">
                <a:cs typeface="Calibri"/>
              </a:rPr>
              <a:t>Checkouts</a:t>
            </a:r>
            <a:r>
              <a:rPr lang="es-ES_tradnl" sz="1400">
                <a:cs typeface="Calibri"/>
              </a:rPr>
              <a:t> Regulares.</a:t>
            </a:r>
          </a:p>
          <a:p>
            <a:pPr marL="12700" marR="0" lvl="0" algn="just" defTabSz="914400" rtl="0" eaLnBrk="1" fontAlgn="auto" latinLnBrk="0" hangingPunct="1">
              <a:lnSpc>
                <a:spcPct val="100000"/>
              </a:lnSpc>
              <a:spcBef>
                <a:spcPts val="100"/>
              </a:spcBef>
              <a:spcAft>
                <a:spcPts val="0"/>
              </a:spcAft>
              <a:buClrTx/>
              <a:buSzTx/>
              <a:tabLst/>
              <a:defRPr/>
            </a:pPr>
            <a:endParaRPr lang="es-ES_tradnl" sz="1400">
              <a:cs typeface="Calibri"/>
            </a:endParaRPr>
          </a:p>
          <a:p>
            <a:pPr marL="12700" marR="0" lvl="0" algn="just" defTabSz="914400" rtl="0" eaLnBrk="1" fontAlgn="auto" latinLnBrk="0" hangingPunct="1">
              <a:lnSpc>
                <a:spcPct val="100000"/>
              </a:lnSpc>
              <a:spcBef>
                <a:spcPts val="100"/>
              </a:spcBef>
              <a:spcAft>
                <a:spcPts val="0"/>
              </a:spcAft>
              <a:buClrTx/>
              <a:buSzTx/>
              <a:tabLst/>
              <a:defRPr/>
            </a:pPr>
            <a:r>
              <a:rPr lang="es-ES_tradnl" sz="1400" b="1">
                <a:cs typeface="Calibri"/>
              </a:rPr>
              <a:t>INFORMACIONES ADICIONALES</a:t>
            </a:r>
          </a:p>
          <a:p>
            <a:pPr marL="12700" marR="0" lvl="0" algn="just" defTabSz="914400" rtl="0" eaLnBrk="1" fontAlgn="auto" latinLnBrk="0" hangingPunct="1">
              <a:lnSpc>
                <a:spcPct val="100000"/>
              </a:lnSpc>
              <a:spcBef>
                <a:spcPts val="100"/>
              </a:spcBef>
              <a:spcAft>
                <a:spcPts val="0"/>
              </a:spcAft>
              <a:buClrTx/>
              <a:buSzTx/>
              <a:tabLst/>
              <a:defRPr/>
            </a:pPr>
            <a:endParaRPr lang="es-ES_tradnl" sz="1400" b="1">
              <a:cs typeface="Calibri"/>
            </a:endParaRPr>
          </a:p>
          <a:p>
            <a:pPr marL="298450" marR="0" lvl="0" indent="-285750" algn="just"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cs typeface="Calibri"/>
              </a:rPr>
              <a:t>Debe ser considerado EDF de </a:t>
            </a:r>
            <a:r>
              <a:rPr lang="es-ES_tradnl" sz="1400" err="1">
                <a:cs typeface="Calibri"/>
              </a:rPr>
              <a:t>Checkout</a:t>
            </a:r>
            <a:r>
              <a:rPr lang="es-ES_tradnl" sz="1400">
                <a:cs typeface="Calibri"/>
              </a:rPr>
              <a:t> los equipamientos que estén posicionados en el área de las cajas, posibilitando el libre acceso de los consumidores a los productos refrigerados, sin que precisen dejar su lugar en la fila</a:t>
            </a:r>
          </a:p>
          <a:p>
            <a:pPr marL="298450" marR="0" lvl="0" indent="-285750" algn="just"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cs typeface="Calibri"/>
              </a:rPr>
              <a:t>Si existen EDF en el lateral de las filas de </a:t>
            </a:r>
            <a:r>
              <a:rPr lang="es-ES_tradnl" sz="1400" err="1">
                <a:cs typeface="Calibri"/>
              </a:rPr>
              <a:t>Checkouts</a:t>
            </a:r>
            <a:r>
              <a:rPr lang="es-ES_tradnl" sz="1400">
                <a:cs typeface="Calibri"/>
              </a:rPr>
              <a:t>, estas solamente podrán positivar la métrica si están a una distancia máxima de 2 metros de la fila. </a:t>
            </a:r>
          </a:p>
          <a:p>
            <a:pPr marL="298450" marR="0" lvl="0" indent="-285750" algn="just"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cs typeface="Calibri"/>
              </a:rPr>
              <a:t>Cualquier EDF KO posicionada en la punta de </a:t>
            </a:r>
            <a:r>
              <a:rPr lang="es-ES_tradnl" sz="1400" err="1">
                <a:cs typeface="Calibri"/>
              </a:rPr>
              <a:t>gondola</a:t>
            </a:r>
            <a:r>
              <a:rPr lang="es-ES_tradnl" sz="1400">
                <a:cs typeface="Calibri"/>
              </a:rPr>
              <a:t> de frente al </a:t>
            </a:r>
            <a:r>
              <a:rPr lang="es-ES_tradnl" sz="1400" err="1">
                <a:cs typeface="Calibri"/>
              </a:rPr>
              <a:t>Checkout</a:t>
            </a:r>
            <a:r>
              <a:rPr lang="es-ES_tradnl" sz="1400">
                <a:cs typeface="Calibri"/>
              </a:rPr>
              <a:t> también será clasificada como EDF de </a:t>
            </a:r>
            <a:r>
              <a:rPr lang="es-ES_tradnl" sz="1400" err="1">
                <a:cs typeface="Calibri"/>
              </a:rPr>
              <a:t>Checkout</a:t>
            </a:r>
            <a:r>
              <a:rPr lang="es-ES_tradnl" sz="1400">
                <a:cs typeface="Calibri"/>
              </a:rPr>
              <a:t>. </a:t>
            </a:r>
          </a:p>
          <a:p>
            <a:pPr marL="355600" indent="-342900" algn="just">
              <a:buFont typeface="+mj-lt"/>
              <a:buAutoNum type="arabicPeriod"/>
              <a:defRPr/>
            </a:pPr>
            <a:endParaRPr lang="es-ES_tradnl" sz="1400"/>
          </a:p>
          <a:p>
            <a:pPr marL="12700" marR="0" lvl="0" indent="0" algn="just"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p:txBody>
      </p:sp>
      <p:pic>
        <p:nvPicPr>
          <p:cNvPr id="14" name="Imagem 13">
            <a:extLst>
              <a:ext uri="{FF2B5EF4-FFF2-40B4-BE49-F238E27FC236}">
                <a16:creationId xmlns:a16="http://schemas.microsoft.com/office/drawing/2014/main" id="{965DD8CF-B949-44B6-83DF-7D12A87CC6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83439" y="2336680"/>
            <a:ext cx="2547569" cy="3444199"/>
          </a:xfrm>
          <a:prstGeom prst="rect">
            <a:avLst/>
          </a:prstGeom>
        </p:spPr>
      </p:pic>
      <p:pic>
        <p:nvPicPr>
          <p:cNvPr id="15" name="Imagem 14" descr="Desenho de uma pessoa&#10;&#10;Descrição gerada automaticamente com confiança baixa">
            <a:extLst>
              <a:ext uri="{FF2B5EF4-FFF2-40B4-BE49-F238E27FC236}">
                <a16:creationId xmlns:a16="http://schemas.microsoft.com/office/drawing/2014/main" id="{6B8FDD66-07BC-4EE9-9E18-F24FBBA791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6" name="Imagem 15">
            <a:extLst>
              <a:ext uri="{FF2B5EF4-FFF2-40B4-BE49-F238E27FC236}">
                <a16:creationId xmlns:a16="http://schemas.microsoft.com/office/drawing/2014/main" id="{38FDA43D-8175-4129-8CC6-FD12E7BE16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7" name="Picture 2">
            <a:extLst>
              <a:ext uri="{FF2B5EF4-FFF2-40B4-BE49-F238E27FC236}">
                <a16:creationId xmlns:a16="http://schemas.microsoft.com/office/drawing/2014/main" id="{B3DBBB15-55D7-4747-B2A8-B0FAD01966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2400" y="113719"/>
            <a:ext cx="323475" cy="921835"/>
          </a:xfrm>
          <a:prstGeom prst="rect">
            <a:avLst/>
          </a:prstGeom>
          <a:ln w="57150">
            <a:noFill/>
          </a:ln>
        </p:spPr>
      </p:pic>
      <p:pic>
        <p:nvPicPr>
          <p:cNvPr id="18" name="Imagem 17">
            <a:extLst>
              <a:ext uri="{FF2B5EF4-FFF2-40B4-BE49-F238E27FC236}">
                <a16:creationId xmlns:a16="http://schemas.microsoft.com/office/drawing/2014/main" id="{EEFA0926-2E12-408B-A07D-56258ED53C76}"/>
              </a:ext>
            </a:extLst>
          </p:cNvPr>
          <p:cNvPicPr>
            <a:picLocks noChangeAspect="1"/>
          </p:cNvPicPr>
          <p:nvPr/>
        </p:nvPicPr>
        <p:blipFill>
          <a:blip r:embed="rId6"/>
          <a:stretch>
            <a:fillRect/>
          </a:stretch>
        </p:blipFill>
        <p:spPr>
          <a:xfrm>
            <a:off x="11202243" y="114987"/>
            <a:ext cx="769491" cy="934382"/>
          </a:xfrm>
          <a:prstGeom prst="rect">
            <a:avLst/>
          </a:prstGeom>
        </p:spPr>
      </p:pic>
      <p:sp>
        <p:nvSpPr>
          <p:cNvPr id="21" name="Retângulo: Cantos Arredondados 20">
            <a:extLst>
              <a:ext uri="{FF2B5EF4-FFF2-40B4-BE49-F238E27FC236}">
                <a16:creationId xmlns:a16="http://schemas.microsoft.com/office/drawing/2014/main" id="{77AB0234-8D9C-411F-847F-3430BDEABFAE}"/>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2" name="Espaço Reservado para Conteúdo 6">
            <a:extLst>
              <a:ext uri="{FF2B5EF4-FFF2-40B4-BE49-F238E27FC236}">
                <a16:creationId xmlns:a16="http://schemas.microsoft.com/office/drawing/2014/main" id="{D1A26DCC-EE81-4E75-B412-FEAE94C2F65D}"/>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EQUIPO DE FRIO</a:t>
            </a:r>
          </a:p>
          <a:p>
            <a:pPr marL="0" indent="0">
              <a:buFont typeface="Arial" panose="020B0604020202020204" pitchFamily="34" charset="0"/>
              <a:buNone/>
            </a:pPr>
            <a:endParaRPr lang="es-419" sz="1600" b="1">
              <a:latin typeface="TCCC-UnityText" panose="020B0505030303020204" pitchFamily="34" charset="0"/>
            </a:endParaRPr>
          </a:p>
        </p:txBody>
      </p:sp>
      <p:sp>
        <p:nvSpPr>
          <p:cNvPr id="19" name="Retângulo 51">
            <a:extLst>
              <a:ext uri="{FF2B5EF4-FFF2-40B4-BE49-F238E27FC236}">
                <a16:creationId xmlns:a16="http://schemas.microsoft.com/office/drawing/2014/main" id="{93CAA4B7-29ED-4979-9153-E2E692D1A051}"/>
              </a:ext>
            </a:extLst>
          </p:cNvPr>
          <p:cNvSpPr/>
          <p:nvPr/>
        </p:nvSpPr>
        <p:spPr>
          <a:xfrm>
            <a:off x="580406"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301</a:t>
            </a:r>
          </a:p>
        </p:txBody>
      </p:sp>
    </p:spTree>
    <p:extLst>
      <p:ext uri="{BB962C8B-B14F-4D97-AF65-F5344CB8AC3E}">
        <p14:creationId xmlns:p14="http://schemas.microsoft.com/office/powerpoint/2010/main" val="14251124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Llenado mínimo 70%</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5,0 </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302</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pic>
        <p:nvPicPr>
          <p:cNvPr id="13" name="Imagem 12">
            <a:extLst>
              <a:ext uri="{FF2B5EF4-FFF2-40B4-BE49-F238E27FC236}">
                <a16:creationId xmlns:a16="http://schemas.microsoft.com/office/drawing/2014/main" id="{9631B394-EA12-4D89-B9E0-E871BE6C06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50555" y="2193247"/>
            <a:ext cx="1217844" cy="3786214"/>
          </a:xfrm>
          <a:prstGeom prst="rect">
            <a:avLst/>
          </a:prstGeom>
        </p:spPr>
      </p:pic>
      <p:sp>
        <p:nvSpPr>
          <p:cNvPr id="14" name="object 15">
            <a:extLst>
              <a:ext uri="{FF2B5EF4-FFF2-40B4-BE49-F238E27FC236}">
                <a16:creationId xmlns:a16="http://schemas.microsoft.com/office/drawing/2014/main" id="{51B6394C-5F5A-4932-8BC5-4590726CCCE5}"/>
              </a:ext>
            </a:extLst>
          </p:cNvPr>
          <p:cNvSpPr txBox="1"/>
          <p:nvPr/>
        </p:nvSpPr>
        <p:spPr>
          <a:xfrm>
            <a:off x="618399" y="2193247"/>
            <a:ext cx="7957390" cy="4288353"/>
          </a:xfrm>
          <a:prstGeom prst="rect">
            <a:avLst/>
          </a:prstGeom>
        </p:spPr>
        <p:txBody>
          <a:bodyPr vert="horz" wrap="square" lIns="0" tIns="53340" rIns="0" bIns="0" rtlCol="0">
            <a:spAutoFit/>
          </a:bodyPr>
          <a:lstStyle/>
          <a:p>
            <a:pPr marL="12700">
              <a:spcBef>
                <a:spcPts val="100"/>
              </a:spcBef>
              <a:defRPr/>
            </a:pPr>
            <a:r>
              <a:rPr lang="es-ES_tradnl" sz="1400" b="1">
                <a:cs typeface="Calibri"/>
              </a:rPr>
              <a:t>DESCRIPCIÓN</a:t>
            </a:r>
            <a:endParaRPr lang="es-ES_tradnl" sz="1400" spc="-5">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cs typeface="Calibri"/>
              </a:rPr>
              <a:t>La métrica valida si los equipos KO están abastecidos con nuestros productos para consumo. De esta forma, </a:t>
            </a:r>
            <a:r>
              <a:rPr lang="es-ES_tradnl" sz="1400" b="1">
                <a:cs typeface="Calibri"/>
              </a:rPr>
              <a:t>TODOS los</a:t>
            </a:r>
            <a:r>
              <a:rPr lang="es-ES_tradnl" sz="1400">
                <a:cs typeface="Calibri"/>
              </a:rPr>
              <a:t> EDF KO presentes en el PDV deben tener un </a:t>
            </a:r>
            <a:r>
              <a:rPr lang="es-ES_tradnl" sz="1400" b="1">
                <a:cs typeface="Calibri"/>
              </a:rPr>
              <a:t>mínimo de 75% de ocupación con el portfolio Coca-Cola</a:t>
            </a:r>
            <a:r>
              <a:rPr lang="es-ES_tradnl" sz="1400">
                <a:cs typeface="Calibri"/>
              </a:rPr>
              <a:t>. Un único Equipo KO con ocupación menor que este porcentaje invalida la métrica.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pt-BR" sz="1400"/>
          </a:p>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a:t>El calculo de esta </a:t>
            </a:r>
            <a:r>
              <a:rPr lang="pt-BR" sz="1400" err="1"/>
              <a:t>metrica</a:t>
            </a:r>
            <a:r>
              <a:rPr lang="pt-BR" sz="1400"/>
              <a:t> </a:t>
            </a:r>
            <a:r>
              <a:rPr lang="pt-BR" sz="1400" err="1"/>
              <a:t>pasará</a:t>
            </a:r>
            <a:r>
              <a:rPr lang="pt-BR" sz="1400"/>
              <a:t> a ser proporcional, </a:t>
            </a:r>
            <a:r>
              <a:rPr lang="pt-BR" sz="1400" err="1"/>
              <a:t>esto</a:t>
            </a:r>
            <a:r>
              <a:rPr lang="pt-BR" sz="1400"/>
              <a:t> significa que </a:t>
            </a:r>
            <a:r>
              <a:rPr lang="pt-BR" sz="1400" err="1"/>
              <a:t>el</a:t>
            </a:r>
            <a:r>
              <a:rPr lang="pt-BR" sz="1400"/>
              <a:t> </a:t>
            </a:r>
            <a:r>
              <a:rPr lang="pt-BR" sz="1400" err="1"/>
              <a:t>puntaje</a:t>
            </a:r>
            <a:r>
              <a:rPr lang="pt-BR" sz="1400"/>
              <a:t> </a:t>
            </a:r>
            <a:r>
              <a:rPr lang="pt-BR" sz="1400" err="1"/>
              <a:t>sera</a:t>
            </a:r>
            <a:r>
              <a:rPr lang="pt-BR" sz="1400"/>
              <a:t> </a:t>
            </a:r>
            <a:r>
              <a:rPr lang="pt-BR" sz="1400" err="1"/>
              <a:t>otorgado</a:t>
            </a:r>
            <a:r>
              <a:rPr lang="pt-BR" sz="1400"/>
              <a:t> de </a:t>
            </a:r>
            <a:r>
              <a:rPr lang="pt-BR" sz="1400" err="1"/>
              <a:t>acuerdo</a:t>
            </a:r>
            <a:r>
              <a:rPr lang="pt-BR" sz="1400"/>
              <a:t> con la </a:t>
            </a:r>
            <a:r>
              <a:rPr lang="pt-BR" sz="1400" err="1"/>
              <a:t>cantidad</a:t>
            </a:r>
            <a:r>
              <a:rPr lang="pt-BR" sz="1400"/>
              <a:t> de </a:t>
            </a:r>
            <a:r>
              <a:rPr lang="pt-BR" sz="1400" err="1"/>
              <a:t>heladera</a:t>
            </a:r>
            <a:r>
              <a:rPr lang="pt-BR" sz="1400"/>
              <a:t> KO que </a:t>
            </a:r>
            <a:r>
              <a:rPr lang="pt-BR" sz="1400" err="1"/>
              <a:t>cumplen</a:t>
            </a:r>
            <a:r>
              <a:rPr lang="pt-BR" sz="1400"/>
              <a:t> con la ocupación </a:t>
            </a:r>
            <a:r>
              <a:rPr lang="pt-BR" sz="1400" err="1"/>
              <a:t>minima</a:t>
            </a:r>
            <a:r>
              <a:rPr lang="pt-BR" sz="1400"/>
              <a:t> solicitada versus </a:t>
            </a:r>
            <a:r>
              <a:rPr lang="pt-BR" sz="1400" err="1"/>
              <a:t>el</a:t>
            </a:r>
            <a:r>
              <a:rPr lang="pt-BR" sz="1400"/>
              <a:t> numero total de </a:t>
            </a:r>
            <a:r>
              <a:rPr lang="pt-BR" sz="1400" err="1"/>
              <a:t>heladeras</a:t>
            </a:r>
            <a:r>
              <a:rPr lang="pt-BR" sz="1400"/>
              <a:t> KO presentes </a:t>
            </a:r>
            <a:r>
              <a:rPr lang="pt-BR" sz="1400" err="1"/>
              <a:t>en</a:t>
            </a:r>
            <a:r>
              <a:rPr lang="pt-BR" sz="1400"/>
              <a:t> </a:t>
            </a:r>
            <a:r>
              <a:rPr lang="pt-BR" sz="1400" err="1"/>
              <a:t>el</a:t>
            </a:r>
            <a:r>
              <a:rPr lang="pt-BR" sz="1400"/>
              <a:t> PDV. De esta forma, si la </a:t>
            </a:r>
            <a:r>
              <a:rPr lang="pt-BR" sz="1400" err="1"/>
              <a:t>tienda</a:t>
            </a:r>
            <a:r>
              <a:rPr lang="pt-BR" sz="1400"/>
              <a:t> </a:t>
            </a:r>
            <a:r>
              <a:rPr lang="pt-BR" sz="1400" err="1"/>
              <a:t>posee</a:t>
            </a:r>
            <a:r>
              <a:rPr lang="pt-BR" sz="1400"/>
              <a:t> 10 equipos y 8 </a:t>
            </a:r>
            <a:r>
              <a:rPr lang="pt-BR" sz="1400" err="1"/>
              <a:t>cumplen</a:t>
            </a:r>
            <a:r>
              <a:rPr lang="pt-BR" sz="1400"/>
              <a:t> com </a:t>
            </a:r>
            <a:r>
              <a:rPr lang="pt-BR" sz="1400" err="1"/>
              <a:t>el</a:t>
            </a:r>
            <a:r>
              <a:rPr lang="pt-BR" sz="1400"/>
              <a:t> </a:t>
            </a:r>
            <a:r>
              <a:rPr lang="pt-BR" sz="1400" err="1"/>
              <a:t>minimo</a:t>
            </a:r>
            <a:r>
              <a:rPr lang="pt-BR" sz="1400"/>
              <a:t> de 70% de ocupación, </a:t>
            </a:r>
            <a:r>
              <a:rPr lang="pt-BR" sz="1400" err="1"/>
              <a:t>el</a:t>
            </a:r>
            <a:r>
              <a:rPr lang="pt-BR" sz="1400"/>
              <a:t> fabricante </a:t>
            </a:r>
            <a:r>
              <a:rPr lang="pt-BR" sz="1400" err="1"/>
              <a:t>ganará</a:t>
            </a:r>
            <a:r>
              <a:rPr lang="pt-BR" sz="1400"/>
              <a:t> 80% de </a:t>
            </a:r>
            <a:r>
              <a:rPr lang="pt-BR" sz="1400" err="1"/>
              <a:t>los</a:t>
            </a:r>
            <a:r>
              <a:rPr lang="pt-BR" sz="1400"/>
              <a:t> </a:t>
            </a:r>
            <a:r>
              <a:rPr lang="pt-BR" sz="1400" err="1"/>
              <a:t>puntos</a:t>
            </a:r>
            <a:r>
              <a:rPr lang="pt-BR" sz="1400"/>
              <a:t>.  </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a:spcBef>
                <a:spcPts val="100"/>
              </a:spcBef>
              <a:defRPr/>
            </a:pPr>
            <a:r>
              <a:rPr lang="es-ES_tradnl" sz="1400" b="1">
                <a:cs typeface="Calibri"/>
              </a:rPr>
              <a:t>INFORMACIONES ADICIONALES:</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cs typeface="Calibri"/>
              </a:rPr>
              <a:t>Pared EDF KO debe ser medido como un único equipamiento.</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cs typeface="Calibri"/>
              </a:rPr>
              <a:t>Productos de la marca Monster NO son contabilizados como productos KO para el 75% de ocupación.</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cs typeface="Calibri"/>
              </a:rPr>
              <a:t>El </a:t>
            </a:r>
            <a:r>
              <a:rPr lang="es-ES_tradnl" sz="1400" b="1">
                <a:cs typeface="Calibri"/>
              </a:rPr>
              <a:t>75% de Ocupación es calculado considerando el espacio total del EDF (capacidad).</a:t>
            </a:r>
          </a:p>
          <a:p>
            <a:pPr marL="298450" indent="-285750">
              <a:spcBef>
                <a:spcPts val="100"/>
              </a:spcBef>
              <a:buFont typeface="Arial" panose="020B0604020202020204" pitchFamily="34" charset="0"/>
              <a:buChar char="•"/>
              <a:defRPr/>
            </a:pPr>
            <a:r>
              <a:rPr lang="es-ES_tradnl" sz="1400">
                <a:cs typeface="Calibri"/>
              </a:rPr>
              <a:t>Para cubrir las dinámicas de mercado, será adoptada una </a:t>
            </a:r>
            <a:r>
              <a:rPr lang="es-ES_tradnl" sz="1400" b="1">
                <a:cs typeface="Calibri"/>
              </a:rPr>
              <a:t>tolerancia</a:t>
            </a:r>
            <a:r>
              <a:rPr lang="es-ES_tradnl" sz="1400">
                <a:cs typeface="Calibri"/>
              </a:rPr>
              <a:t> mínima para cálculo del objetivo de 75% ocupación -&gt; </a:t>
            </a:r>
            <a:r>
              <a:rPr lang="es-ES_tradnl" sz="1400" b="1">
                <a:cs typeface="Calibri"/>
              </a:rPr>
              <a:t>-5pp del total de frentes, o sea &gt;=70% de ocupación </a:t>
            </a:r>
            <a:r>
              <a:rPr lang="es-ES_tradnl" sz="1400">
                <a:cs typeface="Calibri"/>
              </a:rPr>
              <a:t>valida a métrica. </a:t>
            </a:r>
          </a:p>
          <a:p>
            <a:pPr marL="12700" marR="0" lvl="0" algn="l" defTabSz="914400" rtl="0" eaLnBrk="1" fontAlgn="auto" latinLnBrk="0" hangingPunct="1">
              <a:lnSpc>
                <a:spcPct val="100000"/>
              </a:lnSpc>
              <a:spcBef>
                <a:spcPts val="100"/>
              </a:spcBef>
              <a:spcAft>
                <a:spcPts val="0"/>
              </a:spcAft>
              <a:buClrTx/>
              <a:buSzTx/>
              <a:tabLst/>
              <a:defRPr/>
            </a:pPr>
            <a:endParaRPr lang="es-ES_tradnl" sz="1400">
              <a:cs typeface="Calibri"/>
            </a:endParaRPr>
          </a:p>
          <a:p>
            <a:pPr marL="12700" algn="just">
              <a:defRPr/>
            </a:pPr>
            <a:endParaRPr lang="es-ES_tradnl" sz="1400"/>
          </a:p>
        </p:txBody>
      </p:sp>
      <p:pic>
        <p:nvPicPr>
          <p:cNvPr id="12" name="Picture 2">
            <a:extLst>
              <a:ext uri="{FF2B5EF4-FFF2-40B4-BE49-F238E27FC236}">
                <a16:creationId xmlns:a16="http://schemas.microsoft.com/office/drawing/2014/main" id="{F4519DC9-2069-4A85-AB15-64833D631E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400" y="113719"/>
            <a:ext cx="323475" cy="921835"/>
          </a:xfrm>
          <a:prstGeom prst="rect">
            <a:avLst/>
          </a:prstGeom>
          <a:ln w="57150">
            <a:noFill/>
          </a:ln>
        </p:spPr>
      </p:pic>
      <p:pic>
        <p:nvPicPr>
          <p:cNvPr id="16" name="Imagem 15" descr="Desenho de uma pessoa&#10;&#10;Descrição gerada automaticamente com confiança baixa">
            <a:extLst>
              <a:ext uri="{FF2B5EF4-FFF2-40B4-BE49-F238E27FC236}">
                <a16:creationId xmlns:a16="http://schemas.microsoft.com/office/drawing/2014/main" id="{F80BB5EB-5D1E-4849-82BA-8B5A3C8B142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A257DBB5-2331-4785-A14C-55052F55A1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365DD059-2E60-4695-B1EC-8B09D83EBD53}"/>
              </a:ext>
            </a:extLst>
          </p:cNvPr>
          <p:cNvPicPr>
            <a:picLocks noChangeAspect="1"/>
          </p:cNvPicPr>
          <p:nvPr/>
        </p:nvPicPr>
        <p:blipFill>
          <a:blip r:embed="rId6"/>
          <a:stretch>
            <a:fillRect/>
          </a:stretch>
        </p:blipFill>
        <p:spPr>
          <a:xfrm>
            <a:off x="11202243" y="114987"/>
            <a:ext cx="769491" cy="934382"/>
          </a:xfrm>
          <a:prstGeom prst="rect">
            <a:avLst/>
          </a:prstGeom>
        </p:spPr>
      </p:pic>
      <p:sp>
        <p:nvSpPr>
          <p:cNvPr id="20" name="Retângulo: Cantos Arredondados 19">
            <a:extLst>
              <a:ext uri="{FF2B5EF4-FFF2-40B4-BE49-F238E27FC236}">
                <a16:creationId xmlns:a16="http://schemas.microsoft.com/office/drawing/2014/main" id="{D46C3CD7-55E1-426E-A594-FA070E904846}"/>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1" name="Espaço Reservado para Conteúdo 6">
            <a:extLst>
              <a:ext uri="{FF2B5EF4-FFF2-40B4-BE49-F238E27FC236}">
                <a16:creationId xmlns:a16="http://schemas.microsoft.com/office/drawing/2014/main" id="{97AAABC9-68C5-47A6-9A6F-55900CBACF64}"/>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EQUIPO DE FRIO</a:t>
            </a:r>
          </a:p>
          <a:p>
            <a:pPr marL="0" indent="0">
              <a:buFont typeface="Arial" panose="020B0604020202020204" pitchFamily="34" charset="0"/>
              <a:buNone/>
            </a:pPr>
            <a:endParaRPr lang="es-419" sz="1600" b="1">
              <a:latin typeface="TCCC-UnityText" panose="020B0505030303020204" pitchFamily="34" charset="0"/>
            </a:endParaRPr>
          </a:p>
        </p:txBody>
      </p:sp>
      <p:pic>
        <p:nvPicPr>
          <p:cNvPr id="18" name="Imagem 12">
            <a:extLst>
              <a:ext uri="{FF2B5EF4-FFF2-40B4-BE49-F238E27FC236}">
                <a16:creationId xmlns:a16="http://schemas.microsoft.com/office/drawing/2014/main" id="{81AC2E09-5076-4D3F-8D18-BF316B8EFD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68399" y="2193247"/>
            <a:ext cx="1217844" cy="3786214"/>
          </a:xfrm>
          <a:prstGeom prst="rect">
            <a:avLst/>
          </a:prstGeom>
        </p:spPr>
      </p:pic>
      <p:sp>
        <p:nvSpPr>
          <p:cNvPr id="2" name="Rectangle 1">
            <a:extLst>
              <a:ext uri="{FF2B5EF4-FFF2-40B4-BE49-F238E27FC236}">
                <a16:creationId xmlns:a16="http://schemas.microsoft.com/office/drawing/2014/main" id="{A0CE6405-A65C-4C95-94EA-628778D7FF6E}"/>
              </a:ext>
            </a:extLst>
          </p:cNvPr>
          <p:cNvSpPr/>
          <p:nvPr/>
        </p:nvSpPr>
        <p:spPr>
          <a:xfrm>
            <a:off x="10407604" y="2633870"/>
            <a:ext cx="992579" cy="5386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SS</a:t>
            </a:r>
          </a:p>
        </p:txBody>
      </p:sp>
      <p:sp>
        <p:nvSpPr>
          <p:cNvPr id="19" name="Rectangle 18">
            <a:extLst>
              <a:ext uri="{FF2B5EF4-FFF2-40B4-BE49-F238E27FC236}">
                <a16:creationId xmlns:a16="http://schemas.microsoft.com/office/drawing/2014/main" id="{D591B65C-B762-4373-855A-D8C33EE7BE36}"/>
              </a:ext>
            </a:extLst>
          </p:cNvPr>
          <p:cNvSpPr/>
          <p:nvPr/>
        </p:nvSpPr>
        <p:spPr>
          <a:xfrm>
            <a:off x="10402118" y="3329512"/>
            <a:ext cx="992579" cy="199457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MS</a:t>
            </a:r>
          </a:p>
        </p:txBody>
      </p:sp>
    </p:spTree>
    <p:extLst>
      <p:ext uri="{BB962C8B-B14F-4D97-AF65-F5344CB8AC3E}">
        <p14:creationId xmlns:p14="http://schemas.microsoft.com/office/powerpoint/2010/main" val="310610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SOCI NARTD KO Total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7,0</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401</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7" name="object 15">
            <a:extLst>
              <a:ext uri="{FF2B5EF4-FFF2-40B4-BE49-F238E27FC236}">
                <a16:creationId xmlns:a16="http://schemas.microsoft.com/office/drawing/2014/main" id="{2F452F5E-7488-4F68-8A2A-7B47555B76B4}"/>
              </a:ext>
            </a:extLst>
          </p:cNvPr>
          <p:cNvSpPr txBox="1"/>
          <p:nvPr/>
        </p:nvSpPr>
        <p:spPr>
          <a:xfrm>
            <a:off x="590263" y="2212561"/>
            <a:ext cx="11276659"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b="1" spc="-5">
              <a:solidFill>
                <a:schemeClr val="accent6">
                  <a:lumMod val="75000"/>
                </a:schemeClr>
              </a:solidFill>
              <a:cs typeface="Calibri"/>
            </a:endParaRPr>
          </a:p>
        </p:txBody>
      </p:sp>
      <p:sp>
        <p:nvSpPr>
          <p:cNvPr id="18" name="object 15">
            <a:extLst>
              <a:ext uri="{FF2B5EF4-FFF2-40B4-BE49-F238E27FC236}">
                <a16:creationId xmlns:a16="http://schemas.microsoft.com/office/drawing/2014/main" id="{8D9957C2-F650-4A94-88BC-214061125AD5}"/>
              </a:ext>
            </a:extLst>
          </p:cNvPr>
          <p:cNvSpPr txBox="1"/>
          <p:nvPr/>
        </p:nvSpPr>
        <p:spPr>
          <a:xfrm>
            <a:off x="590263" y="3113001"/>
            <a:ext cx="10644729" cy="265200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pt-BR" sz="1400" b="1" u="sng">
                <a:cs typeface="Calibri"/>
              </a:rPr>
              <a:t>Numerador</a:t>
            </a:r>
            <a:r>
              <a:rPr lang="pt-BR" sz="1400">
                <a:cs typeface="Calibri"/>
              </a:rPr>
              <a:t>: nº de frentes de SSD TOTAL KO (MS+SS) + JUGOS Y REFRESCOS KO (MS+SS) + AGUAS KO (MS+SS) + ISOTONICOS (SS) + BEBIDAS A BASE DE PROTEÍNA VEGETAL (MS+SS)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exibiciones</a:t>
            </a:r>
            <a:r>
              <a:rPr lang="pt-BR" sz="1400">
                <a:cs typeface="Calibri"/>
              </a:rPr>
              <a:t> refrigeradas </a:t>
            </a:r>
            <a:r>
              <a:rPr lang="pt-BR" sz="1400" err="1">
                <a:cs typeface="Calibri"/>
              </a:rPr>
              <a:t>del</a:t>
            </a:r>
            <a:r>
              <a:rPr lang="pt-BR" sz="1400">
                <a:cs typeface="Calibri"/>
              </a:rPr>
              <a:t> </a:t>
            </a:r>
            <a:r>
              <a:rPr lang="pt-BR" sz="1400" err="1">
                <a:cs typeface="Calibri"/>
              </a:rPr>
              <a:t>pdv</a:t>
            </a:r>
            <a:r>
              <a:rPr lang="pt-BR" sz="1400">
                <a:cs typeface="Calibri"/>
              </a:rPr>
              <a:t>.</a:t>
            </a:r>
          </a:p>
          <a:p>
            <a:pPr marL="12700" lvl="0">
              <a:defRPr/>
            </a:pPr>
            <a:endParaRPr lang="pt-BR" sz="1400">
              <a:cs typeface="Calibri"/>
            </a:endParaRPr>
          </a:p>
          <a:p>
            <a:pPr marL="12700" lvl="0">
              <a:defRPr/>
            </a:pPr>
            <a:r>
              <a:rPr lang="pt-BR" sz="1400" b="1" u="sng">
                <a:cs typeface="Calibri"/>
              </a:rPr>
              <a:t>Denominador</a:t>
            </a:r>
            <a:r>
              <a:rPr lang="pt-BR" sz="1400">
                <a:cs typeface="Calibri"/>
              </a:rPr>
              <a:t>: NÚMERO DE FRENTES DE SSD TOTAL KO (MS+SS) + Jugos Y REFRESCOS KO (MS+SS) + KO AGUAS (MS+SS) + KO TE (MS + SS) + ISOTONICO + BEBIDAS A BASE DE PROTEÍNA VEGETAL (MS+SS) + SSD TOTAL COMPETENCIA (MS+SS) Jugos Y REFRESCOS  COMPETENCIA (MS+SS) + AGUAS </a:t>
            </a:r>
            <a:r>
              <a:rPr lang="pt-BR" sz="1400" err="1">
                <a:cs typeface="Calibri"/>
              </a:rPr>
              <a:t>competencia</a:t>
            </a:r>
            <a:r>
              <a:rPr lang="pt-BR" sz="1400">
                <a:cs typeface="Calibri"/>
              </a:rPr>
              <a:t> (MS+SS) + </a:t>
            </a:r>
            <a:r>
              <a:rPr lang="pt-BR" sz="1400" err="1">
                <a:cs typeface="Calibri"/>
              </a:rPr>
              <a:t>Isotónicos</a:t>
            </a:r>
            <a:r>
              <a:rPr lang="pt-BR" sz="1400">
                <a:cs typeface="Calibri"/>
              </a:rPr>
              <a:t> </a:t>
            </a:r>
            <a:r>
              <a:rPr lang="pt-BR" sz="1400" err="1">
                <a:cs typeface="Calibri"/>
              </a:rPr>
              <a:t>competencia</a:t>
            </a:r>
            <a:r>
              <a:rPr lang="pt-BR" sz="1400">
                <a:cs typeface="Calibri"/>
              </a:rPr>
              <a:t> + Bebida a base de </a:t>
            </a:r>
            <a:r>
              <a:rPr lang="pt-BR" sz="1400" err="1">
                <a:cs typeface="Calibri"/>
              </a:rPr>
              <a:t>proteinas</a:t>
            </a:r>
            <a:r>
              <a:rPr lang="pt-BR" sz="1400">
                <a:cs typeface="Calibri"/>
              </a:rPr>
              <a:t>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exibiciones</a:t>
            </a:r>
            <a:r>
              <a:rPr lang="pt-BR" sz="1400">
                <a:cs typeface="Calibri"/>
              </a:rPr>
              <a:t> refrigeradas de </a:t>
            </a:r>
            <a:r>
              <a:rPr lang="pt-BR" sz="1400" err="1">
                <a:cs typeface="Calibri"/>
              </a:rPr>
              <a:t>la</a:t>
            </a:r>
            <a:r>
              <a:rPr lang="pt-BR" sz="1400">
                <a:cs typeface="Calibri"/>
              </a:rPr>
              <a:t> </a:t>
            </a:r>
            <a:r>
              <a:rPr lang="pt-BR" sz="1400" err="1">
                <a:cs typeface="Calibri"/>
              </a:rPr>
              <a:t>tienda</a:t>
            </a:r>
            <a:endParaRPr lang="pt-BR" sz="1400">
              <a:cs typeface="Calibri"/>
            </a:endParaRPr>
          </a:p>
          <a:p>
            <a:pPr marL="12700" lvl="0">
              <a:defRPr/>
            </a:pPr>
            <a:endParaRPr lang="pt-BR" sz="1400" b="1" u="sng">
              <a:cs typeface="Calibri"/>
            </a:endParaRPr>
          </a:p>
          <a:p>
            <a:pPr marL="12700" lvl="0">
              <a:defRPr/>
            </a:pPr>
            <a:r>
              <a:rPr lang="es-ES_tradnl" sz="1400" b="1" u="sng">
                <a:cs typeface="Calibri"/>
              </a:rPr>
              <a:t>Exhibiciones</a:t>
            </a:r>
            <a:r>
              <a:rPr lang="es-ES_tradnl" sz="1400" u="sng">
                <a:cs typeface="Calibri"/>
              </a:rPr>
              <a:t>: </a:t>
            </a:r>
            <a:r>
              <a:rPr lang="es-ES_tradnl" sz="1400">
                <a:cs typeface="Calibri"/>
              </a:rPr>
              <a:t>Todas las góndolas refrigeradas + todos los EDF + todos los stands refrigerados de la tienda (KO, PDV o competencia)</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4" name="Picture 9" descr="Icon&#10;&#10;Description automatically generated">
            <a:extLst>
              <a:ext uri="{FF2B5EF4-FFF2-40B4-BE49-F238E27FC236}">
                <a16:creationId xmlns:a16="http://schemas.microsoft.com/office/drawing/2014/main" id="{A9525161-95C9-45DA-8D2D-BCF78E8894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20" name="Imagem 19" descr="Desenho de uma pessoa&#10;&#10;Descrição gerada automaticamente com confiança baixa">
            <a:extLst>
              <a:ext uri="{FF2B5EF4-FFF2-40B4-BE49-F238E27FC236}">
                <a16:creationId xmlns:a16="http://schemas.microsoft.com/office/drawing/2014/main" id="{0FCA20C5-B87B-43F9-801E-EF02188A55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21" name="Imagem 20">
            <a:extLst>
              <a:ext uri="{FF2B5EF4-FFF2-40B4-BE49-F238E27FC236}">
                <a16:creationId xmlns:a16="http://schemas.microsoft.com/office/drawing/2014/main" id="{70F95103-5831-493D-B974-28013C3892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D88B3FDA-1FF6-4181-A693-5824362793FC}"/>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2" name="Retângulo: Cantos Arredondados 21">
            <a:extLst>
              <a:ext uri="{FF2B5EF4-FFF2-40B4-BE49-F238E27FC236}">
                <a16:creationId xmlns:a16="http://schemas.microsoft.com/office/drawing/2014/main" id="{1B41C4E4-C607-4633-AF53-CC5F4A31BC51}"/>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3" name="Espaço Reservado para Conteúdo 6">
            <a:extLst>
              <a:ext uri="{FF2B5EF4-FFF2-40B4-BE49-F238E27FC236}">
                <a16:creationId xmlns:a16="http://schemas.microsoft.com/office/drawing/2014/main" id="{DB4DE4C7-C13B-4E77-B7A2-075746F6659C}"/>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235144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NARTD KO Total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7,0</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402</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15">
            <a:extLst>
              <a:ext uri="{FF2B5EF4-FFF2-40B4-BE49-F238E27FC236}">
                <a16:creationId xmlns:a16="http://schemas.microsoft.com/office/drawing/2014/main" id="{D1FC88E6-4265-46AD-BF7C-122DB9A3EDAE}"/>
              </a:ext>
            </a:extLst>
          </p:cNvPr>
          <p:cNvSpPr txBox="1"/>
          <p:nvPr/>
        </p:nvSpPr>
        <p:spPr>
          <a:xfrm>
            <a:off x="615076" y="2172163"/>
            <a:ext cx="11158056" cy="1841530"/>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b="1">
                <a:cs typeface="Calibri"/>
              </a:rPr>
              <a:t>DESCRIPCIÓN</a:t>
            </a:r>
            <a:endParaRPr lang="es-ES_tradnl" sz="1400" spc="-5">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14" name="object 15">
            <a:extLst>
              <a:ext uri="{FF2B5EF4-FFF2-40B4-BE49-F238E27FC236}">
                <a16:creationId xmlns:a16="http://schemas.microsoft.com/office/drawing/2014/main" id="{730D3DD6-3E6A-49CE-8199-DD98A5C129CC}"/>
              </a:ext>
            </a:extLst>
          </p:cNvPr>
          <p:cNvSpPr txBox="1"/>
          <p:nvPr/>
        </p:nvSpPr>
        <p:spPr>
          <a:xfrm>
            <a:off x="627823" y="3180131"/>
            <a:ext cx="11195511" cy="289310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pt-BR" sz="1400" b="1" u="sng">
                <a:cs typeface="Calibri"/>
              </a:rPr>
              <a:t>Numerador: </a:t>
            </a:r>
            <a:r>
              <a:rPr lang="pt-BR" sz="1400">
                <a:cs typeface="Calibri"/>
              </a:rPr>
              <a:t>nº de frentes de SSD TOTAL KO (MS+SS) + JUGOS Y REFRESCOS KO (MS+SS) + AGUAS KO (MS+SS) +  TE KO (MS + SS) + ISOTONICOS (SS) + BEBIDAS A BASE DE PROTEÍNA VEGETAL (MS+SS)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exibiciones</a:t>
            </a:r>
            <a:r>
              <a:rPr lang="pt-BR" sz="1400">
                <a:cs typeface="Calibri"/>
              </a:rPr>
              <a:t> </a:t>
            </a:r>
            <a:r>
              <a:rPr lang="pt-BR" sz="1400" err="1">
                <a:cs typeface="Calibri"/>
              </a:rPr>
              <a:t>del</a:t>
            </a:r>
            <a:r>
              <a:rPr lang="pt-BR" sz="1400">
                <a:cs typeface="Calibri"/>
              </a:rPr>
              <a:t> </a:t>
            </a:r>
            <a:r>
              <a:rPr lang="pt-BR" sz="1400" err="1">
                <a:cs typeface="Calibri"/>
              </a:rPr>
              <a:t>pdv</a:t>
            </a:r>
            <a:r>
              <a:rPr lang="pt-BR" sz="1400">
                <a:cs typeface="Calibri"/>
              </a:rPr>
              <a:t>.</a:t>
            </a:r>
          </a:p>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lang="pt-BR" sz="1400" b="0" i="0" u="none" strike="noStrike" kern="1200" cap="none" spc="0" normalizeH="0" baseline="0" noProof="0">
              <a:ln>
                <a:noFill/>
              </a:ln>
              <a:solidFill>
                <a:prstClr val="black"/>
              </a:solidFill>
              <a:effectLst/>
              <a:uLnTx/>
              <a:uFillTx/>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pt-BR" sz="1400" b="1" i="0" u="sng" strike="noStrike" kern="1200" cap="none" spc="0" normalizeH="0" baseline="0" noProof="0">
                <a:ln>
                  <a:noFill/>
                </a:ln>
                <a:solidFill>
                  <a:prstClr val="black"/>
                </a:solidFill>
                <a:effectLst/>
                <a:uLnTx/>
                <a:uFillTx/>
                <a:ea typeface="+mn-ea"/>
                <a:cs typeface="Calibri"/>
              </a:rPr>
              <a:t>Denominador</a:t>
            </a:r>
            <a:r>
              <a:rPr kumimoji="0" lang="pt-BR" sz="1400" b="0" i="0" u="none" strike="noStrike" kern="1200" cap="none" spc="0" normalizeH="0" baseline="0" noProof="0">
                <a:ln>
                  <a:noFill/>
                </a:ln>
                <a:solidFill>
                  <a:prstClr val="black"/>
                </a:solidFill>
                <a:effectLst/>
                <a:uLnTx/>
                <a:uFillTx/>
                <a:ea typeface="+mn-ea"/>
                <a:cs typeface="Calibri"/>
              </a:rPr>
              <a:t>: NÚMERO DE FRENTES DE SSD TOTAL KO (MS+SS) + Jugos Y REFRESCOS KO (MS+SS) + KO AGUAS (MS+SS) + KO TE (MS + SS) + ISOTONICO + BEBIDAS A BASE DE PROTEÍNA VEGETAL (MS+SS) + SSD TOTAL COMPETENCIA (MS+SS) + Jugos Y REFRESCOS  COMPETENCIA (MS+SS) + AGUAS </a:t>
            </a:r>
            <a:r>
              <a:rPr kumimoji="0" lang="pt-BR" sz="1400" b="0" i="0" u="none" strike="noStrike" kern="1200" cap="none" spc="0" normalizeH="0" baseline="0" noProof="0" err="1">
                <a:ln>
                  <a:noFill/>
                </a:ln>
                <a:solidFill>
                  <a:prstClr val="black"/>
                </a:solidFill>
                <a:effectLst/>
                <a:uLnTx/>
                <a:uFillTx/>
                <a:ea typeface="+mn-ea"/>
                <a:cs typeface="Calibri"/>
              </a:rPr>
              <a:t>competencia</a:t>
            </a:r>
            <a:r>
              <a:rPr kumimoji="0" lang="pt-BR" sz="1400" b="0" i="0" u="none" strike="noStrike" kern="1200" cap="none" spc="0" normalizeH="0" baseline="0" noProof="0">
                <a:ln>
                  <a:noFill/>
                </a:ln>
                <a:solidFill>
                  <a:prstClr val="black"/>
                </a:solidFill>
                <a:effectLst/>
                <a:uLnTx/>
                <a:uFillTx/>
                <a:ea typeface="+mn-ea"/>
                <a:cs typeface="Calibri"/>
              </a:rPr>
              <a:t> (MS+SS) + </a:t>
            </a:r>
            <a:r>
              <a:rPr kumimoji="0" lang="pt-BR" sz="1400" b="0" i="0" u="none" strike="noStrike" kern="1200" cap="none" spc="0" normalizeH="0" baseline="0" noProof="0" err="1">
                <a:ln>
                  <a:noFill/>
                </a:ln>
                <a:solidFill>
                  <a:prstClr val="black"/>
                </a:solidFill>
                <a:effectLst/>
                <a:uLnTx/>
                <a:uFillTx/>
                <a:ea typeface="+mn-ea"/>
                <a:cs typeface="Calibri"/>
              </a:rPr>
              <a:t>Isotónicos</a:t>
            </a:r>
            <a:r>
              <a:rPr kumimoji="0" lang="pt-BR" sz="1400" b="0" i="0" u="none" strike="noStrike" kern="1200" cap="none" spc="0" normalizeH="0" baseline="0" noProof="0">
                <a:ln>
                  <a:noFill/>
                </a:ln>
                <a:solidFill>
                  <a:prstClr val="black"/>
                </a:solidFill>
                <a:effectLst/>
                <a:uLnTx/>
                <a:uFillTx/>
                <a:ea typeface="+mn-ea"/>
                <a:cs typeface="Calibri"/>
              </a:rPr>
              <a:t> </a:t>
            </a:r>
            <a:r>
              <a:rPr kumimoji="0" lang="pt-BR" sz="1400" b="0" i="0" u="none" strike="noStrike" kern="1200" cap="none" spc="0" normalizeH="0" baseline="0" noProof="0" err="1">
                <a:ln>
                  <a:noFill/>
                </a:ln>
                <a:solidFill>
                  <a:prstClr val="black"/>
                </a:solidFill>
                <a:effectLst/>
                <a:uLnTx/>
                <a:uFillTx/>
                <a:ea typeface="+mn-ea"/>
                <a:cs typeface="Calibri"/>
              </a:rPr>
              <a:t>competencia</a:t>
            </a:r>
            <a:r>
              <a:rPr kumimoji="0" lang="pt-BR" sz="1400" b="0" i="0" u="none" strike="noStrike" kern="1200" cap="none" spc="0" normalizeH="0" baseline="0" noProof="0">
                <a:ln>
                  <a:noFill/>
                </a:ln>
                <a:solidFill>
                  <a:prstClr val="black"/>
                </a:solidFill>
                <a:effectLst/>
                <a:uLnTx/>
                <a:uFillTx/>
                <a:ea typeface="+mn-ea"/>
                <a:cs typeface="Calibri"/>
              </a:rPr>
              <a:t> + Bebida a base de </a:t>
            </a:r>
            <a:r>
              <a:rPr kumimoji="0" lang="pt-BR" sz="1400" b="0" i="0" u="none" strike="noStrike" kern="1200" cap="none" spc="0" normalizeH="0" baseline="0" noProof="0" err="1">
                <a:ln>
                  <a:noFill/>
                </a:ln>
                <a:solidFill>
                  <a:prstClr val="black"/>
                </a:solidFill>
                <a:effectLst/>
                <a:uLnTx/>
                <a:uFillTx/>
                <a:ea typeface="+mn-ea"/>
                <a:cs typeface="Calibri"/>
              </a:rPr>
              <a:t>proteinas</a:t>
            </a:r>
            <a:r>
              <a:rPr kumimoji="0" lang="pt-BR" sz="1400" b="0" i="0" u="none" strike="noStrike" kern="1200" cap="none" spc="0" normalizeH="0" baseline="0" noProof="0">
                <a:ln>
                  <a:noFill/>
                </a:ln>
                <a:solidFill>
                  <a:prstClr val="black"/>
                </a:solidFill>
                <a:effectLst/>
                <a:uLnTx/>
                <a:uFillTx/>
                <a:ea typeface="+mn-ea"/>
                <a:cs typeface="Calibri"/>
              </a:rPr>
              <a:t> </a:t>
            </a:r>
            <a:r>
              <a:rPr kumimoji="0" lang="pt-BR" sz="1400" b="0" i="0" u="none" strike="noStrike" kern="1200" cap="none" spc="0" normalizeH="0" baseline="0" noProof="0" err="1">
                <a:ln>
                  <a:noFill/>
                </a:ln>
                <a:solidFill>
                  <a:prstClr val="black"/>
                </a:solidFill>
                <a:effectLst/>
                <a:uLnTx/>
                <a:uFillTx/>
                <a:ea typeface="+mn-ea"/>
                <a:cs typeface="Calibri"/>
              </a:rPr>
              <a:t>en</a:t>
            </a:r>
            <a:r>
              <a:rPr kumimoji="0" lang="pt-BR" sz="1400" b="0" i="0" u="none" strike="noStrike" kern="1200" cap="none" spc="0" normalizeH="0" baseline="0" noProof="0">
                <a:ln>
                  <a:noFill/>
                </a:ln>
                <a:solidFill>
                  <a:prstClr val="black"/>
                </a:solidFill>
                <a:effectLst/>
                <a:uLnTx/>
                <a:uFillTx/>
                <a:ea typeface="+mn-ea"/>
                <a:cs typeface="Calibri"/>
              </a:rPr>
              <a:t> todas </a:t>
            </a:r>
            <a:r>
              <a:rPr kumimoji="0" lang="pt-BR" sz="1400" b="0" i="0" u="none" strike="noStrike" kern="1200" cap="none" spc="0" normalizeH="0" baseline="0" noProof="0" err="1">
                <a:ln>
                  <a:noFill/>
                </a:ln>
                <a:solidFill>
                  <a:prstClr val="black"/>
                </a:solidFill>
                <a:effectLst/>
                <a:uLnTx/>
                <a:uFillTx/>
                <a:ea typeface="+mn-ea"/>
                <a:cs typeface="Calibri"/>
              </a:rPr>
              <a:t>las</a:t>
            </a:r>
            <a:r>
              <a:rPr kumimoji="0" lang="pt-BR" sz="1400" b="0" i="0" u="none" strike="noStrike" kern="1200" cap="none" spc="0" normalizeH="0" baseline="0" noProof="0">
                <a:ln>
                  <a:noFill/>
                </a:ln>
                <a:solidFill>
                  <a:prstClr val="black"/>
                </a:solidFill>
                <a:effectLst/>
                <a:uLnTx/>
                <a:uFillTx/>
                <a:ea typeface="+mn-ea"/>
                <a:cs typeface="Calibri"/>
              </a:rPr>
              <a:t> </a:t>
            </a:r>
            <a:r>
              <a:rPr kumimoji="0" lang="pt-BR" sz="1400" b="0" i="0" u="none" strike="noStrike" kern="1200" cap="none" spc="0" normalizeH="0" baseline="0" noProof="0" err="1">
                <a:ln>
                  <a:noFill/>
                </a:ln>
                <a:solidFill>
                  <a:prstClr val="black"/>
                </a:solidFill>
                <a:effectLst/>
                <a:uLnTx/>
                <a:uFillTx/>
                <a:ea typeface="+mn-ea"/>
                <a:cs typeface="Calibri"/>
              </a:rPr>
              <a:t>exibiciones</a:t>
            </a:r>
            <a:r>
              <a:rPr kumimoji="0" lang="pt-BR" sz="1400" b="0" i="0" u="none" strike="noStrike" kern="1200" cap="none" spc="0" normalizeH="0" baseline="0" noProof="0">
                <a:ln>
                  <a:noFill/>
                </a:ln>
                <a:solidFill>
                  <a:prstClr val="black"/>
                </a:solidFill>
                <a:effectLst/>
                <a:uLnTx/>
                <a:uFillTx/>
                <a:ea typeface="+mn-ea"/>
                <a:cs typeface="Calibri"/>
              </a:rPr>
              <a:t> de </a:t>
            </a:r>
            <a:r>
              <a:rPr kumimoji="0" lang="pt-BR" sz="1400" b="0" i="0" u="none" strike="noStrike" kern="1200" cap="none" spc="0" normalizeH="0" baseline="0" noProof="0" err="1">
                <a:ln>
                  <a:noFill/>
                </a:ln>
                <a:solidFill>
                  <a:prstClr val="black"/>
                </a:solidFill>
                <a:effectLst/>
                <a:uLnTx/>
                <a:uFillTx/>
                <a:ea typeface="+mn-ea"/>
                <a:cs typeface="Calibri"/>
              </a:rPr>
              <a:t>la</a:t>
            </a:r>
            <a:r>
              <a:rPr kumimoji="0" lang="pt-BR" sz="1400" b="0" i="0" u="none" strike="noStrike" kern="1200" cap="none" spc="0" normalizeH="0" baseline="0" noProof="0">
                <a:ln>
                  <a:noFill/>
                </a:ln>
                <a:solidFill>
                  <a:prstClr val="black"/>
                </a:solidFill>
                <a:effectLst/>
                <a:uLnTx/>
                <a:uFillTx/>
                <a:ea typeface="+mn-ea"/>
                <a:cs typeface="Calibri"/>
              </a:rPr>
              <a:t> </a:t>
            </a:r>
            <a:r>
              <a:rPr kumimoji="0" lang="pt-BR" sz="1400" b="0" i="0" u="none" strike="noStrike" kern="1200" cap="none" spc="0" normalizeH="0" baseline="0" noProof="0" err="1">
                <a:ln>
                  <a:noFill/>
                </a:ln>
                <a:solidFill>
                  <a:prstClr val="black"/>
                </a:solidFill>
                <a:effectLst/>
                <a:uLnTx/>
                <a:uFillTx/>
                <a:ea typeface="+mn-ea"/>
                <a:cs typeface="Calibri"/>
              </a:rPr>
              <a:t>tienda</a:t>
            </a:r>
            <a:endParaRPr kumimoji="0" lang="pt-BR" sz="1400" b="0" i="0" u="none" strike="noStrike" kern="1200" cap="none" spc="0" normalizeH="0" baseline="0" noProof="0">
              <a:ln>
                <a:noFill/>
              </a:ln>
              <a:solidFill>
                <a:prstClr val="black"/>
              </a:solidFill>
              <a:effectLst/>
              <a:uLnTx/>
              <a:uFillTx/>
              <a:ea typeface="+mn-ea"/>
              <a:cs typeface="Calibri"/>
            </a:endParaRPr>
          </a:p>
          <a:p>
            <a:pPr marL="12700">
              <a:spcBef>
                <a:spcPts val="720"/>
              </a:spcBef>
              <a:defRPr/>
            </a:pPr>
            <a:endParaRPr lang="es-ES_tradnl" sz="1400">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7" name="Picture 9" descr="Icon&#10;&#10;Description automatically generated">
            <a:extLst>
              <a:ext uri="{FF2B5EF4-FFF2-40B4-BE49-F238E27FC236}">
                <a16:creationId xmlns:a16="http://schemas.microsoft.com/office/drawing/2014/main" id="{6F2F08A2-81E6-4351-BF82-1EA70AFC27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8" name="Imagem 17" descr="Desenho de uma pessoa&#10;&#10;Descrição gerada automaticamente com confiança baixa">
            <a:extLst>
              <a:ext uri="{FF2B5EF4-FFF2-40B4-BE49-F238E27FC236}">
                <a16:creationId xmlns:a16="http://schemas.microsoft.com/office/drawing/2014/main" id="{B0469502-A8DD-4F7B-AD91-9BB3143F486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9" name="Imagem 18">
            <a:extLst>
              <a:ext uri="{FF2B5EF4-FFF2-40B4-BE49-F238E27FC236}">
                <a16:creationId xmlns:a16="http://schemas.microsoft.com/office/drawing/2014/main" id="{CACE8FE9-D559-4D15-AA95-9A65D17FCD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D5D568BA-6D5E-498E-A392-98E829E0524D}"/>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0" name="Retângulo: Cantos Arredondados 19">
            <a:extLst>
              <a:ext uri="{FF2B5EF4-FFF2-40B4-BE49-F238E27FC236}">
                <a16:creationId xmlns:a16="http://schemas.microsoft.com/office/drawing/2014/main" id="{80DB906F-4147-4690-AC82-E05E3A794DD8}"/>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2" name="Espaço Reservado para Conteúdo 6">
            <a:extLst>
              <a:ext uri="{FF2B5EF4-FFF2-40B4-BE49-F238E27FC236}">
                <a16:creationId xmlns:a16="http://schemas.microsoft.com/office/drawing/2014/main" id="{37550DC4-4626-4527-B6F8-B023BD936679}"/>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2091182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SOCI KO SSD </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403</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6" name="object 15">
            <a:extLst>
              <a:ext uri="{FF2B5EF4-FFF2-40B4-BE49-F238E27FC236}">
                <a16:creationId xmlns:a16="http://schemas.microsoft.com/office/drawing/2014/main" id="{B7B28653-DCAA-41D1-9679-EF710DD84859}"/>
              </a:ext>
            </a:extLst>
          </p:cNvPr>
          <p:cNvSpPr txBox="1"/>
          <p:nvPr/>
        </p:nvSpPr>
        <p:spPr>
          <a:xfrm>
            <a:off x="590263" y="2232993"/>
            <a:ext cx="11305335"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17" name="object 15">
            <a:extLst>
              <a:ext uri="{FF2B5EF4-FFF2-40B4-BE49-F238E27FC236}">
                <a16:creationId xmlns:a16="http://schemas.microsoft.com/office/drawing/2014/main" id="{2726EB65-D728-49D7-A108-0707F9143C45}"/>
              </a:ext>
            </a:extLst>
          </p:cNvPr>
          <p:cNvSpPr txBox="1"/>
          <p:nvPr/>
        </p:nvSpPr>
        <p:spPr>
          <a:xfrm>
            <a:off x="590263" y="3067362"/>
            <a:ext cx="10671798"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TOTAL KO (MS+SS) en todas las exhibiciones frías de la tienda.</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a:t>
            </a:r>
            <a:r>
              <a:rPr kumimoji="0" lang="es-ES_tradnl" sz="1400" b="0" i="0" u="none" strike="noStrike" kern="1200" cap="none" spc="-10" normalizeH="0" baseline="0" noProof="0">
                <a:ln>
                  <a:noFill/>
                </a:ln>
                <a:effectLst/>
                <a:uLnTx/>
                <a:uFillTx/>
                <a:cs typeface="Calibri"/>
              </a:rPr>
              <a:t>frentes </a:t>
            </a:r>
            <a:r>
              <a:rPr lang="es-ES_tradnl" sz="1400" spc="-10">
                <a:cs typeface="Calibri"/>
              </a:rPr>
              <a:t>de SSD TOTAL KO (MS+SS) +</a:t>
            </a:r>
            <a:r>
              <a:rPr kumimoji="0" lang="es-ES_tradnl" sz="1400" b="0" i="0" u="none" strike="noStrike" kern="1200" cap="none" spc="0" normalizeH="0" baseline="0" noProof="0">
                <a:ln>
                  <a:noFill/>
                </a:ln>
                <a:effectLst/>
                <a:uLnTx/>
                <a:uFillTx/>
                <a:cs typeface="Calibri"/>
              </a:rPr>
              <a:t> TOTAL SSD </a:t>
            </a:r>
            <a:r>
              <a:rPr kumimoji="0" lang="es-ES_tradnl" sz="1400" b="0" i="0" u="none" strike="noStrike" kern="1200" cap="none" spc="-30" normalizeH="0" baseline="0" noProof="0">
                <a:ln>
                  <a:noFill/>
                </a:ln>
                <a:effectLst/>
                <a:uLnTx/>
                <a:uFillTx/>
                <a:cs typeface="Calibri"/>
              </a:rPr>
              <a:t>de la competencia</a:t>
            </a:r>
            <a:r>
              <a:rPr kumimoji="0" lang="es-ES_tradnl" sz="1400" b="0" i="0" u="none" strike="noStrike" kern="1200" cap="none" spc="-35" normalizeH="0" baseline="0" noProof="0">
                <a:ln>
                  <a:noFill/>
                </a:ln>
                <a:effectLst/>
                <a:uLnTx/>
                <a:uFillTx/>
                <a:cs typeface="Calibri"/>
              </a:rPr>
              <a:t>(MS+SS) </a:t>
            </a:r>
            <a:r>
              <a:rPr kumimoji="0" lang="es-ES_tradnl" sz="1400" b="0" i="0" u="none" strike="noStrike" kern="1200" cap="none" spc="0" normalizeH="0" baseline="0" noProof="0">
                <a:ln>
                  <a:noFill/>
                </a:ln>
                <a:effectLst/>
                <a:uLnTx/>
                <a:uFillTx/>
                <a:cs typeface="Calibri"/>
              </a:rPr>
              <a:t>en </a:t>
            </a:r>
            <a:r>
              <a:rPr kumimoji="0" lang="es-ES_tradnl" sz="1400" b="0" i="0" u="none" strike="noStrike" kern="1200" cap="none" spc="-10" normalizeH="0" baseline="0" noProof="0">
                <a:ln>
                  <a:noFill/>
                </a:ln>
                <a:effectLst/>
                <a:uLnTx/>
                <a:uFillTx/>
                <a:cs typeface="Calibri"/>
              </a:rPr>
              <a:t>todas l</a:t>
            </a:r>
            <a:r>
              <a:rPr kumimoji="0" lang="es-ES_tradnl" sz="1400" b="0" i="0" u="none" strike="noStrike" kern="1200" cap="none" spc="0" normalizeH="0" baseline="0" noProof="0">
                <a:ln>
                  <a:noFill/>
                </a:ln>
                <a:effectLst/>
                <a:uLnTx/>
                <a:uFillTx/>
                <a:cs typeface="Calibri"/>
              </a:rPr>
              <a:t>as </a:t>
            </a:r>
            <a:r>
              <a:rPr kumimoji="0" lang="es-ES_tradnl" sz="1400" b="0" i="0" u="none" strike="noStrike" kern="1200" cap="none" spc="-10" normalizeH="0" baseline="0" noProof="0">
                <a:ln>
                  <a:noFill/>
                </a:ln>
                <a:effectLst/>
                <a:uLnTx/>
                <a:uFillTx/>
                <a:cs typeface="Calibri"/>
              </a:rPr>
              <a:t>exhibiciones </a:t>
            </a:r>
            <a:r>
              <a:rPr lang="es-ES_tradnl" sz="1400" b="1" spc="-5">
                <a:cs typeface="Calibri"/>
              </a:rPr>
              <a:t>frías</a:t>
            </a:r>
            <a:r>
              <a:rPr kumimoji="0" lang="es-ES_tradnl" sz="1400" b="0" i="0" u="none" strike="noStrike" kern="1200" cap="none" spc="-5" normalizeH="0" baseline="0" noProof="0">
                <a:ln>
                  <a:noFill/>
                </a:ln>
                <a:effectLst/>
                <a:uLnTx/>
                <a:uFillTx/>
                <a:cs typeface="Calibri"/>
              </a:rPr>
              <a:t>  de la tienda.</a:t>
            </a:r>
          </a:p>
          <a:p>
            <a:pPr marL="12700">
              <a:spcBef>
                <a:spcPts val="720"/>
              </a:spcBef>
              <a:defRPr/>
            </a:pPr>
            <a:endParaRPr lang="es-ES_tradnl" sz="1400">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 las góndolas refrigeradas + todos los EDF + todos los stands refrigerados de la tienda (KO, PDV o competencia)</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CAACBFC6-3157-425A-8EFC-3B7C093A3A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3" name="Imagem 12" descr="Desenho de uma pessoa&#10;&#10;Descrição gerada automaticamente com confiança baixa">
            <a:extLst>
              <a:ext uri="{FF2B5EF4-FFF2-40B4-BE49-F238E27FC236}">
                <a16:creationId xmlns:a16="http://schemas.microsoft.com/office/drawing/2014/main" id="{A83BA766-F237-4B7E-817B-3AF9FE7B419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4" name="Imagem 13">
            <a:extLst>
              <a:ext uri="{FF2B5EF4-FFF2-40B4-BE49-F238E27FC236}">
                <a16:creationId xmlns:a16="http://schemas.microsoft.com/office/drawing/2014/main" id="{791F8B61-C5B9-425C-833A-7D321CB81F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8" name="Imagem 17">
            <a:extLst>
              <a:ext uri="{FF2B5EF4-FFF2-40B4-BE49-F238E27FC236}">
                <a16:creationId xmlns:a16="http://schemas.microsoft.com/office/drawing/2014/main" id="{FAD54DD2-E046-4FC5-BC55-411BFA00FC59}"/>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0" name="Retângulo: Cantos Arredondados 19">
            <a:extLst>
              <a:ext uri="{FF2B5EF4-FFF2-40B4-BE49-F238E27FC236}">
                <a16:creationId xmlns:a16="http://schemas.microsoft.com/office/drawing/2014/main" id="{A962A8E6-9AF2-4988-9083-1DDBE8C219B7}"/>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1" name="Espaço Reservado para Conteúdo 6">
            <a:extLst>
              <a:ext uri="{FF2B5EF4-FFF2-40B4-BE49-F238E27FC236}">
                <a16:creationId xmlns:a16="http://schemas.microsoft.com/office/drawing/2014/main" id="{6B8C8D6B-8D29-45CD-A77E-6B60EDAFAE96}"/>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9425878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KO SSD SS </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404</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15">
            <a:extLst>
              <a:ext uri="{FF2B5EF4-FFF2-40B4-BE49-F238E27FC236}">
                <a16:creationId xmlns:a16="http://schemas.microsoft.com/office/drawing/2014/main" id="{1ECC3876-2471-4D84-8672-ADDE7F313194}"/>
              </a:ext>
            </a:extLst>
          </p:cNvPr>
          <p:cNvSpPr txBox="1"/>
          <p:nvPr/>
        </p:nvSpPr>
        <p:spPr>
          <a:xfrm>
            <a:off x="590263" y="2211312"/>
            <a:ext cx="11159561"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p:txBody>
      </p:sp>
      <p:sp>
        <p:nvSpPr>
          <p:cNvPr id="14" name="object 15">
            <a:extLst>
              <a:ext uri="{FF2B5EF4-FFF2-40B4-BE49-F238E27FC236}">
                <a16:creationId xmlns:a16="http://schemas.microsoft.com/office/drawing/2014/main" id="{FF3044C1-A382-433B-95E5-2EB71EF3F046}"/>
              </a:ext>
            </a:extLst>
          </p:cNvPr>
          <p:cNvSpPr txBox="1"/>
          <p:nvPr/>
        </p:nvSpPr>
        <p:spPr>
          <a:xfrm>
            <a:off x="590263" y="3111752"/>
            <a:ext cx="10534193"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SSD SS + Total SSD </a:t>
            </a:r>
            <a:r>
              <a:rPr lang="es-ES_tradnl" sz="1400" spc="-5">
                <a:cs typeface="Calibri"/>
              </a:rPr>
              <a:t>SS de la competencia</a:t>
            </a:r>
            <a:r>
              <a:rPr kumimoji="0" lang="es-ES_tradnl" sz="1400" b="0" i="0" u="none" strike="noStrike" kern="1200" cap="none" spc="-5" normalizeH="0" baseline="0" noProof="0">
                <a:ln>
                  <a:noFill/>
                </a:ln>
                <a:effectLst/>
                <a:uLnTx/>
                <a:uFillTx/>
                <a:cs typeface="Calibri"/>
              </a:rPr>
              <a:t> en todas las exhibiciones del PDV. </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3891D9AD-CEDF-467E-88E6-4BC0E844BD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6" name="Imagem 15" descr="Desenho de uma pessoa&#10;&#10;Descrição gerada automaticamente com confiança baixa">
            <a:extLst>
              <a:ext uri="{FF2B5EF4-FFF2-40B4-BE49-F238E27FC236}">
                <a16:creationId xmlns:a16="http://schemas.microsoft.com/office/drawing/2014/main" id="{88B2E025-86FF-4F75-A659-89675A97D0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BE30EFB8-206B-4924-B078-F5D6718EEE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E5F196AB-A389-47E2-84C8-4B72B88AB339}"/>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0" name="Retângulo: Cantos Arredondados 19">
            <a:extLst>
              <a:ext uri="{FF2B5EF4-FFF2-40B4-BE49-F238E27FC236}">
                <a16:creationId xmlns:a16="http://schemas.microsoft.com/office/drawing/2014/main" id="{7636C1A2-ED5A-4477-97BE-33D8AB016A49}"/>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1" name="Espaço Reservado para Conteúdo 6">
            <a:extLst>
              <a:ext uri="{FF2B5EF4-FFF2-40B4-BE49-F238E27FC236}">
                <a16:creationId xmlns:a16="http://schemas.microsoft.com/office/drawing/2014/main" id="{C77A5ACB-27EA-460E-8A0A-A993AF39CA6D}"/>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763419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KO SSD MS </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405</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15">
            <a:extLst>
              <a:ext uri="{FF2B5EF4-FFF2-40B4-BE49-F238E27FC236}">
                <a16:creationId xmlns:a16="http://schemas.microsoft.com/office/drawing/2014/main" id="{49889801-D485-4AE6-AA58-F75488FBE45C}"/>
              </a:ext>
            </a:extLst>
          </p:cNvPr>
          <p:cNvSpPr txBox="1"/>
          <p:nvPr/>
        </p:nvSpPr>
        <p:spPr>
          <a:xfrm>
            <a:off x="590263" y="2233299"/>
            <a:ext cx="11159561"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p:txBody>
      </p:sp>
      <p:sp>
        <p:nvSpPr>
          <p:cNvPr id="14" name="object 15">
            <a:extLst>
              <a:ext uri="{FF2B5EF4-FFF2-40B4-BE49-F238E27FC236}">
                <a16:creationId xmlns:a16="http://schemas.microsoft.com/office/drawing/2014/main" id="{EDC27E9F-CD9B-4359-836F-476F74A557E8}"/>
              </a:ext>
            </a:extLst>
          </p:cNvPr>
          <p:cNvSpPr txBox="1"/>
          <p:nvPr/>
        </p:nvSpPr>
        <p:spPr>
          <a:xfrm>
            <a:off x="590263" y="3133739"/>
            <a:ext cx="10534193"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MS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SSD MS + Total SSD </a:t>
            </a:r>
            <a:r>
              <a:rPr lang="es-ES_tradnl" sz="1400" spc="-5">
                <a:cs typeface="Calibri"/>
              </a:rPr>
              <a:t>MS de la competencia</a:t>
            </a:r>
            <a:r>
              <a:rPr kumimoji="0" lang="es-ES_tradnl" sz="1400" b="0" i="0" u="none" strike="noStrike" kern="1200" cap="none" spc="-5" normalizeH="0" baseline="0" noProof="0">
                <a:ln>
                  <a:noFill/>
                </a:ln>
                <a:effectLst/>
                <a:uLnTx/>
                <a:uFillTx/>
                <a:cs typeface="Calibri"/>
              </a:rPr>
              <a:t> en todas las exhibiciones  de la tienda.</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42973931-6D17-40A3-B224-476F615742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6" name="Imagem 15" descr="Desenho de uma pessoa&#10;&#10;Descrição gerada automaticamente com confiança baixa">
            <a:extLst>
              <a:ext uri="{FF2B5EF4-FFF2-40B4-BE49-F238E27FC236}">
                <a16:creationId xmlns:a16="http://schemas.microsoft.com/office/drawing/2014/main" id="{556436B1-13DF-4738-A219-89EB9ED0229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4A2611AF-A811-4A1E-A5D4-0ADE000F09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5EA53720-888F-481F-81C6-1AF29ABE9FAF}"/>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0" name="Retângulo: Cantos Arredondados 19">
            <a:extLst>
              <a:ext uri="{FF2B5EF4-FFF2-40B4-BE49-F238E27FC236}">
                <a16:creationId xmlns:a16="http://schemas.microsoft.com/office/drawing/2014/main" id="{52701CDF-0023-4DBA-AF93-5611DF579498}"/>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1" name="Espaço Reservado para Conteúdo 6">
            <a:extLst>
              <a:ext uri="{FF2B5EF4-FFF2-40B4-BE49-F238E27FC236}">
                <a16:creationId xmlns:a16="http://schemas.microsoft.com/office/drawing/2014/main" id="{0B90C75E-104D-4BC5-86CF-5EEE2EA5FDA5}"/>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744601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KO SSD SS Multipack en góndola (within KO)</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406</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3" name="object 15">
            <a:extLst>
              <a:ext uri="{FF2B5EF4-FFF2-40B4-BE49-F238E27FC236}">
                <a16:creationId xmlns:a16="http://schemas.microsoft.com/office/drawing/2014/main" id="{2FA017B0-01B6-4D86-A851-DD2203628239}"/>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14" name="object 15">
            <a:extLst>
              <a:ext uri="{FF2B5EF4-FFF2-40B4-BE49-F238E27FC236}">
                <a16:creationId xmlns:a16="http://schemas.microsoft.com/office/drawing/2014/main" id="{E8D1FE5D-303B-4D43-BB37-68FD98DDB1B5}"/>
              </a:ext>
            </a:extLst>
          </p:cNvPr>
          <p:cNvSpPr txBox="1"/>
          <p:nvPr/>
        </p:nvSpPr>
        <p:spPr>
          <a:xfrm>
            <a:off x="590263" y="3031792"/>
            <a:ext cx="10797469" cy="249042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MULTIPACK SS DECORADO KO en la Góndola</a:t>
            </a: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SSD SINGLE SERVE KO Total (</a:t>
            </a:r>
            <a:r>
              <a:rPr kumimoji="0" lang="es-ES_tradnl" sz="1400" b="0" i="0" u="none" strike="noStrike" kern="1200" cap="none" spc="-5" normalizeH="0" baseline="0" noProof="0" err="1">
                <a:ln>
                  <a:noFill/>
                </a:ln>
                <a:effectLst/>
                <a:uLnTx/>
                <a:uFillTx/>
                <a:cs typeface="Calibri"/>
              </a:rPr>
              <a:t>Multipacks</a:t>
            </a:r>
            <a:r>
              <a:rPr kumimoji="0" lang="es-ES_tradnl" sz="1400" b="0" i="0" u="none" strike="noStrike" kern="1200" cap="none" spc="-5" normalizeH="0" baseline="0" noProof="0">
                <a:ln>
                  <a:noFill/>
                </a:ln>
                <a:effectLst/>
                <a:uLnTx/>
                <a:uFillTx/>
                <a:cs typeface="Calibri"/>
              </a:rPr>
              <a:t> SS KO + empaques Individuales KO) en la Góndola – &gt; métrica w/in - no considera la competencia!</a:t>
            </a:r>
            <a:endParaRPr lang="es-ES_tradnl" sz="1400" b="1" u="sng">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Góndola Regular (Observación: la punta de góndola del sector de bebidas no alcohólicas es considerada una extensión de la góndola regular y debe ser contabilizada).</a:t>
            </a: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a:p>
            <a:pPr marL="12700">
              <a:spcBef>
                <a:spcPts val="720"/>
              </a:spcBef>
              <a:defRPr/>
            </a:pPr>
            <a:r>
              <a:rPr lang="es-ES_tradnl" sz="1400" b="1">
                <a:solidFill>
                  <a:srgbClr val="C00000"/>
                </a:solidFill>
                <a:cs typeface="Calibri"/>
              </a:rPr>
              <a:t>Observación</a:t>
            </a:r>
            <a:r>
              <a:rPr lang="es-ES_tradnl" sz="1400" b="1">
                <a:cs typeface="Calibri"/>
              </a:rPr>
              <a:t>: </a:t>
            </a:r>
            <a:r>
              <a:rPr lang="es-ES_tradnl" sz="1400">
                <a:cs typeface="Calibri"/>
              </a:rPr>
              <a:t>cada </a:t>
            </a:r>
            <a:r>
              <a:rPr lang="es-ES_tradnl" sz="1400" err="1">
                <a:cs typeface="Calibri"/>
              </a:rPr>
              <a:t>Multipack</a:t>
            </a:r>
            <a:r>
              <a:rPr lang="es-ES_tradnl" sz="1400">
                <a:cs typeface="Calibri"/>
              </a:rPr>
              <a:t> debe ser contabilizado considerando el número de frentes expuestas al consumidor. </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0E9D5C8B-6646-471E-8167-C715B40836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6" name="Imagem 15" descr="Desenho de uma pessoa&#10;&#10;Descrição gerada automaticamente com confiança baixa">
            <a:extLst>
              <a:ext uri="{FF2B5EF4-FFF2-40B4-BE49-F238E27FC236}">
                <a16:creationId xmlns:a16="http://schemas.microsoft.com/office/drawing/2014/main" id="{8D18913E-8AD3-4B39-AD38-D833A4ECA3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6E1B1EAE-6D48-4FBF-B45A-57A443A023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8A91E829-8422-451D-B02F-D9C211F1DCF5}"/>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0" name="Retângulo: Cantos Arredondados 19">
            <a:extLst>
              <a:ext uri="{FF2B5EF4-FFF2-40B4-BE49-F238E27FC236}">
                <a16:creationId xmlns:a16="http://schemas.microsoft.com/office/drawing/2014/main" id="{0E80F3AA-284D-4497-A0ED-071CD796B521}"/>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1" name="Espaço Reservado para Conteúdo 6">
            <a:extLst>
              <a:ext uri="{FF2B5EF4-FFF2-40B4-BE49-F238E27FC236}">
                <a16:creationId xmlns:a16="http://schemas.microsoft.com/office/drawing/2014/main" id="{EE2517EE-CCF7-4CBA-B8E3-FAEA96E750B6}"/>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2725225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KO SSD </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407</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4" name="object 15">
            <a:extLst>
              <a:ext uri="{FF2B5EF4-FFF2-40B4-BE49-F238E27FC236}">
                <a16:creationId xmlns:a16="http://schemas.microsoft.com/office/drawing/2014/main" id="{30602FF1-D973-430C-B15F-496F6EA18C7A}"/>
              </a:ext>
            </a:extLst>
          </p:cNvPr>
          <p:cNvSpPr txBox="1"/>
          <p:nvPr/>
        </p:nvSpPr>
        <p:spPr>
          <a:xfrm>
            <a:off x="621622" y="3219033"/>
            <a:ext cx="10797469"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TOTAL KO (MS+SS)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SSD TOTAL KO (MS+SS) + Total SSD de la competencia (MS+SS) en todas las exhibiciones del PDV.</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85A95216-B71E-4E44-BB92-049DFB92A2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6" name="Imagem 15" descr="Desenho de uma pessoa&#10;&#10;Descrição gerada automaticamente com confiança baixa">
            <a:extLst>
              <a:ext uri="{FF2B5EF4-FFF2-40B4-BE49-F238E27FC236}">
                <a16:creationId xmlns:a16="http://schemas.microsoft.com/office/drawing/2014/main" id="{BBF7B745-BDAC-43BA-B8ED-10E330963AB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F4E70498-0135-4DF1-9DE1-397FD844A4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D85C226F-3520-4C2A-A988-292A0AF94922}"/>
              </a:ext>
            </a:extLst>
          </p:cNvPr>
          <p:cNvPicPr>
            <a:picLocks noChangeAspect="1"/>
          </p:cNvPicPr>
          <p:nvPr/>
        </p:nvPicPr>
        <p:blipFill>
          <a:blip r:embed="rId5"/>
          <a:stretch>
            <a:fillRect/>
          </a:stretch>
        </p:blipFill>
        <p:spPr>
          <a:xfrm>
            <a:off x="11202243" y="114987"/>
            <a:ext cx="769491" cy="934382"/>
          </a:xfrm>
          <a:prstGeom prst="rect">
            <a:avLst/>
          </a:prstGeom>
        </p:spPr>
      </p:pic>
      <p:sp>
        <p:nvSpPr>
          <p:cNvPr id="19" name="object 15">
            <a:extLst>
              <a:ext uri="{FF2B5EF4-FFF2-40B4-BE49-F238E27FC236}">
                <a16:creationId xmlns:a16="http://schemas.microsoft.com/office/drawing/2014/main" id="{881AA942-0D14-40DA-966C-10523CF262E3}"/>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21" name="Retângulo: Cantos Arredondados 20">
            <a:extLst>
              <a:ext uri="{FF2B5EF4-FFF2-40B4-BE49-F238E27FC236}">
                <a16:creationId xmlns:a16="http://schemas.microsoft.com/office/drawing/2014/main" id="{8AA9DC25-EB87-48C2-BF37-B09F8876BD92}"/>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2" name="Espaço Reservado para Conteúdo 6">
            <a:extLst>
              <a:ext uri="{FF2B5EF4-FFF2-40B4-BE49-F238E27FC236}">
                <a16:creationId xmlns:a16="http://schemas.microsoft.com/office/drawing/2014/main" id="{449ED10E-A3C3-44F4-9AF0-634A43E61966}"/>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73628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7EBC23-8932-447F-82D4-022B560968F5}"/>
              </a:ext>
            </a:extLst>
          </p:cNvPr>
          <p:cNvSpPr>
            <a:spLocks noGrp="1"/>
          </p:cNvSpPr>
          <p:nvPr>
            <p:ph type="title" idx="4294967295"/>
          </p:nvPr>
        </p:nvSpPr>
        <p:spPr>
          <a:xfrm>
            <a:off x="614288" y="6227"/>
            <a:ext cx="11264900" cy="1325563"/>
          </a:xfrm>
        </p:spPr>
        <p:txBody>
          <a:bodyPr>
            <a:normAutofit/>
          </a:bodyPr>
          <a:lstStyle/>
          <a:p>
            <a:r>
              <a:rPr lang="es-ES_tradnl" sz="2400" b="1">
                <a:solidFill>
                  <a:srgbClr val="303030"/>
                </a:solidFill>
                <a:latin typeface="TCCC-UnityText" panose="020B0505030303020204" pitchFamily="34" charset="0"/>
              </a:rPr>
              <a:t>INSTRUCCIONES GENERALES</a:t>
            </a:r>
          </a:p>
        </p:txBody>
      </p:sp>
      <p:sp>
        <p:nvSpPr>
          <p:cNvPr id="7" name="object 7">
            <a:extLst>
              <a:ext uri="{FF2B5EF4-FFF2-40B4-BE49-F238E27FC236}">
                <a16:creationId xmlns:a16="http://schemas.microsoft.com/office/drawing/2014/main" id="{0B4E2EA7-E592-46B4-B65A-EFD5848C6C07}"/>
              </a:ext>
            </a:extLst>
          </p:cNvPr>
          <p:cNvSpPr txBox="1"/>
          <p:nvPr/>
        </p:nvSpPr>
        <p:spPr>
          <a:xfrm>
            <a:off x="6096000" y="4793624"/>
            <a:ext cx="2439676" cy="1243930"/>
          </a:xfrm>
          <a:prstGeom prst="rect">
            <a:avLst/>
          </a:prstGeom>
        </p:spPr>
        <p:txBody>
          <a:bodyPr vert="horz" wrap="square" lIns="0" tIns="12700" rIns="0" bIns="0" rtlCol="0">
            <a:spAutoFit/>
          </a:bodyPr>
          <a:lstStyle/>
          <a:p>
            <a:pPr marR="5080" algn="r" defTabSz="914377">
              <a:defRPr/>
            </a:pPr>
            <a:r>
              <a:rPr lang="es-ES_tradnl" sz="1600" spc="-11">
                <a:solidFill>
                  <a:prstClr val="black"/>
                </a:solidFill>
                <a:cs typeface="Calibri"/>
              </a:rPr>
              <a:t>Toda métrica nueva o con algún nivel de modificación será identificada con este símbolo para facilitar la orientación de todos.</a:t>
            </a:r>
            <a:endParaRPr lang="es-ES_tradnl" sz="1600">
              <a:solidFill>
                <a:prstClr val="black"/>
              </a:solidFill>
              <a:cs typeface="Calibri"/>
            </a:endParaRPr>
          </a:p>
        </p:txBody>
      </p:sp>
      <p:sp>
        <p:nvSpPr>
          <p:cNvPr id="8" name="object 7">
            <a:extLst>
              <a:ext uri="{FF2B5EF4-FFF2-40B4-BE49-F238E27FC236}">
                <a16:creationId xmlns:a16="http://schemas.microsoft.com/office/drawing/2014/main" id="{34299EEA-605B-4DB4-BF1A-F4DFAC767FC1}"/>
              </a:ext>
            </a:extLst>
          </p:cNvPr>
          <p:cNvSpPr txBox="1"/>
          <p:nvPr/>
        </p:nvSpPr>
        <p:spPr>
          <a:xfrm>
            <a:off x="7100429" y="3476470"/>
            <a:ext cx="3629400" cy="505267"/>
          </a:xfrm>
          <a:prstGeom prst="rect">
            <a:avLst/>
          </a:prstGeom>
        </p:spPr>
        <p:txBody>
          <a:bodyPr vert="horz" wrap="square" lIns="0" tIns="12700" rIns="0" bIns="0" rtlCol="0">
            <a:spAutoFit/>
          </a:bodyPr>
          <a:lstStyle/>
          <a:p>
            <a:pPr marR="5080" algn="r" defTabSz="914377">
              <a:defRPr/>
            </a:pPr>
            <a:r>
              <a:rPr lang="es-ES_tradnl" sz="1600" spc="-11">
                <a:solidFill>
                  <a:prstClr val="black"/>
                </a:solidFill>
                <a:cs typeface="Calibri"/>
              </a:rPr>
              <a:t>Mención al PESO de cada métrica (siempre relativo al peso del Área Directa). </a:t>
            </a:r>
            <a:endParaRPr lang="es-ES_tradnl" sz="1600">
              <a:solidFill>
                <a:prstClr val="black"/>
              </a:solidFill>
              <a:cs typeface="Calibri"/>
            </a:endParaRPr>
          </a:p>
        </p:txBody>
      </p:sp>
      <p:sp>
        <p:nvSpPr>
          <p:cNvPr id="9" name="object 7">
            <a:extLst>
              <a:ext uri="{FF2B5EF4-FFF2-40B4-BE49-F238E27FC236}">
                <a16:creationId xmlns:a16="http://schemas.microsoft.com/office/drawing/2014/main" id="{288E3015-EE32-464C-AF7D-BAFEFD3C0C61}"/>
              </a:ext>
            </a:extLst>
          </p:cNvPr>
          <p:cNvSpPr txBox="1"/>
          <p:nvPr/>
        </p:nvSpPr>
        <p:spPr>
          <a:xfrm>
            <a:off x="1768337" y="3489244"/>
            <a:ext cx="4163456" cy="505267"/>
          </a:xfrm>
          <a:prstGeom prst="rect">
            <a:avLst/>
          </a:prstGeom>
        </p:spPr>
        <p:txBody>
          <a:bodyPr vert="horz" wrap="square" lIns="0" tIns="12700" rIns="0" bIns="0" rtlCol="0">
            <a:spAutoFit/>
          </a:bodyPr>
          <a:lstStyle/>
          <a:p>
            <a:pPr marR="5080" defTabSz="914377">
              <a:defRPr/>
            </a:pPr>
            <a:r>
              <a:rPr lang="es-ES_tradnl" sz="1600" spc="-11">
                <a:solidFill>
                  <a:prstClr val="black"/>
                </a:solidFill>
                <a:cs typeface="Calibri"/>
              </a:rPr>
              <a:t>Cada métrica recibe un código que también será usado en todo el procesamiento de ICE.</a:t>
            </a:r>
            <a:endParaRPr lang="es-ES_tradnl" sz="1600">
              <a:solidFill>
                <a:prstClr val="black"/>
              </a:solidFill>
              <a:cs typeface="Calibri"/>
            </a:endParaRPr>
          </a:p>
        </p:txBody>
      </p:sp>
      <p:cxnSp>
        <p:nvCxnSpPr>
          <p:cNvPr id="10" name="Conector de Seta Reta 9">
            <a:extLst>
              <a:ext uri="{FF2B5EF4-FFF2-40B4-BE49-F238E27FC236}">
                <a16:creationId xmlns:a16="http://schemas.microsoft.com/office/drawing/2014/main" id="{16AB97A6-3B96-4E85-9E67-E341F71B7506}"/>
              </a:ext>
            </a:extLst>
          </p:cNvPr>
          <p:cNvCxnSpPr>
            <a:cxnSpLocks/>
          </p:cNvCxnSpPr>
          <p:nvPr/>
        </p:nvCxnSpPr>
        <p:spPr>
          <a:xfrm>
            <a:off x="11347949" y="3354655"/>
            <a:ext cx="0" cy="447132"/>
          </a:xfrm>
          <a:prstGeom prst="straightConnector1">
            <a:avLst/>
          </a:prstGeom>
          <a:ln w="12700">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Conector de Seta Reta 10">
            <a:extLst>
              <a:ext uri="{FF2B5EF4-FFF2-40B4-BE49-F238E27FC236}">
                <a16:creationId xmlns:a16="http://schemas.microsoft.com/office/drawing/2014/main" id="{329DB6C6-7DD3-48BF-A2B8-63AC34213EA8}"/>
              </a:ext>
            </a:extLst>
          </p:cNvPr>
          <p:cNvCxnSpPr>
            <a:cxnSpLocks/>
          </p:cNvCxnSpPr>
          <p:nvPr/>
        </p:nvCxnSpPr>
        <p:spPr>
          <a:xfrm flipH="1">
            <a:off x="10767083" y="3807605"/>
            <a:ext cx="58086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2" name="Conector de Seta Reta 11">
            <a:extLst>
              <a:ext uri="{FF2B5EF4-FFF2-40B4-BE49-F238E27FC236}">
                <a16:creationId xmlns:a16="http://schemas.microsoft.com/office/drawing/2014/main" id="{BA0E6717-2A74-416D-87A1-04E5F7C09565}"/>
              </a:ext>
            </a:extLst>
          </p:cNvPr>
          <p:cNvCxnSpPr>
            <a:cxnSpLocks/>
          </p:cNvCxnSpPr>
          <p:nvPr/>
        </p:nvCxnSpPr>
        <p:spPr>
          <a:xfrm flipH="1">
            <a:off x="1146137" y="3391163"/>
            <a:ext cx="4079" cy="337940"/>
          </a:xfrm>
          <a:prstGeom prst="straightConnector1">
            <a:avLst/>
          </a:prstGeom>
          <a:ln w="12700">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Conector de Seta Reta 12">
            <a:extLst>
              <a:ext uri="{FF2B5EF4-FFF2-40B4-BE49-F238E27FC236}">
                <a16:creationId xmlns:a16="http://schemas.microsoft.com/office/drawing/2014/main" id="{81F49EF0-6B14-49CB-A518-B66EDACA8575}"/>
              </a:ext>
            </a:extLst>
          </p:cNvPr>
          <p:cNvCxnSpPr>
            <a:cxnSpLocks/>
          </p:cNvCxnSpPr>
          <p:nvPr/>
        </p:nvCxnSpPr>
        <p:spPr>
          <a:xfrm flipH="1" flipV="1">
            <a:off x="1146137" y="3728272"/>
            <a:ext cx="514005" cy="1"/>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p:pic>
        <p:nvPicPr>
          <p:cNvPr id="16" name="Imagem 15">
            <a:extLst>
              <a:ext uri="{FF2B5EF4-FFF2-40B4-BE49-F238E27FC236}">
                <a16:creationId xmlns:a16="http://schemas.microsoft.com/office/drawing/2014/main" id="{D9B2993B-0D33-4F5F-95B5-0C6CBF1F95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3748" y="4170703"/>
            <a:ext cx="1727057" cy="2062243"/>
          </a:xfrm>
          <a:prstGeom prst="rect">
            <a:avLst/>
          </a:prstGeom>
        </p:spPr>
      </p:pic>
      <p:sp>
        <p:nvSpPr>
          <p:cNvPr id="17" name="object 7">
            <a:extLst>
              <a:ext uri="{FF2B5EF4-FFF2-40B4-BE49-F238E27FC236}">
                <a16:creationId xmlns:a16="http://schemas.microsoft.com/office/drawing/2014/main" id="{14F8D587-7399-4DE9-B9EC-0DEC7A849FA1}"/>
              </a:ext>
            </a:extLst>
          </p:cNvPr>
          <p:cNvSpPr txBox="1"/>
          <p:nvPr/>
        </p:nvSpPr>
        <p:spPr>
          <a:xfrm>
            <a:off x="2886115" y="5201824"/>
            <a:ext cx="2013420" cy="997709"/>
          </a:xfrm>
          <a:prstGeom prst="rect">
            <a:avLst/>
          </a:prstGeom>
        </p:spPr>
        <p:txBody>
          <a:bodyPr vert="horz" wrap="square" lIns="0" tIns="12700" rIns="0" bIns="0" rtlCol="0">
            <a:spAutoFit/>
          </a:bodyPr>
          <a:lstStyle/>
          <a:p>
            <a:pPr marR="5080" defTabSz="914377">
              <a:defRPr/>
            </a:pPr>
            <a:r>
              <a:rPr lang="es-ES_tradnl" sz="1600" spc="-11">
                <a:solidFill>
                  <a:prstClr val="black"/>
                </a:solidFill>
                <a:cs typeface="Calibri"/>
              </a:rPr>
              <a:t>Toda métrica presente en el ICE LATAM será identificada con este símbolo.</a:t>
            </a:r>
            <a:endParaRPr lang="es-ES_tradnl" sz="1600">
              <a:solidFill>
                <a:prstClr val="black"/>
              </a:solidFill>
              <a:cs typeface="Calibri"/>
            </a:endParaRPr>
          </a:p>
        </p:txBody>
      </p:sp>
      <p:sp>
        <p:nvSpPr>
          <p:cNvPr id="18" name="object 7">
            <a:extLst>
              <a:ext uri="{FF2B5EF4-FFF2-40B4-BE49-F238E27FC236}">
                <a16:creationId xmlns:a16="http://schemas.microsoft.com/office/drawing/2014/main" id="{4858B0F9-1E01-472F-8AA0-69056FB67A18}"/>
              </a:ext>
            </a:extLst>
          </p:cNvPr>
          <p:cNvSpPr txBox="1"/>
          <p:nvPr/>
        </p:nvSpPr>
        <p:spPr>
          <a:xfrm>
            <a:off x="687925" y="1464711"/>
            <a:ext cx="11318204" cy="751488"/>
          </a:xfrm>
          <a:prstGeom prst="rect">
            <a:avLst/>
          </a:prstGeom>
        </p:spPr>
        <p:txBody>
          <a:bodyPr vert="horz" wrap="square" lIns="0" tIns="12700" rIns="0" bIns="0" rtlCol="0">
            <a:spAutoFit/>
          </a:bodyPr>
          <a:lstStyle/>
          <a:p>
            <a:pPr marR="5080" defTabSz="914377">
              <a:defRPr/>
            </a:pPr>
            <a:r>
              <a:rPr lang="es-ES_tradnl" sz="1600">
                <a:latin typeface="+mj-lt"/>
              </a:rPr>
              <a:t>Los </a:t>
            </a:r>
            <a:r>
              <a:rPr lang="es-ES_tradnl" sz="1600" err="1">
                <a:latin typeface="+mj-lt"/>
              </a:rPr>
              <a:t>slides</a:t>
            </a:r>
            <a:r>
              <a:rPr lang="es-ES_tradnl" sz="1600">
                <a:latin typeface="+mj-lt"/>
              </a:rPr>
              <a:t> que tratan sobre las métricas ICE traen una serie de informaciones para que los equipos lleven a cabo  la operación, las mismas fueron definidas em la FDE 2022. Además de todos los escenarios y requisitos relacionados para validar las métricas y criterios, también son presentados iconos visuales y datos complementarios cono el peso, código y señalar si la métrica es nueva y/o ICE LATAM.</a:t>
            </a:r>
          </a:p>
        </p:txBody>
      </p:sp>
      <p:sp>
        <p:nvSpPr>
          <p:cNvPr id="19" name="Retângulo 49">
            <a:extLst>
              <a:ext uri="{FF2B5EF4-FFF2-40B4-BE49-F238E27FC236}">
                <a16:creationId xmlns:a16="http://schemas.microsoft.com/office/drawing/2014/main" id="{F136165B-D651-4692-BF17-74BA0C28E890}"/>
              </a:ext>
            </a:extLst>
          </p:cNvPr>
          <p:cNvSpPr/>
          <p:nvPr/>
        </p:nvSpPr>
        <p:spPr>
          <a:xfrm>
            <a:off x="1768758" y="2623645"/>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ES_tradnl" sz="1600" b="1" i="0" u="none" strike="noStrike" kern="1200" baseline="0">
                <a:latin typeface="Calibri" panose="020F0502020204030204" pitchFamily="34" charset="0"/>
              </a:rPr>
              <a:t>Cobertura de Equipo De Frio KO en Checkout - 1 EDF KO cada 3 </a:t>
            </a:r>
            <a:r>
              <a:rPr lang="es-ES_tradnl" sz="1600" b="1" i="0" u="none" strike="noStrike" kern="1200" baseline="0" err="1">
                <a:latin typeface="Calibri" panose="020F0502020204030204" pitchFamily="34" charset="0"/>
              </a:rPr>
              <a:t>checkouts</a:t>
            </a:r>
            <a:endParaRPr kumimoji="0" lang="es-ES_tradnl"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20" name="Retângulo 50">
            <a:extLst>
              <a:ext uri="{FF2B5EF4-FFF2-40B4-BE49-F238E27FC236}">
                <a16:creationId xmlns:a16="http://schemas.microsoft.com/office/drawing/2014/main" id="{049B1494-CBA9-4F16-911B-DBD8F209CB4C}"/>
              </a:ext>
            </a:extLst>
          </p:cNvPr>
          <p:cNvSpPr/>
          <p:nvPr/>
        </p:nvSpPr>
        <p:spPr>
          <a:xfrm>
            <a:off x="10958763" y="2623645"/>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_tradnl" sz="1600" b="1" kern="0">
                <a:solidFill>
                  <a:prstClr val="black"/>
                </a:solidFill>
                <a:latin typeface="Abadi" panose="020B0604020104020204" pitchFamily="34" charset="0"/>
              </a:rPr>
              <a:t>4,0</a:t>
            </a:r>
            <a:r>
              <a:rPr kumimoji="0" lang="es-ES_tradnl"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1" name="Retângulo 51">
            <a:extLst>
              <a:ext uri="{FF2B5EF4-FFF2-40B4-BE49-F238E27FC236}">
                <a16:creationId xmlns:a16="http://schemas.microsoft.com/office/drawing/2014/main" id="{EA39C998-B4E5-4D06-8BC4-1E406E903237}"/>
              </a:ext>
            </a:extLst>
          </p:cNvPr>
          <p:cNvSpPr/>
          <p:nvPr/>
        </p:nvSpPr>
        <p:spPr>
          <a:xfrm>
            <a:off x="784937" y="2623645"/>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600" b="1">
                <a:solidFill>
                  <a:prstClr val="black"/>
                </a:solidFill>
                <a:latin typeface="Abadi" panose="020B0604020104020204" pitchFamily="34" charset="0"/>
              </a:rPr>
              <a:t>304</a:t>
            </a:r>
          </a:p>
        </p:txBody>
      </p:sp>
      <p:sp>
        <p:nvSpPr>
          <p:cNvPr id="22" name="CaixaDeTexto 52">
            <a:extLst>
              <a:ext uri="{FF2B5EF4-FFF2-40B4-BE49-F238E27FC236}">
                <a16:creationId xmlns:a16="http://schemas.microsoft.com/office/drawing/2014/main" id="{6AF50565-621F-40D4-B10C-71A705511982}"/>
              </a:ext>
            </a:extLst>
          </p:cNvPr>
          <p:cNvSpPr txBox="1"/>
          <p:nvPr/>
        </p:nvSpPr>
        <p:spPr>
          <a:xfrm>
            <a:off x="4965640" y="2323197"/>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s-ES_tradnl" sz="1600" b="1">
                <a:solidFill>
                  <a:prstClr val="black"/>
                </a:solidFill>
                <a:latin typeface="Abadi" panose="020B0604020104020204" pitchFamily="34" charset="0"/>
              </a:rPr>
              <a:t>MÉTRICA</a:t>
            </a:r>
          </a:p>
        </p:txBody>
      </p:sp>
      <p:sp>
        <p:nvSpPr>
          <p:cNvPr id="23" name="CaixaDeTexto 52">
            <a:extLst>
              <a:ext uri="{FF2B5EF4-FFF2-40B4-BE49-F238E27FC236}">
                <a16:creationId xmlns:a16="http://schemas.microsoft.com/office/drawing/2014/main" id="{DAAE2D5D-7856-4069-B520-652971FFC582}"/>
              </a:ext>
            </a:extLst>
          </p:cNvPr>
          <p:cNvSpPr txBox="1"/>
          <p:nvPr/>
        </p:nvSpPr>
        <p:spPr>
          <a:xfrm>
            <a:off x="204682" y="2361303"/>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s-ES_tradnl" sz="1600" b="1">
                <a:solidFill>
                  <a:prstClr val="black"/>
                </a:solidFill>
                <a:latin typeface="Abadi" panose="020B0604020104020204" pitchFamily="34" charset="0"/>
              </a:rPr>
              <a:t>CÓDIGO</a:t>
            </a:r>
          </a:p>
        </p:txBody>
      </p:sp>
      <p:pic>
        <p:nvPicPr>
          <p:cNvPr id="27" name="Imagem 26">
            <a:extLst>
              <a:ext uri="{FF2B5EF4-FFF2-40B4-BE49-F238E27FC236}">
                <a16:creationId xmlns:a16="http://schemas.microsoft.com/office/drawing/2014/main" id="{EBC7AD37-8BC5-431A-8D92-362136B2F23F}"/>
              </a:ext>
            </a:extLst>
          </p:cNvPr>
          <p:cNvPicPr>
            <a:picLocks noChangeAspect="1"/>
          </p:cNvPicPr>
          <p:nvPr/>
        </p:nvPicPr>
        <p:blipFill>
          <a:blip r:embed="rId3"/>
          <a:stretch>
            <a:fillRect/>
          </a:stretch>
        </p:blipFill>
        <p:spPr>
          <a:xfrm>
            <a:off x="8645608" y="4606058"/>
            <a:ext cx="1024217" cy="1243692"/>
          </a:xfrm>
          <a:prstGeom prst="rect">
            <a:avLst/>
          </a:prstGeom>
        </p:spPr>
      </p:pic>
    </p:spTree>
    <p:extLst>
      <p:ext uri="{BB962C8B-B14F-4D97-AF65-F5344CB8AC3E}">
        <p14:creationId xmlns:p14="http://schemas.microsoft.com/office/powerpoint/2010/main" val="3609825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SOVI KO SSD </a:t>
            </a:r>
            <a:r>
              <a:rPr lang="en-US" sz="1600" b="1">
                <a:latin typeface="Calibri" panose="020F0502020204030204" pitchFamily="34" charset="0"/>
              </a:rPr>
              <a:t>SIN AZUCAR</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408</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4" name="object 15">
            <a:extLst>
              <a:ext uri="{FF2B5EF4-FFF2-40B4-BE49-F238E27FC236}">
                <a16:creationId xmlns:a16="http://schemas.microsoft.com/office/drawing/2014/main" id="{5565252B-FACF-42F0-AA55-C9E3F77CD8F7}"/>
              </a:ext>
            </a:extLst>
          </p:cNvPr>
          <p:cNvSpPr txBox="1"/>
          <p:nvPr/>
        </p:nvSpPr>
        <p:spPr>
          <a:xfrm>
            <a:off x="612273" y="3162695"/>
            <a:ext cx="10465919" cy="301108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SIN AZUCAR KO (MS+SS)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b="1" u="sng">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SSD SIN AZUCAR KO – Todas las Variantes (MS+SS) en todas las exhibiciones del PDV –&gt; métrica w/in - no considera la competencia! </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a:p>
            <a:pPr marL="12700">
              <a:spcBef>
                <a:spcPts val="720"/>
              </a:spcBef>
              <a:defRPr/>
            </a:pPr>
            <a:r>
              <a:rPr lang="es-ES_tradnl" sz="1400" b="1">
                <a:solidFill>
                  <a:srgbClr val="C00000"/>
                </a:solidFill>
                <a:cs typeface="Calibri"/>
              </a:rPr>
              <a:t>Observación 1</a:t>
            </a:r>
            <a:r>
              <a:rPr lang="es-ES_tradnl" sz="1400" b="1">
                <a:cs typeface="Calibri"/>
              </a:rPr>
              <a:t>: </a:t>
            </a:r>
            <a:r>
              <a:rPr lang="es-ES_tradnl" sz="1400">
                <a:cs typeface="Calibri"/>
              </a:rPr>
              <a:t>CC Energy o CC Con Café deben ser consideradas en el calculo de SOVI.</a:t>
            </a:r>
          </a:p>
          <a:p>
            <a:pPr marL="12700">
              <a:spcBef>
                <a:spcPts val="720"/>
              </a:spcBef>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31881ABE-5E85-4E7A-BC86-D1BF5DEAF7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6" name="Imagem 15" descr="Desenho de uma pessoa&#10;&#10;Descrição gerada automaticamente com confiança baixa">
            <a:extLst>
              <a:ext uri="{FF2B5EF4-FFF2-40B4-BE49-F238E27FC236}">
                <a16:creationId xmlns:a16="http://schemas.microsoft.com/office/drawing/2014/main" id="{BDD978F7-209A-4B9B-BDF2-E5805171CD5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FC641AF9-0627-46B4-A415-F54C8B7867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F8F8EC03-B598-4587-B426-83463242282A}"/>
              </a:ext>
            </a:extLst>
          </p:cNvPr>
          <p:cNvPicPr>
            <a:picLocks noChangeAspect="1"/>
          </p:cNvPicPr>
          <p:nvPr/>
        </p:nvPicPr>
        <p:blipFill>
          <a:blip r:embed="rId5"/>
          <a:stretch>
            <a:fillRect/>
          </a:stretch>
        </p:blipFill>
        <p:spPr>
          <a:xfrm>
            <a:off x="11202243" y="114987"/>
            <a:ext cx="769491" cy="934382"/>
          </a:xfrm>
          <a:prstGeom prst="rect">
            <a:avLst/>
          </a:prstGeom>
        </p:spPr>
      </p:pic>
      <p:sp>
        <p:nvSpPr>
          <p:cNvPr id="19" name="object 15">
            <a:extLst>
              <a:ext uri="{FF2B5EF4-FFF2-40B4-BE49-F238E27FC236}">
                <a16:creationId xmlns:a16="http://schemas.microsoft.com/office/drawing/2014/main" id="{DC06EE24-264F-45D4-BE10-1E9FF982AB31}"/>
              </a:ext>
            </a:extLst>
          </p:cNvPr>
          <p:cNvSpPr txBox="1"/>
          <p:nvPr/>
        </p:nvSpPr>
        <p:spPr>
          <a:xfrm>
            <a:off x="590263" y="2158257"/>
            <a:ext cx="11438467" cy="1384995"/>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21" name="Retângulo: Cantos Arredondados 20">
            <a:extLst>
              <a:ext uri="{FF2B5EF4-FFF2-40B4-BE49-F238E27FC236}">
                <a16:creationId xmlns:a16="http://schemas.microsoft.com/office/drawing/2014/main" id="{382788C8-C68F-45B3-95EC-F1292AFCB6AD}"/>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2" name="Espaço Reservado para Conteúdo 6">
            <a:extLst>
              <a:ext uri="{FF2B5EF4-FFF2-40B4-BE49-F238E27FC236}">
                <a16:creationId xmlns:a16="http://schemas.microsoft.com/office/drawing/2014/main" id="{4CD70776-0F69-414C-9842-4E9CED90B07B}"/>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830847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SOVI KO SSD </a:t>
            </a:r>
            <a:r>
              <a:rPr lang="en-US" sz="1600" b="1" i="0" u="none" strike="noStrike" kern="1200" baseline="0" err="1">
                <a:latin typeface="Calibri" panose="020F0502020204030204" pitchFamily="34" charset="0"/>
              </a:rPr>
              <a:t>Sabores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 </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409</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4" name="object 15">
            <a:extLst>
              <a:ext uri="{FF2B5EF4-FFF2-40B4-BE49-F238E27FC236}">
                <a16:creationId xmlns:a16="http://schemas.microsoft.com/office/drawing/2014/main" id="{1A04E068-B38B-4DB3-8EA2-F1A222F0D21C}"/>
              </a:ext>
            </a:extLst>
          </p:cNvPr>
          <p:cNvSpPr txBox="1"/>
          <p:nvPr/>
        </p:nvSpPr>
        <p:spPr>
          <a:xfrm>
            <a:off x="591397" y="3429000"/>
            <a:ext cx="10610846" cy="258019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SABORES KO (MS+SS)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SSD SABORES KO (MS+SS) + SSD Sabores de la competencia (MS+SS) en todas las exhibiciones del PDV </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a:p>
            <a:pPr marL="12700">
              <a:spcBef>
                <a:spcPts val="720"/>
              </a:spcBef>
              <a:defRPr/>
            </a:pPr>
            <a:r>
              <a:rPr lang="es-ES_tradnl" sz="1400" b="1">
                <a:solidFill>
                  <a:srgbClr val="C00000"/>
                </a:solidFill>
                <a:cs typeface="Calibri"/>
              </a:rPr>
              <a:t>Observación</a:t>
            </a:r>
            <a:r>
              <a:rPr lang="es-ES_tradnl" sz="1400" b="1">
                <a:cs typeface="Calibri"/>
              </a:rPr>
              <a:t>: </a:t>
            </a:r>
            <a:r>
              <a:rPr lang="es-ES_tradnl" sz="1400">
                <a:cs typeface="Calibri"/>
              </a:rPr>
              <a:t>Marcas regionales, KO y competencia, deben ser consideradas en el calculo de SOVI</a:t>
            </a:r>
          </a:p>
        </p:txBody>
      </p:sp>
      <p:pic>
        <p:nvPicPr>
          <p:cNvPr id="16" name="Imagem 15" descr="Desenho de uma pessoa&#10;&#10;Descrição gerada automaticamente com confiança baixa">
            <a:extLst>
              <a:ext uri="{FF2B5EF4-FFF2-40B4-BE49-F238E27FC236}">
                <a16:creationId xmlns:a16="http://schemas.microsoft.com/office/drawing/2014/main" id="{F91EDCD5-A51D-4067-B8C5-0A914659CB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A03245C0-F25D-404D-AEDB-F995FCDD4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6D875820-EEA9-476E-9749-CC024EAEF683}"/>
              </a:ext>
            </a:extLst>
          </p:cNvPr>
          <p:cNvPicPr>
            <a:picLocks noChangeAspect="1"/>
          </p:cNvPicPr>
          <p:nvPr/>
        </p:nvPicPr>
        <p:blipFill>
          <a:blip r:embed="rId4"/>
          <a:stretch>
            <a:fillRect/>
          </a:stretch>
        </p:blipFill>
        <p:spPr>
          <a:xfrm>
            <a:off x="11202243" y="114987"/>
            <a:ext cx="769491" cy="934382"/>
          </a:xfrm>
          <a:prstGeom prst="rect">
            <a:avLst/>
          </a:prstGeom>
        </p:spPr>
      </p:pic>
      <p:sp>
        <p:nvSpPr>
          <p:cNvPr id="19" name="object 15">
            <a:extLst>
              <a:ext uri="{FF2B5EF4-FFF2-40B4-BE49-F238E27FC236}">
                <a16:creationId xmlns:a16="http://schemas.microsoft.com/office/drawing/2014/main" id="{F91E3C74-52A5-4C07-8100-5C949F0F0FE6}"/>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pic>
        <p:nvPicPr>
          <p:cNvPr id="22" name="Picture 9" descr="Icon&#10;&#10;Description automatically generated">
            <a:extLst>
              <a:ext uri="{FF2B5EF4-FFF2-40B4-BE49-F238E27FC236}">
                <a16:creationId xmlns:a16="http://schemas.microsoft.com/office/drawing/2014/main" id="{6A6399FF-CC19-42FF-BD15-C7CC72E28D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sp>
        <p:nvSpPr>
          <p:cNvPr id="23" name="Retângulo: Cantos Arredondados 22">
            <a:extLst>
              <a:ext uri="{FF2B5EF4-FFF2-40B4-BE49-F238E27FC236}">
                <a16:creationId xmlns:a16="http://schemas.microsoft.com/office/drawing/2014/main" id="{169AD828-0E69-4763-937C-DF8E869D3F31}"/>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4" name="Espaço Reservado para Conteúdo 6">
            <a:extLst>
              <a:ext uri="{FF2B5EF4-FFF2-40B4-BE49-F238E27FC236}">
                <a16:creationId xmlns:a16="http://schemas.microsoft.com/office/drawing/2014/main" id="{24771164-2A54-4F9D-9FFD-20D9AD199B2D}"/>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219610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KO SSD Colas (100% Categoría SSD)</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410</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pic>
        <p:nvPicPr>
          <p:cNvPr id="13" name="Picture 9" descr="Icon&#10;&#10;Description automatically generated">
            <a:extLst>
              <a:ext uri="{FF2B5EF4-FFF2-40B4-BE49-F238E27FC236}">
                <a16:creationId xmlns:a16="http://schemas.microsoft.com/office/drawing/2014/main" id="{81111EC7-1819-4AAA-A3D6-FEEF48E8D4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sp>
        <p:nvSpPr>
          <p:cNvPr id="15" name="object 15">
            <a:extLst>
              <a:ext uri="{FF2B5EF4-FFF2-40B4-BE49-F238E27FC236}">
                <a16:creationId xmlns:a16="http://schemas.microsoft.com/office/drawing/2014/main" id="{A6F10A13-88B7-4F45-A29E-CC6987C38881}"/>
              </a:ext>
            </a:extLst>
          </p:cNvPr>
          <p:cNvSpPr txBox="1"/>
          <p:nvPr/>
        </p:nvSpPr>
        <p:spPr>
          <a:xfrm>
            <a:off x="646435" y="3354321"/>
            <a:ext cx="10610846" cy="196977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a:t>
            </a:r>
            <a:r>
              <a:rPr lang="es-ES_tradnl" sz="1400" b="1" i="0" u="none" strike="noStrike" kern="1200" baseline="0">
                <a:latin typeface="Calibri" panose="020F0502020204030204" pitchFamily="34" charset="0"/>
              </a:rPr>
              <a:t>SSD Colas (100% Categoría SSD) </a:t>
            </a:r>
            <a:r>
              <a:rPr lang="es-ES_tradnl" sz="1400">
                <a:cs typeface="Calibri"/>
              </a:rPr>
              <a:t>(MS+SS)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a:t>
            </a:r>
            <a:r>
              <a:rPr lang="es-ES_tradnl" sz="1400" b="1" i="0" u="none" strike="noStrike" kern="1200" baseline="0">
                <a:latin typeface="Calibri" panose="020F0502020204030204" pitchFamily="34" charset="0"/>
              </a:rPr>
              <a:t>SSD Colas (100% Categoría SSD) (</a:t>
            </a:r>
            <a:r>
              <a:rPr kumimoji="0" lang="es-ES_tradnl" sz="1400" b="0" i="0" u="none" strike="noStrike" kern="1200" cap="none" spc="-5" normalizeH="0" baseline="0" noProof="0">
                <a:ln>
                  <a:noFill/>
                </a:ln>
                <a:effectLst/>
                <a:uLnTx/>
                <a:uFillTx/>
                <a:cs typeface="Calibri"/>
              </a:rPr>
              <a:t>MS+SS) + SSD </a:t>
            </a:r>
            <a:r>
              <a:rPr lang="es-ES_tradnl" sz="1400" spc="-5">
                <a:cs typeface="Calibri"/>
              </a:rPr>
              <a:t>Colas de la competencia </a:t>
            </a:r>
            <a:r>
              <a:rPr kumimoji="0" lang="es-ES_tradnl" sz="1400" b="0" i="0" u="none" strike="noStrike" kern="1200" cap="none" spc="-5" normalizeH="0" baseline="0" noProof="0">
                <a:ln>
                  <a:noFill/>
                </a:ln>
                <a:effectLst/>
                <a:uLnTx/>
                <a:uFillTx/>
                <a:cs typeface="Calibri"/>
              </a:rPr>
              <a:t>(MS+SS) en todas las exhibiciones del PDV</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p:txBody>
      </p:sp>
      <p:sp>
        <p:nvSpPr>
          <p:cNvPr id="18" name="object 15">
            <a:extLst>
              <a:ext uri="{FF2B5EF4-FFF2-40B4-BE49-F238E27FC236}">
                <a16:creationId xmlns:a16="http://schemas.microsoft.com/office/drawing/2014/main" id="{5C13ADE3-D007-47BC-9BA5-8EB06923E2C6}"/>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16" name="Retângulo: Cantos Arredondados 15">
            <a:extLst>
              <a:ext uri="{FF2B5EF4-FFF2-40B4-BE49-F238E27FC236}">
                <a16:creationId xmlns:a16="http://schemas.microsoft.com/office/drawing/2014/main" id="{04924251-C83E-4584-AF2D-69F103160B12}"/>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17" name="Espaço Reservado para Conteúdo 6">
            <a:extLst>
              <a:ext uri="{FF2B5EF4-FFF2-40B4-BE49-F238E27FC236}">
                <a16:creationId xmlns:a16="http://schemas.microsoft.com/office/drawing/2014/main" id="{F55E9A90-E28F-4394-8A5B-A216587630C4}"/>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175568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KO SSD SS (100% SSD KO)</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411</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4" name="object 15">
            <a:extLst>
              <a:ext uri="{FF2B5EF4-FFF2-40B4-BE49-F238E27FC236}">
                <a16:creationId xmlns:a16="http://schemas.microsoft.com/office/drawing/2014/main" id="{A1CABCE2-FCA5-4EB8-A0EB-44F65F1AB6D1}"/>
              </a:ext>
            </a:extLst>
          </p:cNvPr>
          <p:cNvSpPr txBox="1"/>
          <p:nvPr/>
        </p:nvSpPr>
        <p:spPr>
          <a:xfrm>
            <a:off x="590263" y="3429000"/>
            <a:ext cx="10797469"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SINGLE SERVE KO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TOTAL SSD KO (MS+SS) en todas las exhibiciones del PDV – &gt; métrica w/in - no considera la competencia!</a:t>
            </a:r>
          </a:p>
          <a:p>
            <a:pPr marL="12700">
              <a:spcBef>
                <a:spcPts val="720"/>
              </a:spcBef>
              <a:defRPr/>
            </a:pPr>
            <a:endParaRPr lang="es-ES_tradnl" sz="1400" b="1" u="sng">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48778F2C-69A6-4EEA-B16A-88C2ECE12F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sp>
        <p:nvSpPr>
          <p:cNvPr id="15" name="object 15">
            <a:extLst>
              <a:ext uri="{FF2B5EF4-FFF2-40B4-BE49-F238E27FC236}">
                <a16:creationId xmlns:a16="http://schemas.microsoft.com/office/drawing/2014/main" id="{03B2C225-D289-467D-BE9A-F32E91AFE0F6}"/>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17" name="Retângulo: Cantos Arredondados 16">
            <a:extLst>
              <a:ext uri="{FF2B5EF4-FFF2-40B4-BE49-F238E27FC236}">
                <a16:creationId xmlns:a16="http://schemas.microsoft.com/office/drawing/2014/main" id="{0089BE80-7A45-4D4F-8E6F-AEA796F40BE6}"/>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18" name="Espaço Reservado para Conteúdo 6">
            <a:extLst>
              <a:ext uri="{FF2B5EF4-FFF2-40B4-BE49-F238E27FC236}">
                <a16:creationId xmlns:a16="http://schemas.microsoft.com/office/drawing/2014/main" id="{7FB03FD9-C098-48F5-BF84-FDE6241F2180}"/>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449087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SOCI KO STILL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0,85 %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412</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7" name="object 15">
            <a:extLst>
              <a:ext uri="{FF2B5EF4-FFF2-40B4-BE49-F238E27FC236}">
                <a16:creationId xmlns:a16="http://schemas.microsoft.com/office/drawing/2014/main" id="{3C5EFD4B-691A-407A-AD16-5548D85E0E39}"/>
              </a:ext>
            </a:extLst>
          </p:cNvPr>
          <p:cNvSpPr txBox="1"/>
          <p:nvPr/>
        </p:nvSpPr>
        <p:spPr>
          <a:xfrm>
            <a:off x="618299" y="3058183"/>
            <a:ext cx="13175430" cy="3831818"/>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s-ES_tradnl" sz="1400" b="1" i="0" u="sng" strike="noStrike" kern="1200" cap="none" spc="-5" normalizeH="0" baseline="0" noProof="0">
                <a:ln>
                  <a:noFill/>
                </a:ln>
                <a:effectLst/>
                <a:uLnTx/>
                <a:uFillTx/>
                <a:cs typeface="Calibri"/>
              </a:rPr>
              <a:t>Numerador: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a:t>
            </a:r>
            <a:r>
              <a:rPr kumimoji="0" lang="es-ES_tradnl" sz="1400" b="0" i="0" u="none" strike="noStrike" kern="1200" cap="none" spc="-10" normalizeH="0" baseline="0" noProof="0">
                <a:ln>
                  <a:noFill/>
                </a:ln>
                <a:effectLst/>
                <a:uLnTx/>
                <a:uFillTx/>
                <a:cs typeface="Calibri"/>
              </a:rPr>
              <a:t>frentes </a:t>
            </a:r>
            <a:r>
              <a:rPr kumimoji="0" lang="es-ES_tradnl" sz="1400" b="0" i="0" u="none" strike="noStrike" kern="1200" cap="none" spc="-5" normalizeH="0" baseline="0" noProof="0">
                <a:ln>
                  <a:noFill/>
                </a:ln>
                <a:effectLst/>
                <a:uLnTx/>
                <a:uFillTx/>
                <a:cs typeface="Calibri"/>
              </a:rPr>
              <a:t>de STILL </a:t>
            </a:r>
            <a:r>
              <a:rPr lang="es-ES_tradnl" sz="1400" spc="-5">
                <a:cs typeface="Calibri"/>
              </a:rPr>
              <a:t>TOTAL KO (MS+SS) </a:t>
            </a:r>
            <a:r>
              <a:rPr kumimoji="0" lang="es-ES_tradnl" sz="1400" b="0" i="0" u="none" strike="noStrike" kern="1200" cap="none" spc="-5" normalizeH="0" baseline="0" noProof="0">
                <a:ln>
                  <a:noFill/>
                </a:ln>
                <a:effectLst/>
                <a:uLnTx/>
                <a:uFillTx/>
                <a:cs typeface="Calibri"/>
              </a:rPr>
              <a:t>e</a:t>
            </a:r>
            <a:r>
              <a:rPr lang="es-ES_tradnl" sz="1400">
                <a:cs typeface="Calibri"/>
              </a:rPr>
              <a:t>n</a:t>
            </a:r>
            <a:r>
              <a:rPr kumimoji="0" lang="es-ES_tradnl" sz="1400" b="0" i="0" u="none" strike="noStrike" kern="1200" cap="none" spc="0" normalizeH="0" baseline="0" noProof="0">
                <a:ln>
                  <a:noFill/>
                </a:ln>
                <a:effectLst/>
                <a:uLnTx/>
                <a:uFillTx/>
                <a:cs typeface="Calibri"/>
              </a:rPr>
              <a:t> </a:t>
            </a:r>
            <a:r>
              <a:rPr kumimoji="0" lang="es-ES_tradnl" sz="1400" b="0" i="0" u="none" strike="noStrike" kern="1200" cap="none" spc="-10" normalizeH="0" baseline="0" noProof="0">
                <a:ln>
                  <a:noFill/>
                </a:ln>
                <a:effectLst/>
                <a:uLnTx/>
                <a:uFillTx/>
                <a:cs typeface="Calibri"/>
              </a:rPr>
              <a:t>todas l</a:t>
            </a:r>
            <a:r>
              <a:rPr kumimoji="0" lang="es-ES_tradnl" sz="1400" b="0" i="0" u="none" strike="noStrike" kern="1200" cap="none" spc="0" normalizeH="0" baseline="0" noProof="0">
                <a:ln>
                  <a:noFill/>
                </a:ln>
                <a:effectLst/>
                <a:uLnTx/>
                <a:uFillTx/>
                <a:cs typeface="Calibri"/>
              </a:rPr>
              <a:t>as </a:t>
            </a:r>
            <a:r>
              <a:rPr kumimoji="0" lang="es-ES_tradnl" sz="1400" b="0" i="0" u="none" strike="noStrike" kern="1200" cap="none" spc="-10" normalizeH="0" baseline="0" noProof="0">
                <a:ln>
                  <a:noFill/>
                </a:ln>
                <a:effectLst/>
                <a:uLnTx/>
                <a:uFillTx/>
                <a:cs typeface="Calibri"/>
              </a:rPr>
              <a:t>exhibiciones frías del PDV</a:t>
            </a:r>
            <a:r>
              <a:rPr kumimoji="0" lang="es-ES_tradnl" sz="1400" b="0" i="0" u="none" strike="noStrike" kern="1200" cap="none" spc="-5" normalizeH="0" baseline="0" noProof="0">
                <a:ln>
                  <a:noFill/>
                </a:ln>
                <a:effectLst/>
                <a:uLnTx/>
                <a:uFillTx/>
                <a:cs typeface="Calibri"/>
              </a:rPr>
              <a:t>.</a:t>
            </a:r>
          </a:p>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a:ln>
                <a:noFill/>
              </a:ln>
              <a:effectLst/>
              <a:uLnTx/>
              <a:uFillTx/>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lang="es-ES_tradnl" sz="1400" b="1" i="0" u="sng" strike="noStrike" kern="1200" cap="none" spc="-5" normalizeH="0" baseline="0" noProof="0">
                <a:ln>
                  <a:noFill/>
                </a:ln>
                <a:effectLst/>
                <a:uLnTx/>
                <a:uFillTx/>
                <a:cs typeface="Calibri"/>
              </a:rPr>
              <a:t>Denominador</a:t>
            </a:r>
            <a:r>
              <a:rPr kumimoji="0" lang="es-ES_tradnl" sz="1400" b="0" i="0" u="none" strike="noStrike" kern="1200" cap="none" spc="-5" normalizeH="0" baseline="0" noProof="0">
                <a:ln>
                  <a:noFill/>
                </a:ln>
                <a:effectLst/>
                <a:uLnTx/>
                <a:uFillTx/>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a:t>
            </a:r>
            <a:r>
              <a:rPr kumimoji="0" lang="es-ES_tradnl" sz="1400" b="0" i="0" u="none" strike="noStrike" kern="1200" cap="none" spc="-10" normalizeH="0" baseline="0" noProof="0">
                <a:ln>
                  <a:noFill/>
                </a:ln>
                <a:effectLst/>
                <a:uLnTx/>
                <a:uFillTx/>
                <a:cs typeface="Calibri"/>
              </a:rPr>
              <a:t>frentes </a:t>
            </a:r>
            <a:r>
              <a:rPr lang="es-ES_tradnl" sz="1400" spc="-10">
                <a:cs typeface="Calibri"/>
              </a:rPr>
              <a:t>de STILL TOTAL KO (MS+SS) +</a:t>
            </a:r>
            <a:r>
              <a:rPr kumimoji="0" lang="es-ES_tradnl" sz="1400" b="0" i="0" u="none" strike="noStrike" kern="1200" cap="none" spc="0" normalizeH="0" baseline="0" noProof="0">
                <a:ln>
                  <a:noFill/>
                </a:ln>
                <a:effectLst/>
                <a:uLnTx/>
                <a:uFillTx/>
                <a:cs typeface="Calibri"/>
              </a:rPr>
              <a:t> TOTAL STILL </a:t>
            </a:r>
            <a:r>
              <a:rPr kumimoji="0" lang="es-ES_tradnl" sz="1400" b="0" i="0" u="none" strike="noStrike" kern="1200" cap="none" spc="-30" normalizeH="0" baseline="0" noProof="0">
                <a:ln>
                  <a:noFill/>
                </a:ln>
                <a:effectLst/>
                <a:uLnTx/>
                <a:uFillTx/>
                <a:cs typeface="Calibri"/>
              </a:rPr>
              <a:t>de la competencia </a:t>
            </a:r>
            <a:r>
              <a:rPr kumimoji="0" lang="es-ES_tradnl" sz="1400" b="0" i="0" u="none" strike="noStrike" kern="1200" cap="none" spc="-35" normalizeH="0" baseline="0" noProof="0">
                <a:ln>
                  <a:noFill/>
                </a:ln>
                <a:effectLst/>
                <a:uLnTx/>
                <a:uFillTx/>
                <a:cs typeface="Calibri"/>
              </a:rPr>
              <a:t>(MS+SS) </a:t>
            </a:r>
            <a:r>
              <a:rPr kumimoji="0" lang="es-ES_tradnl" sz="1400" b="0" i="0" u="none" strike="noStrike" kern="1200" cap="none" spc="0" normalizeH="0" baseline="0" noProof="0">
                <a:ln>
                  <a:noFill/>
                </a:ln>
                <a:effectLst/>
                <a:uLnTx/>
                <a:uFillTx/>
                <a:cs typeface="Calibri"/>
              </a:rPr>
              <a:t>e</a:t>
            </a:r>
            <a:r>
              <a:rPr lang="es-ES_tradnl" sz="1400">
                <a:cs typeface="Calibri"/>
              </a:rPr>
              <a:t>n</a:t>
            </a:r>
            <a:r>
              <a:rPr kumimoji="0" lang="es-ES_tradnl" sz="1400" b="0" i="0" u="none" strike="noStrike" kern="1200" cap="none" spc="0" normalizeH="0" baseline="0" noProof="0">
                <a:ln>
                  <a:noFill/>
                </a:ln>
                <a:effectLst/>
                <a:uLnTx/>
                <a:uFillTx/>
                <a:cs typeface="Calibri"/>
              </a:rPr>
              <a:t> </a:t>
            </a:r>
            <a:r>
              <a:rPr kumimoji="0" lang="es-ES_tradnl" sz="1400" b="0" i="0" u="none" strike="noStrike" kern="1200" cap="none" spc="-10" normalizeH="0" baseline="0" noProof="0">
                <a:ln>
                  <a:noFill/>
                </a:ln>
                <a:effectLst/>
                <a:uLnTx/>
                <a:uFillTx/>
                <a:cs typeface="Calibri"/>
              </a:rPr>
              <a:t>todas l</a:t>
            </a:r>
            <a:r>
              <a:rPr kumimoji="0" lang="es-ES_tradnl" sz="1400" b="0" i="0" u="none" strike="noStrike" kern="1200" cap="none" spc="0" normalizeH="0" baseline="0" noProof="0">
                <a:ln>
                  <a:noFill/>
                </a:ln>
                <a:effectLst/>
                <a:uLnTx/>
                <a:uFillTx/>
                <a:cs typeface="Calibri"/>
              </a:rPr>
              <a:t>as </a:t>
            </a:r>
            <a:r>
              <a:rPr kumimoji="0" lang="es-ES_tradnl" sz="1400" b="0" i="0" u="none" strike="noStrike" kern="1200" cap="none" spc="-10" normalizeH="0" baseline="0" noProof="0">
                <a:ln>
                  <a:noFill/>
                </a:ln>
                <a:effectLst/>
                <a:uLnTx/>
                <a:uFillTx/>
                <a:cs typeface="Calibri"/>
              </a:rPr>
              <a:t>exhibiciones frías del PDV</a:t>
            </a:r>
            <a:r>
              <a:rPr kumimoji="0" lang="es-ES_tradnl" sz="1400" b="0" i="0" u="none" strike="noStrike" kern="1200" cap="none" spc="-5" normalizeH="0" baseline="0" noProof="0">
                <a:ln>
                  <a:noFill/>
                </a:ln>
                <a:effectLst/>
                <a:uLnTx/>
                <a:uFillTx/>
                <a:cs typeface="Calibri"/>
              </a:rPr>
              <a:t>.</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kumimoji="0" lang="es-ES_tradnl" sz="1400" b="0" i="0" u="none" strike="noStrike" kern="1200" cap="none" spc="0" normalizeH="0" baseline="0" noProof="0">
              <a:ln>
                <a:noFill/>
              </a:ln>
              <a:effectLst/>
              <a:uLnTx/>
              <a:uFillTx/>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lang="es-ES_tradnl" sz="1400" b="1" i="0" u="sng" strike="noStrike" kern="1200" cap="none" spc="-5" normalizeH="0" baseline="0" noProof="0">
                <a:ln>
                  <a:noFill/>
                </a:ln>
                <a:effectLst/>
                <a:uLnTx/>
                <a:uFillTx/>
                <a:cs typeface="Calibri"/>
              </a:rPr>
              <a:t>Exhibiciones</a:t>
            </a:r>
            <a:r>
              <a:rPr kumimoji="0" lang="es-ES_tradnl" sz="1400" b="1" i="0" u="none" strike="noStrike" kern="1200" cap="none" spc="-5" normalizeH="0" baseline="0" noProof="0">
                <a:ln>
                  <a:noFill/>
                </a:ln>
                <a:effectLst/>
                <a:uLnTx/>
                <a:uFillTx/>
                <a:cs typeface="Calibri"/>
              </a:rPr>
              <a:t>: </a:t>
            </a:r>
            <a:r>
              <a:rPr kumimoji="0" lang="es-ES_tradnl" sz="1400" b="0" i="0" u="none" strike="noStrike" kern="1200" cap="none" spc="-30" normalizeH="0" baseline="0" noProof="0">
                <a:ln>
                  <a:noFill/>
                </a:ln>
                <a:effectLst/>
                <a:uLnTx/>
                <a:uFillTx/>
                <a:cs typeface="Calibri"/>
              </a:rPr>
              <a:t>Todas </a:t>
            </a:r>
            <a:r>
              <a:rPr lang="es-ES_tradnl" sz="1400">
                <a:cs typeface="Calibri"/>
              </a:rPr>
              <a:t>las góndolas </a:t>
            </a:r>
            <a:r>
              <a:rPr kumimoji="0" lang="es-ES_tradnl" sz="1400" b="0" i="0" u="none" strike="noStrike" kern="1200" cap="none" spc="-10" normalizeH="0" baseline="0" noProof="0">
                <a:ln>
                  <a:noFill/>
                </a:ln>
                <a:effectLst/>
                <a:uLnTx/>
                <a:uFillTx/>
                <a:cs typeface="Calibri"/>
              </a:rPr>
              <a:t>refrigeradas </a:t>
            </a:r>
            <a:r>
              <a:rPr kumimoji="0" lang="es-ES_tradnl" sz="1400" b="0" i="0" u="none" strike="noStrike" kern="1200" cap="none" spc="0" normalizeH="0" baseline="0" noProof="0">
                <a:ln>
                  <a:noFill/>
                </a:ln>
                <a:effectLst/>
                <a:uLnTx/>
                <a:uFillTx/>
                <a:cs typeface="Calibri"/>
              </a:rPr>
              <a:t>+ </a:t>
            </a:r>
            <a:r>
              <a:rPr kumimoji="0" lang="es-ES_tradnl" sz="1400" b="0" i="0" u="none" strike="noStrike" kern="1200" cap="none" spc="-10" normalizeH="0" baseline="0" noProof="0" err="1">
                <a:ln>
                  <a:noFill/>
                </a:ln>
                <a:effectLst/>
                <a:uLnTx/>
                <a:uFillTx/>
                <a:cs typeface="Calibri"/>
              </a:rPr>
              <a:t>tod</a:t>
            </a:r>
            <a:r>
              <a:rPr lang="es-ES_tradnl" sz="1400" spc="-10">
                <a:cs typeface="Calibri"/>
              </a:rPr>
              <a:t>os los EDF </a:t>
            </a:r>
            <a:r>
              <a:rPr kumimoji="0" lang="es-ES_tradnl" sz="1400" b="0" i="0" u="none" strike="noStrike" kern="1200" cap="none" spc="0" normalizeH="0" baseline="0" noProof="0">
                <a:ln>
                  <a:noFill/>
                </a:ln>
                <a:effectLst/>
                <a:uLnTx/>
                <a:uFillTx/>
                <a:cs typeface="Calibri"/>
              </a:rPr>
              <a:t>+ </a:t>
            </a:r>
            <a:r>
              <a:rPr kumimoji="0" lang="es-ES_tradnl" sz="1400" b="0" i="0" u="none" strike="noStrike" kern="1200" cap="none" spc="-10" normalizeH="0" baseline="0" noProof="0">
                <a:ln>
                  <a:noFill/>
                </a:ln>
                <a:effectLst/>
                <a:uLnTx/>
                <a:uFillTx/>
                <a:cs typeface="Calibri"/>
              </a:rPr>
              <a:t>todos </a:t>
            </a:r>
            <a:r>
              <a:rPr lang="es-ES_tradnl" sz="1400" spc="-5">
                <a:cs typeface="Calibri"/>
              </a:rPr>
              <a:t>stands </a:t>
            </a:r>
            <a:r>
              <a:rPr kumimoji="0" lang="es-ES_tradnl" sz="1400" b="0" i="0" u="none" strike="noStrike" kern="1200" cap="none" spc="-10" normalizeH="0" baseline="0" noProof="0">
                <a:ln>
                  <a:noFill/>
                </a:ln>
                <a:effectLst/>
                <a:uLnTx/>
                <a:uFillTx/>
                <a:cs typeface="Calibri"/>
              </a:rPr>
              <a:t>refrigerados del PDV</a:t>
            </a:r>
            <a:r>
              <a:rPr kumimoji="0" lang="es-ES_tradnl" sz="1400" b="0" i="0" u="none" strike="noStrike" kern="1200" cap="none" spc="-5" normalizeH="0" baseline="0" noProof="0">
                <a:ln>
                  <a:noFill/>
                </a:ln>
                <a:effectLst/>
                <a:uLnTx/>
                <a:uFillTx/>
                <a:cs typeface="Calibri"/>
              </a:rPr>
              <a:t> </a:t>
            </a:r>
            <a:r>
              <a:rPr kumimoji="0" lang="es-ES_tradnl" sz="1400" b="0" i="0" u="none" strike="noStrike" kern="1200" cap="none" spc="-30" normalizeH="0" baseline="0" noProof="0">
                <a:ln>
                  <a:noFill/>
                </a:ln>
                <a:effectLst/>
                <a:uLnTx/>
                <a:uFillTx/>
                <a:cs typeface="Calibri"/>
              </a:rPr>
              <a:t>(KO, </a:t>
            </a:r>
            <a:r>
              <a:rPr kumimoji="0" lang="es-ES_tradnl" sz="1400" b="0" i="0" u="none" strike="noStrike" kern="1200" cap="none" spc="-10" normalizeH="0" baseline="0" noProof="0">
                <a:ln>
                  <a:noFill/>
                </a:ln>
                <a:effectLst/>
                <a:uLnTx/>
                <a:uFillTx/>
                <a:cs typeface="Calibri"/>
              </a:rPr>
              <a:t>PDV </a:t>
            </a:r>
            <a:r>
              <a:rPr kumimoji="0" lang="es-ES_tradnl" sz="1400" b="0" i="0" u="none" strike="noStrike" kern="1200" cap="none" spc="-5" normalizeH="0" baseline="0" noProof="0">
                <a:ln>
                  <a:noFill/>
                </a:ln>
                <a:effectLst/>
                <a:uLnTx/>
                <a:uFillTx/>
                <a:cs typeface="Calibri"/>
              </a:rPr>
              <a:t>o</a:t>
            </a:r>
            <a:r>
              <a:rPr kumimoji="0" lang="es-ES_tradnl" sz="1400" b="0" i="0" u="none" strike="noStrike" kern="1200" cap="none" spc="130" normalizeH="0" baseline="0" noProof="0">
                <a:ln>
                  <a:noFill/>
                </a:ln>
                <a:effectLst/>
                <a:uLnTx/>
                <a:uFillTx/>
                <a:cs typeface="Calibri"/>
              </a:rPr>
              <a:t> competencia</a:t>
            </a:r>
            <a:r>
              <a:rPr kumimoji="0" lang="es-ES_tradnl" sz="1400" b="0" i="0" u="none" strike="noStrike" kern="1200" cap="none" spc="-5" normalizeH="0" baseline="0" noProof="0">
                <a:ln>
                  <a:noFill/>
                </a:ln>
                <a:effectLst/>
                <a:uLnTx/>
                <a:uFillTx/>
                <a:cs typeface="Calibri"/>
              </a:rPr>
              <a:t>).</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kumimoji="0" lang="es-ES_tradnl" sz="1400" b="0" i="0" u="none" strike="noStrike" kern="1200" cap="none" spc="0" normalizeH="0" baseline="0" noProof="0">
              <a:ln>
                <a:noFill/>
              </a:ln>
              <a:effectLst/>
              <a:uLnTx/>
              <a:uFillTx/>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lang="es-ES_tradnl" sz="1400" b="1" i="0" u="sng" strike="noStrike" kern="1200" cap="none" spc="-5" normalizeH="0" baseline="0" noProof="0">
                <a:ln>
                  <a:noFill/>
                </a:ln>
                <a:effectLst/>
                <a:uLnTx/>
                <a:uFillTx/>
                <a:cs typeface="Calibri"/>
              </a:rPr>
              <a:t>Localizaciones</a:t>
            </a:r>
            <a:r>
              <a:rPr kumimoji="0" lang="es-ES_tradnl" sz="1400" b="1" i="0" u="none" strike="noStrike" kern="1200" cap="none" spc="-5" normalizeH="0" baseline="0" noProof="0">
                <a:ln>
                  <a:noFill/>
                </a:ln>
                <a:effectLst/>
                <a:uLnTx/>
                <a:uFillTx/>
                <a:cs typeface="Calibri"/>
              </a:rPr>
              <a:t>:</a:t>
            </a:r>
            <a:r>
              <a:rPr kumimoji="0" lang="es-ES_tradnl" sz="1400" b="1" i="0" u="none" strike="noStrike" kern="1200" cap="none" spc="-10" normalizeH="0" baseline="0" noProof="0">
                <a:ln>
                  <a:noFill/>
                </a:ln>
                <a:effectLst/>
                <a:uLnTx/>
                <a:uFillTx/>
                <a:cs typeface="Calibri"/>
              </a:rPr>
              <a:t> </a:t>
            </a:r>
            <a:r>
              <a:rPr kumimoji="0" lang="es-ES_tradnl" sz="1400" b="0" i="0" u="none" strike="noStrike" kern="1200" cap="none" spc="-30" normalizeH="0" baseline="0" noProof="0">
                <a:ln>
                  <a:noFill/>
                </a:ln>
                <a:effectLst/>
                <a:uLnTx/>
                <a:uFillTx/>
                <a:cs typeface="Calibri"/>
              </a:rPr>
              <a:t>Todas</a:t>
            </a:r>
          </a:p>
          <a:p>
            <a:pPr marL="12700">
              <a:spcBef>
                <a:spcPts val="720"/>
              </a:spcBef>
              <a:defRPr/>
            </a:pPr>
            <a:endParaRPr lang="es-ES_tradnl" sz="1400" spc="-30" noProof="0">
              <a:cs typeface="Calibri"/>
            </a:endParaRPr>
          </a:p>
          <a:p>
            <a:pPr marL="12700">
              <a:spcBef>
                <a:spcPts val="720"/>
              </a:spcBef>
              <a:defRPr/>
            </a:pPr>
            <a:r>
              <a:rPr kumimoji="0" lang="pt-BR" sz="1600" b="1" i="0" u="none" strike="noStrike" kern="1200" cap="none" spc="-30" normalizeH="0" baseline="0" noProof="0">
                <a:ln>
                  <a:noFill/>
                </a:ln>
                <a:solidFill>
                  <a:srgbClr val="C00000"/>
                </a:solidFill>
                <a:effectLst/>
                <a:uLnTx/>
                <a:uFillTx/>
                <a:latin typeface="+mj-lt"/>
                <a:cs typeface="Calibri"/>
              </a:rPr>
              <a:t>Observa</a:t>
            </a:r>
            <a:r>
              <a:rPr lang="pt-BR" sz="1600" b="1" spc="-30" err="1">
                <a:solidFill>
                  <a:srgbClr val="C00000"/>
                </a:solidFill>
                <a:latin typeface="+mj-lt"/>
                <a:cs typeface="Calibri"/>
              </a:rPr>
              <a:t>ción</a:t>
            </a:r>
            <a:r>
              <a:rPr kumimoji="0" lang="pt-BR" sz="1400" b="0" i="0" u="none" strike="noStrike" kern="1200" cap="none" spc="-30" normalizeH="0" baseline="0" noProof="0">
                <a:ln>
                  <a:noFill/>
                </a:ln>
                <a:effectLst/>
                <a:uLnTx/>
                <a:uFillTx/>
                <a:latin typeface="+mj-lt"/>
                <a:cs typeface="Calibri"/>
              </a:rPr>
              <a:t>: Se </a:t>
            </a:r>
            <a:r>
              <a:rPr kumimoji="0" lang="pt-BR" sz="1400" b="0" i="0" u="none" strike="noStrike" kern="1200" cap="none" spc="-30" normalizeH="0" baseline="0" noProof="0" err="1">
                <a:ln>
                  <a:noFill/>
                </a:ln>
                <a:effectLst/>
                <a:uLnTx/>
                <a:uFillTx/>
                <a:latin typeface="+mj-lt"/>
                <a:cs typeface="Calibri"/>
              </a:rPr>
              <a:t>encuadra</a:t>
            </a:r>
            <a:r>
              <a:rPr kumimoji="0" lang="pt-BR" sz="1400" b="0" i="0" u="none" strike="noStrike" kern="1200" cap="none" spc="-30" normalizeH="0" baseline="0" noProof="0">
                <a:ln>
                  <a:noFill/>
                </a:ln>
                <a:effectLst/>
                <a:uLnTx/>
                <a:uFillTx/>
                <a:latin typeface="+mj-lt"/>
                <a:cs typeface="Calibri"/>
              </a:rPr>
              <a:t> como STILL de este SOVI: </a:t>
            </a:r>
            <a:r>
              <a:rPr kumimoji="0" lang="pt-BR" sz="1400" b="0" i="0" u="none" strike="noStrike" kern="1200" cap="none" spc="-40" normalizeH="0" baseline="0" noProof="0">
                <a:ln>
                  <a:noFill/>
                </a:ln>
                <a:effectLst/>
                <a:uLnTx/>
                <a:uFillTx/>
                <a:latin typeface="+mj-lt"/>
                <a:cs typeface="Calibri"/>
              </a:rPr>
              <a:t>A</a:t>
            </a:r>
            <a:r>
              <a:rPr lang="pt-BR" sz="1400" spc="-40" err="1">
                <a:latin typeface="+mj-lt"/>
                <a:cs typeface="Calibri"/>
              </a:rPr>
              <a:t>guas</a:t>
            </a:r>
            <a:r>
              <a:rPr lang="pt-BR" sz="1400" spc="-40">
                <a:latin typeface="+mj-lt"/>
                <a:cs typeface="Calibri"/>
              </a:rPr>
              <a:t>, jugos Y refrescos líquidos, </a:t>
            </a:r>
            <a:r>
              <a:rPr lang="pt-BR" sz="1400" spc="-40" err="1">
                <a:latin typeface="+mj-lt"/>
                <a:cs typeface="Calibri"/>
              </a:rPr>
              <a:t>Isotónicos</a:t>
            </a:r>
            <a:r>
              <a:rPr lang="pt-BR" sz="1400" spc="-40">
                <a:latin typeface="+mj-lt"/>
                <a:cs typeface="Calibri"/>
              </a:rPr>
              <a:t> y bebidas a base de proteína vegetal.</a:t>
            </a:r>
          </a:p>
          <a:p>
            <a:pPr marL="12700">
              <a:spcBef>
                <a:spcPts val="720"/>
              </a:spcBef>
              <a:defRPr/>
            </a:pPr>
            <a:endParaRPr lang="es-ES_tradnl" sz="1400" spc="-40">
              <a:cs typeface="Calibri"/>
            </a:endParaRPr>
          </a:p>
          <a:p>
            <a:pPr marL="12700">
              <a:spcBef>
                <a:spcPts val="720"/>
              </a:spcBef>
              <a:defRPr/>
            </a:pPr>
            <a:endParaRPr lang="es-ES_tradnl" sz="1400" spc="-40">
              <a:cs typeface="Calibri"/>
            </a:endParaRPr>
          </a:p>
          <a:p>
            <a:pPr marL="12700">
              <a:spcBef>
                <a:spcPts val="720"/>
              </a:spcBef>
              <a:defRPr/>
            </a:pPr>
            <a:endParaRPr lang="es-ES_tradnl" sz="1400" spc="-4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endParaRPr kumimoji="0" lang="es-ES_tradnl" sz="1400" b="0" i="0" u="none" strike="noStrike" kern="1200" cap="none" spc="0" normalizeH="0" baseline="0" noProof="0">
              <a:ln>
                <a:noFill/>
              </a:ln>
              <a:effectLst/>
              <a:uLnTx/>
              <a:uFillTx/>
              <a:cs typeface="Calibri"/>
            </a:endParaRPr>
          </a:p>
        </p:txBody>
      </p:sp>
      <p:pic>
        <p:nvPicPr>
          <p:cNvPr id="12" name="Picture 9" descr="Icon&#10;&#10;Description automatically generated">
            <a:extLst>
              <a:ext uri="{FF2B5EF4-FFF2-40B4-BE49-F238E27FC236}">
                <a16:creationId xmlns:a16="http://schemas.microsoft.com/office/drawing/2014/main" id="{D7601B73-1723-45BE-B80E-59069B8D6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3" name="Imagem 12" descr="Desenho de uma pessoa&#10;&#10;Descrição gerada automaticamente com confiança baixa">
            <a:extLst>
              <a:ext uri="{FF2B5EF4-FFF2-40B4-BE49-F238E27FC236}">
                <a16:creationId xmlns:a16="http://schemas.microsoft.com/office/drawing/2014/main" id="{005652B6-8E80-49AE-8CBA-FBD968E326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4" name="Imagem 13">
            <a:extLst>
              <a:ext uri="{FF2B5EF4-FFF2-40B4-BE49-F238E27FC236}">
                <a16:creationId xmlns:a16="http://schemas.microsoft.com/office/drawing/2014/main" id="{8BD7BB28-56E4-4353-8B68-F7CFE82F9B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8" name="Imagem 17">
            <a:extLst>
              <a:ext uri="{FF2B5EF4-FFF2-40B4-BE49-F238E27FC236}">
                <a16:creationId xmlns:a16="http://schemas.microsoft.com/office/drawing/2014/main" id="{5E505B58-B40B-4BD0-BD03-AAD6A3DF8B4E}"/>
              </a:ext>
            </a:extLst>
          </p:cNvPr>
          <p:cNvPicPr>
            <a:picLocks noChangeAspect="1"/>
          </p:cNvPicPr>
          <p:nvPr/>
        </p:nvPicPr>
        <p:blipFill>
          <a:blip r:embed="rId5"/>
          <a:stretch>
            <a:fillRect/>
          </a:stretch>
        </p:blipFill>
        <p:spPr>
          <a:xfrm>
            <a:off x="11202243" y="114987"/>
            <a:ext cx="769491" cy="934382"/>
          </a:xfrm>
          <a:prstGeom prst="rect">
            <a:avLst/>
          </a:prstGeom>
        </p:spPr>
      </p:pic>
      <p:sp>
        <p:nvSpPr>
          <p:cNvPr id="19" name="object 15">
            <a:extLst>
              <a:ext uri="{FF2B5EF4-FFF2-40B4-BE49-F238E27FC236}">
                <a16:creationId xmlns:a16="http://schemas.microsoft.com/office/drawing/2014/main" id="{AE832680-643C-4E4B-B0E5-EE6A8698EA75}"/>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20" name="Retângulo: Cantos Arredondados 19">
            <a:extLst>
              <a:ext uri="{FF2B5EF4-FFF2-40B4-BE49-F238E27FC236}">
                <a16:creationId xmlns:a16="http://schemas.microsoft.com/office/drawing/2014/main" id="{E1CA4AF4-662B-4E49-ACC6-A6032F615DFF}"/>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1" name="Espaço Reservado para Conteúdo 6">
            <a:extLst>
              <a:ext uri="{FF2B5EF4-FFF2-40B4-BE49-F238E27FC236}">
                <a16:creationId xmlns:a16="http://schemas.microsoft.com/office/drawing/2014/main" id="{85FD2C81-AA8F-4907-89A7-15EFDC8378AC}"/>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14449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KO STILL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 </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413</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20" name="object 15">
            <a:extLst>
              <a:ext uri="{FF2B5EF4-FFF2-40B4-BE49-F238E27FC236}">
                <a16:creationId xmlns:a16="http://schemas.microsoft.com/office/drawing/2014/main" id="{66A83ED7-9609-4306-8311-4DCADAE6762A}"/>
              </a:ext>
            </a:extLst>
          </p:cNvPr>
          <p:cNvSpPr txBox="1"/>
          <p:nvPr/>
        </p:nvSpPr>
        <p:spPr>
          <a:xfrm>
            <a:off x="590263" y="3131599"/>
            <a:ext cx="10673394" cy="319061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Jugos Y REFRESCOS KO (MS+SS)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Jugos </a:t>
            </a:r>
            <a:r>
              <a:rPr lang="es-ES_tradnl" sz="1400" spc="-5">
                <a:cs typeface="Calibri"/>
              </a:rPr>
              <a:t>Y</a:t>
            </a:r>
            <a:r>
              <a:rPr kumimoji="0" lang="es-ES_tradnl" sz="1400" b="0" i="0" u="none" strike="noStrike" kern="1200" cap="none" spc="-5" normalizeH="0" baseline="0" noProof="0">
                <a:ln>
                  <a:noFill/>
                </a:ln>
                <a:effectLst/>
                <a:uLnTx/>
                <a:uFillTx/>
                <a:cs typeface="Calibri"/>
              </a:rPr>
              <a:t> REFRESCOS KO (MS+SS) + Jugos </a:t>
            </a:r>
            <a:r>
              <a:rPr lang="es-ES_tradnl" sz="1400" spc="-5">
                <a:cs typeface="Calibri"/>
              </a:rPr>
              <a:t>y</a:t>
            </a:r>
            <a:r>
              <a:rPr kumimoji="0" lang="es-ES_tradnl" sz="1400" b="0" i="0" u="none" strike="noStrike" kern="1200" cap="none" spc="-5" normalizeH="0" baseline="0" noProof="0">
                <a:ln>
                  <a:noFill/>
                </a:ln>
                <a:effectLst/>
                <a:uLnTx/>
                <a:uFillTx/>
                <a:cs typeface="Calibri"/>
              </a:rPr>
              <a:t> Refrescos de la Competencia (MS+SS) en todas las exhibiciones del PDV</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a:p>
            <a:pPr marL="12700">
              <a:spcBef>
                <a:spcPts val="720"/>
              </a:spcBef>
              <a:defRPr/>
            </a:pPr>
            <a:r>
              <a:rPr lang="es-ES_tradnl" sz="1400" b="1">
                <a:solidFill>
                  <a:srgbClr val="C00000"/>
                </a:solidFill>
                <a:cs typeface="Calibri"/>
              </a:rPr>
              <a:t>Observación 1</a:t>
            </a:r>
            <a:r>
              <a:rPr lang="es-ES_tradnl" sz="1400" b="1">
                <a:cs typeface="Calibri"/>
              </a:rPr>
              <a:t>: </a:t>
            </a:r>
            <a:r>
              <a:rPr lang="es-ES_tradnl" sz="1400">
                <a:cs typeface="Calibri"/>
              </a:rPr>
              <a:t>JUGOS concentrados NO entran para el calculo de SOVI</a:t>
            </a:r>
          </a:p>
          <a:p>
            <a:pPr marL="12700">
              <a:spcBef>
                <a:spcPts val="720"/>
              </a:spcBef>
              <a:defRPr/>
            </a:pPr>
            <a:r>
              <a:rPr lang="es-ES_tradnl" sz="1400" b="1">
                <a:solidFill>
                  <a:srgbClr val="C00000"/>
                </a:solidFill>
                <a:cs typeface="Calibri"/>
              </a:rPr>
              <a:t>Observación 2</a:t>
            </a:r>
            <a:r>
              <a:rPr lang="es-ES_tradnl" sz="1400" b="1">
                <a:cs typeface="Calibri"/>
              </a:rPr>
              <a:t>: </a:t>
            </a:r>
            <a:r>
              <a:rPr lang="es-ES_tradnl" sz="1400">
                <a:cs typeface="Calibri"/>
              </a:rPr>
              <a:t>Jugos 100% están dentro del grupo ‘JUGOS’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9E6676B0-2E07-4C01-AC73-DDCB671653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3" name="Imagem 12" descr="Desenho de uma pessoa&#10;&#10;Descrição gerada automaticamente com confiança baixa">
            <a:extLst>
              <a:ext uri="{FF2B5EF4-FFF2-40B4-BE49-F238E27FC236}">
                <a16:creationId xmlns:a16="http://schemas.microsoft.com/office/drawing/2014/main" id="{E68301F1-45DC-421E-BBC5-28B99570DF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4" name="Imagem 13">
            <a:extLst>
              <a:ext uri="{FF2B5EF4-FFF2-40B4-BE49-F238E27FC236}">
                <a16:creationId xmlns:a16="http://schemas.microsoft.com/office/drawing/2014/main" id="{7F2456DD-58FB-48CC-9E5D-B400852350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6" name="Imagem 15">
            <a:extLst>
              <a:ext uri="{FF2B5EF4-FFF2-40B4-BE49-F238E27FC236}">
                <a16:creationId xmlns:a16="http://schemas.microsoft.com/office/drawing/2014/main" id="{B051A3CB-4E14-4295-85E0-E41717E43C89}"/>
              </a:ext>
            </a:extLst>
          </p:cNvPr>
          <p:cNvPicPr>
            <a:picLocks noChangeAspect="1"/>
          </p:cNvPicPr>
          <p:nvPr/>
        </p:nvPicPr>
        <p:blipFill>
          <a:blip r:embed="rId5"/>
          <a:stretch>
            <a:fillRect/>
          </a:stretch>
        </p:blipFill>
        <p:spPr>
          <a:xfrm>
            <a:off x="11202243" y="114987"/>
            <a:ext cx="769491" cy="934382"/>
          </a:xfrm>
          <a:prstGeom prst="rect">
            <a:avLst/>
          </a:prstGeom>
        </p:spPr>
      </p:pic>
      <p:sp>
        <p:nvSpPr>
          <p:cNvPr id="17" name="object 15">
            <a:extLst>
              <a:ext uri="{FF2B5EF4-FFF2-40B4-BE49-F238E27FC236}">
                <a16:creationId xmlns:a16="http://schemas.microsoft.com/office/drawing/2014/main" id="{BF26A9FA-0800-4A86-B5FA-E8B4286CD2D6}"/>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19" name="Retângulo: Cantos Arredondados 18">
            <a:extLst>
              <a:ext uri="{FF2B5EF4-FFF2-40B4-BE49-F238E27FC236}">
                <a16:creationId xmlns:a16="http://schemas.microsoft.com/office/drawing/2014/main" id="{F425AEA7-F9C4-4523-9F63-FD4E747BBCF5}"/>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1" name="Espaço Reservado para Conteúdo 6">
            <a:extLst>
              <a:ext uri="{FF2B5EF4-FFF2-40B4-BE49-F238E27FC236}">
                <a16:creationId xmlns:a16="http://schemas.microsoft.com/office/drawing/2014/main" id="{8FD1CE83-0CB0-4AAA-8CD1-BD59EEEFEB47}"/>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7311372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KO STILL Aguas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414</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4" name="object 15">
            <a:extLst>
              <a:ext uri="{FF2B5EF4-FFF2-40B4-BE49-F238E27FC236}">
                <a16:creationId xmlns:a16="http://schemas.microsoft.com/office/drawing/2014/main" id="{0D97FF75-A70C-42BB-9603-124BC1C5250D}"/>
              </a:ext>
            </a:extLst>
          </p:cNvPr>
          <p:cNvSpPr txBox="1"/>
          <p:nvPr/>
        </p:nvSpPr>
        <p:spPr>
          <a:xfrm>
            <a:off x="618299" y="3311451"/>
            <a:ext cx="10797469"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AGUAS KO (MS+SS)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AGUAS KO (MS+SS) + Aguas de la competencia (MS+SS) en todas las exhibiciones del PDV.</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12" name="Picture 9" descr="Icon&#10;&#10;Description automatically generated">
            <a:extLst>
              <a:ext uri="{FF2B5EF4-FFF2-40B4-BE49-F238E27FC236}">
                <a16:creationId xmlns:a16="http://schemas.microsoft.com/office/drawing/2014/main" id="{6C7FAEEB-D019-40F5-8901-3E77F6345C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6" name="Imagem 15" descr="Desenho de uma pessoa&#10;&#10;Descrição gerada automaticamente com confiança baixa">
            <a:extLst>
              <a:ext uri="{FF2B5EF4-FFF2-40B4-BE49-F238E27FC236}">
                <a16:creationId xmlns:a16="http://schemas.microsoft.com/office/drawing/2014/main" id="{2D9C96C8-09CF-473D-B43D-836DAABD77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7" name="Imagem 16">
            <a:extLst>
              <a:ext uri="{FF2B5EF4-FFF2-40B4-BE49-F238E27FC236}">
                <a16:creationId xmlns:a16="http://schemas.microsoft.com/office/drawing/2014/main" id="{EAB3BF28-51CE-423A-82F7-A475BA0E36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pic>
        <p:nvPicPr>
          <p:cNvPr id="15" name="Imagem 14">
            <a:extLst>
              <a:ext uri="{FF2B5EF4-FFF2-40B4-BE49-F238E27FC236}">
                <a16:creationId xmlns:a16="http://schemas.microsoft.com/office/drawing/2014/main" id="{7E802E79-1FD2-4CDA-96C2-A6E0362EB24F}"/>
              </a:ext>
            </a:extLst>
          </p:cNvPr>
          <p:cNvPicPr>
            <a:picLocks noChangeAspect="1"/>
          </p:cNvPicPr>
          <p:nvPr/>
        </p:nvPicPr>
        <p:blipFill>
          <a:blip r:embed="rId5"/>
          <a:stretch>
            <a:fillRect/>
          </a:stretch>
        </p:blipFill>
        <p:spPr>
          <a:xfrm>
            <a:off x="11202243" y="114987"/>
            <a:ext cx="769491" cy="934382"/>
          </a:xfrm>
          <a:prstGeom prst="rect">
            <a:avLst/>
          </a:prstGeom>
        </p:spPr>
      </p:pic>
      <p:sp>
        <p:nvSpPr>
          <p:cNvPr id="19" name="object 15">
            <a:extLst>
              <a:ext uri="{FF2B5EF4-FFF2-40B4-BE49-F238E27FC236}">
                <a16:creationId xmlns:a16="http://schemas.microsoft.com/office/drawing/2014/main" id="{9B37C214-91B9-461A-823F-2CE0E527003E}"/>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21" name="Retângulo: Cantos Arredondados 20">
            <a:extLst>
              <a:ext uri="{FF2B5EF4-FFF2-40B4-BE49-F238E27FC236}">
                <a16:creationId xmlns:a16="http://schemas.microsoft.com/office/drawing/2014/main" id="{1B392049-F52F-4BB5-8A72-C11804D6C034}"/>
              </a:ext>
            </a:extLst>
          </p:cNvPr>
          <p:cNvSpPr/>
          <p:nvPr/>
        </p:nvSpPr>
        <p:spPr>
          <a:xfrm>
            <a:off x="803259" y="251734"/>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2" name="Espaço Reservado para Conteúdo 6">
            <a:extLst>
              <a:ext uri="{FF2B5EF4-FFF2-40B4-BE49-F238E27FC236}">
                <a16:creationId xmlns:a16="http://schemas.microsoft.com/office/drawing/2014/main" id="{E290B3D5-C237-437D-8431-CC41568C2AD4}"/>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828306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9">
            <a:extLst>
              <a:ext uri="{FF2B5EF4-FFF2-40B4-BE49-F238E27FC236}">
                <a16:creationId xmlns:a16="http://schemas.microsoft.com/office/drawing/2014/main" id="{EC942A1D-78EC-4550-8DF1-182EC5159A5F}"/>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sv-SE" sz="1600" b="1" i="0" u="none" strike="noStrike" kern="1200" baseline="0">
                <a:latin typeface="Calibri" panose="020F0502020204030204" pitchFamily="34" charset="0"/>
              </a:rPr>
              <a:t>SOVI KO STILL Del Valle Jugos RTD</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6" name="Retângulo 50">
            <a:extLst>
              <a:ext uri="{FF2B5EF4-FFF2-40B4-BE49-F238E27FC236}">
                <a16:creationId xmlns:a16="http://schemas.microsoft.com/office/drawing/2014/main" id="{277190E9-E972-49A0-9A4D-A128B38357BE}"/>
              </a:ext>
            </a:extLst>
          </p:cNvPr>
          <p:cNvSpPr/>
          <p:nvPr/>
        </p:nvSpPr>
        <p:spPr>
          <a:xfrm>
            <a:off x="10764089" y="1533909"/>
            <a:ext cx="837648"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600" b="1" kern="0">
                <a:solidFill>
                  <a:prstClr val="black"/>
                </a:solidFill>
                <a:latin typeface="Abadi" panose="020B0604020104020204" pitchFamily="34" charset="0"/>
              </a:rPr>
              <a:t>0,85</a:t>
            </a:r>
            <a:r>
              <a:rPr kumimoji="0" lang="pt-BR" sz="16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7" name="Retângulo 51">
            <a:extLst>
              <a:ext uri="{FF2B5EF4-FFF2-40B4-BE49-F238E27FC236}">
                <a16:creationId xmlns:a16="http://schemas.microsoft.com/office/drawing/2014/main" id="{AAC1AE56-CCD9-452B-9DD0-3048394D7F97}"/>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415</a:t>
            </a:r>
          </a:p>
        </p:txBody>
      </p:sp>
      <p:sp>
        <p:nvSpPr>
          <p:cNvPr id="8" name="CaixaDeTexto 52">
            <a:extLst>
              <a:ext uri="{FF2B5EF4-FFF2-40B4-BE49-F238E27FC236}">
                <a16:creationId xmlns:a16="http://schemas.microsoft.com/office/drawing/2014/main" id="{9FBEDB1B-5AE3-4A51-B052-788C24AFF361}"/>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9" name="CaixaDeTexto 52">
            <a:extLst>
              <a:ext uri="{FF2B5EF4-FFF2-40B4-BE49-F238E27FC236}">
                <a16:creationId xmlns:a16="http://schemas.microsoft.com/office/drawing/2014/main" id="{B6CF55DE-C658-4670-9569-2F998E8F8457}"/>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pic>
        <p:nvPicPr>
          <p:cNvPr id="13" name="Picture 9" descr="Icon&#10;&#10;Description automatically generated">
            <a:extLst>
              <a:ext uri="{FF2B5EF4-FFF2-40B4-BE49-F238E27FC236}">
                <a16:creationId xmlns:a16="http://schemas.microsoft.com/office/drawing/2014/main" id="{34DE1010-D56D-4821-8005-449E57B369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2" y="215803"/>
            <a:ext cx="686059" cy="686059"/>
          </a:xfrm>
          <a:prstGeom prst="rect">
            <a:avLst/>
          </a:prstGeom>
        </p:spPr>
      </p:pic>
      <p:pic>
        <p:nvPicPr>
          <p:cNvPr id="14" name="Imagem 13" descr="Desenho de uma pessoa&#10;&#10;Descrição gerada automaticamente com confiança baixa">
            <a:extLst>
              <a:ext uri="{FF2B5EF4-FFF2-40B4-BE49-F238E27FC236}">
                <a16:creationId xmlns:a16="http://schemas.microsoft.com/office/drawing/2014/main" id="{C682E695-D4CD-4AB3-A679-CEFE1AD76B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889" t="19846" r="36095" b="18487"/>
          <a:stretch/>
        </p:blipFill>
        <p:spPr>
          <a:xfrm>
            <a:off x="11182913" y="122600"/>
            <a:ext cx="754664" cy="934382"/>
          </a:xfrm>
          <a:prstGeom prst="rect">
            <a:avLst/>
          </a:prstGeom>
        </p:spPr>
      </p:pic>
      <p:pic>
        <p:nvPicPr>
          <p:cNvPr id="15" name="Imagem 14">
            <a:extLst>
              <a:ext uri="{FF2B5EF4-FFF2-40B4-BE49-F238E27FC236}">
                <a16:creationId xmlns:a16="http://schemas.microsoft.com/office/drawing/2014/main" id="{F3A08888-7D9F-4846-AE9B-B6039E060E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8399" y="43791"/>
            <a:ext cx="914514" cy="1092001"/>
          </a:xfrm>
          <a:prstGeom prst="rect">
            <a:avLst/>
          </a:prstGeom>
        </p:spPr>
      </p:pic>
      <p:sp>
        <p:nvSpPr>
          <p:cNvPr id="17" name="object 15">
            <a:extLst>
              <a:ext uri="{FF2B5EF4-FFF2-40B4-BE49-F238E27FC236}">
                <a16:creationId xmlns:a16="http://schemas.microsoft.com/office/drawing/2014/main" id="{4B95BF10-D45B-4330-88B3-6EA78AE9D5A2}"/>
              </a:ext>
            </a:extLst>
          </p:cNvPr>
          <p:cNvSpPr txBox="1"/>
          <p:nvPr/>
        </p:nvSpPr>
        <p:spPr>
          <a:xfrm>
            <a:off x="591397" y="3162695"/>
            <a:ext cx="10610846" cy="279563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a:t>
            </a:r>
            <a:r>
              <a:rPr lang="es-ES_tradnl" sz="1400" b="1" i="0" u="none" strike="noStrike" kern="1200" baseline="0">
                <a:latin typeface="Calibri" panose="020F0502020204030204" pitchFamily="34" charset="0"/>
              </a:rPr>
              <a:t>STILL Del Valle Jugos RTD </a:t>
            </a:r>
            <a:r>
              <a:rPr lang="es-ES_tradnl" sz="1400">
                <a:cs typeface="Calibri"/>
              </a:rPr>
              <a:t>(MS+SS)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a:t>
            </a:r>
            <a:r>
              <a:rPr lang="es-ES_tradnl" sz="1400" b="1" i="0" u="none" strike="noStrike" kern="1200" baseline="0">
                <a:latin typeface="Calibri" panose="020F0502020204030204" pitchFamily="34" charset="0"/>
              </a:rPr>
              <a:t>STILL Del Valle Jugos RTD (</a:t>
            </a:r>
            <a:r>
              <a:rPr kumimoji="0" lang="es-ES_tradnl" sz="1400" b="0" i="0" u="none" strike="noStrike" kern="1200" cap="none" spc="-5" normalizeH="0" baseline="0" noProof="0">
                <a:ln>
                  <a:noFill/>
                </a:ln>
                <a:effectLst/>
                <a:uLnTx/>
                <a:uFillTx/>
                <a:cs typeface="Calibri"/>
              </a:rPr>
              <a:t>MS+SS) + </a:t>
            </a:r>
            <a:r>
              <a:rPr lang="es-ES_tradnl" sz="1400" b="1" i="0" u="none" strike="noStrike" kern="1200" baseline="0">
                <a:latin typeface="Calibri" panose="020F0502020204030204" pitchFamily="34" charset="0"/>
              </a:rPr>
              <a:t>STILL Del Valle Jugos RTD de la competencia </a:t>
            </a:r>
            <a:r>
              <a:rPr kumimoji="0" lang="es-ES_tradnl" sz="1400" b="0" i="0" u="none" strike="noStrike" kern="1200" cap="none" spc="-5" normalizeH="0" baseline="0" noProof="0">
                <a:ln>
                  <a:noFill/>
                </a:ln>
                <a:effectLst/>
                <a:uLnTx/>
                <a:uFillTx/>
                <a:cs typeface="Calibri"/>
              </a:rPr>
              <a:t>(MS+SS) en todas las exhibiciones del PDV.</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a:p>
            <a:pPr marL="12700">
              <a:spcBef>
                <a:spcPts val="720"/>
              </a:spcBef>
              <a:defRPr/>
            </a:pPr>
            <a:r>
              <a:rPr lang="es-ES_tradnl" sz="1400" b="1">
                <a:solidFill>
                  <a:srgbClr val="C00000"/>
                </a:solidFill>
                <a:cs typeface="Calibri"/>
              </a:rPr>
              <a:t>Observación</a:t>
            </a:r>
            <a:r>
              <a:rPr lang="es-ES_tradnl" sz="1400" b="1">
                <a:cs typeface="Calibri"/>
              </a:rPr>
              <a:t>: </a:t>
            </a:r>
            <a:r>
              <a:rPr lang="es-ES_tradnl" sz="1400">
                <a:cs typeface="Calibri"/>
              </a:rPr>
              <a:t>Marcas regionales, KO y competencia, deben ser consideradas en el calculo de SOVI</a:t>
            </a:r>
          </a:p>
        </p:txBody>
      </p:sp>
      <p:pic>
        <p:nvPicPr>
          <p:cNvPr id="18" name="Imagem 17">
            <a:extLst>
              <a:ext uri="{FF2B5EF4-FFF2-40B4-BE49-F238E27FC236}">
                <a16:creationId xmlns:a16="http://schemas.microsoft.com/office/drawing/2014/main" id="{35AE0F8B-80FA-46E0-8796-5F2582EA219D}"/>
              </a:ext>
            </a:extLst>
          </p:cNvPr>
          <p:cNvPicPr>
            <a:picLocks noChangeAspect="1"/>
          </p:cNvPicPr>
          <p:nvPr/>
        </p:nvPicPr>
        <p:blipFill>
          <a:blip r:embed="rId5"/>
          <a:stretch>
            <a:fillRect/>
          </a:stretch>
        </p:blipFill>
        <p:spPr>
          <a:xfrm>
            <a:off x="11202243" y="114987"/>
            <a:ext cx="769491" cy="934382"/>
          </a:xfrm>
          <a:prstGeom prst="rect">
            <a:avLst/>
          </a:prstGeom>
        </p:spPr>
      </p:pic>
      <p:sp>
        <p:nvSpPr>
          <p:cNvPr id="20" name="object 15">
            <a:extLst>
              <a:ext uri="{FF2B5EF4-FFF2-40B4-BE49-F238E27FC236}">
                <a16:creationId xmlns:a16="http://schemas.microsoft.com/office/drawing/2014/main" id="{5FFAE0F5-C4AD-4830-B817-9FC4C9CF21E0}"/>
              </a:ext>
            </a:extLst>
          </p:cNvPr>
          <p:cNvSpPr txBox="1"/>
          <p:nvPr/>
        </p:nvSpPr>
        <p:spPr>
          <a:xfrm>
            <a:off x="590263" y="2158257"/>
            <a:ext cx="11438467" cy="1613262"/>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spc="45">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a:defRPr/>
            </a:pPr>
            <a:endParaRPr lang="es-ES_tradnl" sz="1400" b="1" spc="-5">
              <a:solidFill>
                <a:schemeClr val="accent6">
                  <a:lumMod val="75000"/>
                </a:schemeClr>
              </a:solidFill>
              <a:cs typeface="Calibri"/>
            </a:endParaRPr>
          </a:p>
        </p:txBody>
      </p:sp>
      <p:sp>
        <p:nvSpPr>
          <p:cNvPr id="21" name="Retângulo: Cantos Arredondados 20">
            <a:extLst>
              <a:ext uri="{FF2B5EF4-FFF2-40B4-BE49-F238E27FC236}">
                <a16:creationId xmlns:a16="http://schemas.microsoft.com/office/drawing/2014/main" id="{B0EA24C7-0698-46D6-86CD-78DD11B122FE}"/>
              </a:ext>
            </a:extLst>
          </p:cNvPr>
          <p:cNvSpPr/>
          <p:nvPr/>
        </p:nvSpPr>
        <p:spPr>
          <a:xfrm>
            <a:off x="803259" y="238481"/>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2" name="Espaço Reservado para Conteúdo 6">
            <a:extLst>
              <a:ext uri="{FF2B5EF4-FFF2-40B4-BE49-F238E27FC236}">
                <a16:creationId xmlns:a16="http://schemas.microsoft.com/office/drawing/2014/main" id="{87A690AF-0BBF-45AF-AA38-0CD6E586D1A6}"/>
              </a:ext>
            </a:extLst>
          </p:cNvPr>
          <p:cNvSpPr txBox="1">
            <a:spLocks/>
          </p:cNvSpPr>
          <p:nvPr/>
        </p:nvSpPr>
        <p:spPr>
          <a:xfrm>
            <a:off x="851133" y="70774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
        <p:nvSpPr>
          <p:cNvPr id="23" name="Retângulo: Cantos Arredondados 22">
            <a:extLst>
              <a:ext uri="{FF2B5EF4-FFF2-40B4-BE49-F238E27FC236}">
                <a16:creationId xmlns:a16="http://schemas.microsoft.com/office/drawing/2014/main" id="{9327C649-23A0-4F79-B423-9FDA52965ACC}"/>
              </a:ext>
            </a:extLst>
          </p:cNvPr>
          <p:cNvSpPr/>
          <p:nvPr/>
        </p:nvSpPr>
        <p:spPr>
          <a:xfrm>
            <a:off x="794862" y="240935"/>
            <a:ext cx="4630132" cy="415967"/>
          </a:xfrm>
          <a:prstGeom prst="roundRect">
            <a:avLst>
              <a:gd name="adj" fmla="val 50000"/>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HIPERMERCADO Y SUPERMERCADO</a:t>
            </a:r>
          </a:p>
        </p:txBody>
      </p:sp>
      <p:sp>
        <p:nvSpPr>
          <p:cNvPr id="24" name="Espaço Reservado para Conteúdo 6">
            <a:extLst>
              <a:ext uri="{FF2B5EF4-FFF2-40B4-BE49-F238E27FC236}">
                <a16:creationId xmlns:a16="http://schemas.microsoft.com/office/drawing/2014/main" id="{1C34279C-9E88-4C92-A92F-F25311BA0F5D}"/>
              </a:ext>
            </a:extLst>
          </p:cNvPr>
          <p:cNvSpPr txBox="1">
            <a:spLocks/>
          </p:cNvSpPr>
          <p:nvPr/>
        </p:nvSpPr>
        <p:spPr>
          <a:xfrm>
            <a:off x="842736" y="710198"/>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821466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C150EB-134E-4E83-A16E-B7D28C88A369}"/>
              </a:ext>
            </a:extLst>
          </p:cNvPr>
          <p:cNvSpPr>
            <a:spLocks noGrp="1"/>
          </p:cNvSpPr>
          <p:nvPr>
            <p:ph type="title"/>
          </p:nvPr>
        </p:nvSpPr>
        <p:spPr>
          <a:xfrm>
            <a:off x="669925" y="2766218"/>
            <a:ext cx="10515600" cy="1325563"/>
          </a:xfrm>
        </p:spPr>
        <p:txBody>
          <a:bodyPr>
            <a:normAutofit/>
          </a:bodyPr>
          <a:lstStyle/>
          <a:p>
            <a:r>
              <a:rPr lang="pt-BR" sz="2400" b="1">
                <a:latin typeface="TCCC-UnityText" panose="020B0505030303020204" pitchFamily="34" charset="0"/>
              </a:rPr>
              <a:t>CANAL TRADICIONAL</a:t>
            </a:r>
            <a:endParaRPr lang="es-419" sz="2400" b="1">
              <a:latin typeface="TCCC-UnityText" panose="020B0505030303020204" pitchFamily="34" charset="0"/>
            </a:endParaRPr>
          </a:p>
        </p:txBody>
      </p:sp>
      <p:sp>
        <p:nvSpPr>
          <p:cNvPr id="3" name="Subtítulo 2">
            <a:extLst>
              <a:ext uri="{FF2B5EF4-FFF2-40B4-BE49-F238E27FC236}">
                <a16:creationId xmlns:a16="http://schemas.microsoft.com/office/drawing/2014/main" id="{A27E4015-86CE-4C49-8E90-51F94A6C0AC6}"/>
              </a:ext>
            </a:extLst>
          </p:cNvPr>
          <p:cNvSpPr>
            <a:spLocks noGrp="1"/>
          </p:cNvSpPr>
          <p:nvPr>
            <p:ph type="subTitle" idx="4294967295"/>
          </p:nvPr>
        </p:nvSpPr>
        <p:spPr>
          <a:xfrm>
            <a:off x="669925" y="3818731"/>
            <a:ext cx="5927725" cy="546100"/>
          </a:xfrm>
        </p:spPr>
        <p:txBody>
          <a:bodyPr>
            <a:normAutofit/>
          </a:bodyPr>
          <a:lstStyle/>
          <a:p>
            <a:pPr marL="0" indent="0">
              <a:buNone/>
            </a:pPr>
            <a:r>
              <a:rPr lang="pt-BR" sz="2400" b="1">
                <a:latin typeface="TCCC-UnityText" panose="020B0505030303020204" pitchFamily="34" charset="0"/>
              </a:rPr>
              <a:t>CRITERIOS</a:t>
            </a:r>
            <a:endParaRPr lang="es-419" sz="2400" b="1">
              <a:latin typeface="TCCC-UnityText" panose="020B0505030303020204" pitchFamily="34" charset="0"/>
            </a:endParaRPr>
          </a:p>
        </p:txBody>
      </p:sp>
    </p:spTree>
    <p:extLst>
      <p:ext uri="{BB962C8B-B14F-4D97-AF65-F5344CB8AC3E}">
        <p14:creationId xmlns:p14="http://schemas.microsoft.com/office/powerpoint/2010/main" val="3332382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Cantos Arredondados 58">
            <a:extLst>
              <a:ext uri="{FF2B5EF4-FFF2-40B4-BE49-F238E27FC236}">
                <a16:creationId xmlns:a16="http://schemas.microsoft.com/office/drawing/2014/main" id="{D92D1E5D-3F32-46F3-BE55-657FAF536376}"/>
              </a:ext>
            </a:extLst>
          </p:cNvPr>
          <p:cNvSpPr/>
          <p:nvPr/>
        </p:nvSpPr>
        <p:spPr>
          <a:xfrm>
            <a:off x="93992" y="1830113"/>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12" name="Retângulo: Cantos Arredondados 59">
            <a:extLst>
              <a:ext uri="{FF2B5EF4-FFF2-40B4-BE49-F238E27FC236}">
                <a16:creationId xmlns:a16="http://schemas.microsoft.com/office/drawing/2014/main" id="{41D026EF-2C62-49B8-8EAD-FEA936AF55AC}"/>
              </a:ext>
            </a:extLst>
          </p:cNvPr>
          <p:cNvSpPr/>
          <p:nvPr/>
        </p:nvSpPr>
        <p:spPr>
          <a:xfrm>
            <a:off x="2501823" y="1830113"/>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13" name="Retângulo: Cantos Arredondados 60">
            <a:extLst>
              <a:ext uri="{FF2B5EF4-FFF2-40B4-BE49-F238E27FC236}">
                <a16:creationId xmlns:a16="http://schemas.microsoft.com/office/drawing/2014/main" id="{44172930-2E89-4C9D-9F93-FF98A9CFEC15}"/>
              </a:ext>
            </a:extLst>
          </p:cNvPr>
          <p:cNvSpPr/>
          <p:nvPr/>
        </p:nvSpPr>
        <p:spPr>
          <a:xfrm>
            <a:off x="4909654" y="1830113"/>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14" name="Retângulo: Cantos Arredondados 61">
            <a:extLst>
              <a:ext uri="{FF2B5EF4-FFF2-40B4-BE49-F238E27FC236}">
                <a16:creationId xmlns:a16="http://schemas.microsoft.com/office/drawing/2014/main" id="{9F6B1497-4AB6-481C-8B1B-73D6BACDEB8E}"/>
              </a:ext>
            </a:extLst>
          </p:cNvPr>
          <p:cNvSpPr/>
          <p:nvPr/>
        </p:nvSpPr>
        <p:spPr>
          <a:xfrm>
            <a:off x="7317485" y="1830113"/>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15" name="Rectangle 6">
            <a:extLst>
              <a:ext uri="{FF2B5EF4-FFF2-40B4-BE49-F238E27FC236}">
                <a16:creationId xmlns:a16="http://schemas.microsoft.com/office/drawing/2014/main" id="{4F2ED91E-966A-4EF3-A0FE-59EB6FA64C05}"/>
              </a:ext>
            </a:extLst>
          </p:cNvPr>
          <p:cNvSpPr/>
          <p:nvPr/>
        </p:nvSpPr>
        <p:spPr>
          <a:xfrm>
            <a:off x="10044070" y="3955497"/>
            <a:ext cx="1692000" cy="115200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 15 </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2022 </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5</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16" name="TextBox 25">
            <a:extLst>
              <a:ext uri="{FF2B5EF4-FFF2-40B4-BE49-F238E27FC236}">
                <a16:creationId xmlns:a16="http://schemas.microsoft.com/office/drawing/2014/main" id="{825A6E62-03BC-4390-B33C-8C1FB8EE1697}"/>
              </a:ext>
            </a:extLst>
          </p:cNvPr>
          <p:cNvSpPr txBox="1"/>
          <p:nvPr/>
        </p:nvSpPr>
        <p:spPr>
          <a:xfrm>
            <a:off x="10052800" y="2050697"/>
            <a:ext cx="1706717" cy="369332"/>
          </a:xfrm>
          <a:prstGeom prst="rect">
            <a:avLst/>
          </a:prstGeom>
          <a:noFill/>
        </p:spPr>
        <p:txBody>
          <a:bodyPr wrap="square" rtlCol="0">
            <a:spAutoFit/>
          </a:bodyPr>
          <a:lstStyle>
            <a:defPPr>
              <a:defRPr lang="en-US"/>
            </a:defPPr>
            <a:lvl1pPr algn="ctr">
              <a:defRPr sz="2400" b="1">
                <a:latin typeface="TCCC-UnityTextPC" panose="020B0505030303020204" pitchFamily="34" charset="0"/>
              </a:defRPr>
            </a:lvl1pPr>
          </a:lstStyle>
          <a:p>
            <a:r>
              <a:rPr lang="es-419" sz="1800">
                <a:solidFill>
                  <a:prstClr val="black"/>
                </a:solidFill>
                <a:latin typeface="TCCC-UnityText" panose="020B0505030303020204" pitchFamily="34" charset="0"/>
              </a:rPr>
              <a:t>PRECIO</a:t>
            </a:r>
            <a:endParaRPr lang="es-419" sz="2000">
              <a:solidFill>
                <a:prstClr val="black"/>
              </a:solidFill>
              <a:latin typeface="TCCC-UnityText" panose="020B0505030303020204" pitchFamily="34" charset="0"/>
            </a:endParaRPr>
          </a:p>
        </p:txBody>
      </p:sp>
      <p:pic>
        <p:nvPicPr>
          <p:cNvPr id="17" name="Picture 2" descr="Placa Tampa de Garrafa Decorativa 35 cm Coca Cola | Leroy Merlin">
            <a:extLst>
              <a:ext uri="{FF2B5EF4-FFF2-40B4-BE49-F238E27FC236}">
                <a16:creationId xmlns:a16="http://schemas.microsoft.com/office/drawing/2014/main" id="{F24F9F76-6188-4CE1-A078-0A3CD2AA69CF}"/>
              </a:ext>
            </a:extLst>
          </p:cNvPr>
          <p:cNvPicPr>
            <a:picLocks noChangeAspect="1" noChangeArrowheads="1"/>
          </p:cNvPicPr>
          <p:nvPr/>
        </p:nvPicPr>
        <p:blipFill rotWithShape="1">
          <a:blip r:embed="rId2" cstate="email">
            <a:duotone>
              <a:srgbClr val="70AD47">
                <a:shade val="45000"/>
                <a:satMod val="135000"/>
              </a:srgbClr>
              <a:prstClr val="white"/>
            </a:duotone>
            <a:extLst>
              <a:ext uri="{28A0092B-C50C-407E-A947-70E740481C1C}">
                <a14:useLocalDpi xmlns:a14="http://schemas.microsoft.com/office/drawing/2010/main"/>
              </a:ext>
            </a:extLst>
          </a:blip>
          <a:srcRect/>
          <a:stretch/>
        </p:blipFill>
        <p:spPr bwMode="auto">
          <a:xfrm>
            <a:off x="10241345" y="2600459"/>
            <a:ext cx="1282298" cy="12750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A picture containing text, sign, vector graphics&#10;&#10;Description automatically generated">
            <a:extLst>
              <a:ext uri="{FF2B5EF4-FFF2-40B4-BE49-F238E27FC236}">
                <a16:creationId xmlns:a16="http://schemas.microsoft.com/office/drawing/2014/main" id="{8B6AD005-D4C3-4AB1-ACA1-639448A89B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8177" y="2888253"/>
            <a:ext cx="748759" cy="748759"/>
          </a:xfrm>
          <a:prstGeom prst="rect">
            <a:avLst/>
          </a:prstGeom>
        </p:spPr>
      </p:pic>
      <p:grpSp>
        <p:nvGrpSpPr>
          <p:cNvPr id="21" name="Group 22">
            <a:extLst>
              <a:ext uri="{FF2B5EF4-FFF2-40B4-BE49-F238E27FC236}">
                <a16:creationId xmlns:a16="http://schemas.microsoft.com/office/drawing/2014/main" id="{0222C39E-7485-465E-9592-CB477BB4199B}"/>
              </a:ext>
            </a:extLst>
          </p:cNvPr>
          <p:cNvGrpSpPr/>
          <p:nvPr/>
        </p:nvGrpSpPr>
        <p:grpSpPr>
          <a:xfrm>
            <a:off x="3035643" y="2589214"/>
            <a:ext cx="1282298" cy="1275055"/>
            <a:chOff x="577677" y="1661315"/>
            <a:chExt cx="1282298" cy="1275055"/>
          </a:xfrm>
        </p:grpSpPr>
        <p:pic>
          <p:nvPicPr>
            <p:cNvPr id="22" name="Picture 2" descr="Placa Tampa de Garrafa Decorativa 35 cm Coca Cola | Leroy Merlin">
              <a:extLst>
                <a:ext uri="{FF2B5EF4-FFF2-40B4-BE49-F238E27FC236}">
                  <a16:creationId xmlns:a16="http://schemas.microsoft.com/office/drawing/2014/main" id="{AA04E58A-BFCD-4420-983B-D466944C161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77677" y="1661315"/>
              <a:ext cx="1282298" cy="12750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5" descr="Icon&#10;&#10;Description automatically generated">
              <a:extLst>
                <a:ext uri="{FF2B5EF4-FFF2-40B4-BE49-F238E27FC236}">
                  <a16:creationId xmlns:a16="http://schemas.microsoft.com/office/drawing/2014/main" id="{8099760F-DA95-4181-8951-4D0F6E0BFF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464" y="1860959"/>
              <a:ext cx="875765" cy="875765"/>
            </a:xfrm>
            <a:prstGeom prst="rect">
              <a:avLst/>
            </a:prstGeom>
          </p:spPr>
        </p:pic>
      </p:grpSp>
      <p:grpSp>
        <p:nvGrpSpPr>
          <p:cNvPr id="24" name="Group 28">
            <a:extLst>
              <a:ext uri="{FF2B5EF4-FFF2-40B4-BE49-F238E27FC236}">
                <a16:creationId xmlns:a16="http://schemas.microsoft.com/office/drawing/2014/main" id="{333DA1DD-3194-46A6-BD6D-F693A28B9B2E}"/>
              </a:ext>
            </a:extLst>
          </p:cNvPr>
          <p:cNvGrpSpPr/>
          <p:nvPr/>
        </p:nvGrpSpPr>
        <p:grpSpPr>
          <a:xfrm>
            <a:off x="7834167" y="2580932"/>
            <a:ext cx="1282298" cy="1275055"/>
            <a:chOff x="8038740" y="1661313"/>
            <a:chExt cx="1282298" cy="1275055"/>
          </a:xfrm>
        </p:grpSpPr>
        <p:pic>
          <p:nvPicPr>
            <p:cNvPr id="25" name="Picture 2" descr="Placa Tampa de Garrafa Decorativa 35 cm Coca Cola | Leroy Merlin">
              <a:extLst>
                <a:ext uri="{FF2B5EF4-FFF2-40B4-BE49-F238E27FC236}">
                  <a16:creationId xmlns:a16="http://schemas.microsoft.com/office/drawing/2014/main" id="{20E581B0-5668-48AE-B7AE-D928FB41F459}"/>
                </a:ext>
              </a:extLst>
            </p:cNvPr>
            <p:cNvPicPr>
              <a:picLocks noChangeAspect="1" noChangeArrowheads="1"/>
            </p:cNvPicPr>
            <p:nvPr/>
          </p:nvPicPr>
          <p:blipFill rotWithShape="1">
            <a:blip r:embed="rId2" cstate="email">
              <a:duotone>
                <a:srgbClr val="4472C4">
                  <a:shade val="45000"/>
                  <a:satMod val="135000"/>
                </a:srgbClr>
                <a:prstClr val="white"/>
              </a:duotone>
              <a:extLst>
                <a:ext uri="{28A0092B-C50C-407E-A947-70E740481C1C}">
                  <a14:useLocalDpi xmlns:a14="http://schemas.microsoft.com/office/drawing/2010/main"/>
                </a:ext>
              </a:extLst>
            </a:blip>
            <a:srcRect/>
            <a:stretch/>
          </p:blipFill>
          <p:spPr bwMode="auto">
            <a:xfrm>
              <a:off x="8038740" y="1661313"/>
              <a:ext cx="1282298" cy="12750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Icon&#10;&#10;Description automatically generated">
              <a:extLst>
                <a:ext uri="{FF2B5EF4-FFF2-40B4-BE49-F238E27FC236}">
                  <a16:creationId xmlns:a16="http://schemas.microsoft.com/office/drawing/2014/main" id="{5D3759E4-1731-4CE1-849D-B975C5F723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5239" y="1945545"/>
              <a:ext cx="686059" cy="686059"/>
            </a:xfrm>
            <a:prstGeom prst="rect">
              <a:avLst/>
            </a:prstGeom>
          </p:spPr>
        </p:pic>
      </p:grpSp>
      <p:grpSp>
        <p:nvGrpSpPr>
          <p:cNvPr id="27" name="Group 29">
            <a:extLst>
              <a:ext uri="{FF2B5EF4-FFF2-40B4-BE49-F238E27FC236}">
                <a16:creationId xmlns:a16="http://schemas.microsoft.com/office/drawing/2014/main" id="{7BDA1B85-A3A8-465A-9042-0EC7158DBA6C}"/>
              </a:ext>
            </a:extLst>
          </p:cNvPr>
          <p:cNvGrpSpPr/>
          <p:nvPr/>
        </p:nvGrpSpPr>
        <p:grpSpPr>
          <a:xfrm>
            <a:off x="645013" y="2589214"/>
            <a:ext cx="1282298" cy="1275055"/>
            <a:chOff x="10469514" y="1676725"/>
            <a:chExt cx="1282298" cy="1275055"/>
          </a:xfrm>
        </p:grpSpPr>
        <p:pic>
          <p:nvPicPr>
            <p:cNvPr id="28" name="Picture 2" descr="Placa Tampa de Garrafa Decorativa 35 cm Coca Cola | Leroy Merlin">
              <a:extLst>
                <a:ext uri="{FF2B5EF4-FFF2-40B4-BE49-F238E27FC236}">
                  <a16:creationId xmlns:a16="http://schemas.microsoft.com/office/drawing/2014/main" id="{3D4403DC-38AF-437B-95D3-4101CCBDA8BD}"/>
                </a:ext>
              </a:extLst>
            </p:cNvPr>
            <p:cNvPicPr>
              <a:picLocks noChangeAspect="1" noChangeArrowheads="1"/>
            </p:cNvPicPr>
            <p:nvPr/>
          </p:nvPicPr>
          <p:blipFill rotWithShape="1">
            <a:blip r:embed="rId2" cstate="email">
              <a:duotone>
                <a:srgbClr val="ED7D31">
                  <a:shade val="45000"/>
                  <a:satMod val="135000"/>
                </a:srgbClr>
                <a:prstClr val="white"/>
              </a:duotone>
              <a:extLst>
                <a:ext uri="{28A0092B-C50C-407E-A947-70E740481C1C}">
                  <a14:useLocalDpi xmlns:a14="http://schemas.microsoft.com/office/drawing/2010/main"/>
                </a:ext>
              </a:extLst>
            </a:blip>
            <a:srcRect/>
            <a:stretch/>
          </p:blipFill>
          <p:spPr bwMode="auto">
            <a:xfrm>
              <a:off x="10469514" y="1676725"/>
              <a:ext cx="1282298" cy="1275055"/>
            </a:xfrm>
            <a:prstGeom prst="rect">
              <a:avLst/>
            </a:prstGeom>
            <a:solidFill>
              <a:srgbClr val="FFFFFF"/>
            </a:solidFill>
          </p:spPr>
        </p:pic>
        <p:pic>
          <p:nvPicPr>
            <p:cNvPr id="29" name="Picture 13" descr="Logo, icon&#10;&#10;Description automatically generated">
              <a:extLst>
                <a:ext uri="{FF2B5EF4-FFF2-40B4-BE49-F238E27FC236}">
                  <a16:creationId xmlns:a16="http://schemas.microsoft.com/office/drawing/2014/main" id="{DA061008-11BE-432E-B75C-DEFFA81917C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59867" y="1957590"/>
              <a:ext cx="732989" cy="732989"/>
            </a:xfrm>
            <a:prstGeom prst="rect">
              <a:avLst/>
            </a:prstGeom>
          </p:spPr>
        </p:pic>
      </p:grpSp>
      <p:grpSp>
        <p:nvGrpSpPr>
          <p:cNvPr id="30" name="Group 12">
            <a:extLst>
              <a:ext uri="{FF2B5EF4-FFF2-40B4-BE49-F238E27FC236}">
                <a16:creationId xmlns:a16="http://schemas.microsoft.com/office/drawing/2014/main" id="{370BC9AD-0C78-4C32-9B6E-60C42852DE73}"/>
              </a:ext>
            </a:extLst>
          </p:cNvPr>
          <p:cNvGrpSpPr/>
          <p:nvPr/>
        </p:nvGrpSpPr>
        <p:grpSpPr>
          <a:xfrm>
            <a:off x="5472124" y="2589214"/>
            <a:ext cx="1282298" cy="1275055"/>
            <a:chOff x="5444082" y="1501005"/>
            <a:chExt cx="1282298" cy="1275055"/>
          </a:xfrm>
        </p:grpSpPr>
        <p:pic>
          <p:nvPicPr>
            <p:cNvPr id="31" name="Picture 2" descr="Placa Tampa de Garrafa Decorativa 35 cm Coca Cola | Leroy Merlin">
              <a:extLst>
                <a:ext uri="{FF2B5EF4-FFF2-40B4-BE49-F238E27FC236}">
                  <a16:creationId xmlns:a16="http://schemas.microsoft.com/office/drawing/2014/main" id="{1FB58A33-9D7C-4A50-A087-0452F5CA02BF}"/>
                </a:ext>
              </a:extLst>
            </p:cNvPr>
            <p:cNvPicPr>
              <a:picLocks noChangeAspect="1" noChangeArrowheads="1"/>
            </p:cNvPicPr>
            <p:nvPr/>
          </p:nvPicPr>
          <p:blipFill rotWithShape="1">
            <a:blip r:embed="rId2" cstate="email">
              <a:duotone>
                <a:srgbClr val="A5A5A5">
                  <a:shade val="45000"/>
                  <a:satMod val="135000"/>
                </a:srgbClr>
                <a:prstClr val="white"/>
              </a:duotone>
              <a:extLst>
                <a:ext uri="{28A0092B-C50C-407E-A947-70E740481C1C}">
                  <a14:useLocalDpi xmlns:a14="http://schemas.microsoft.com/office/drawing/2010/main"/>
                </a:ext>
              </a:extLst>
            </a:blip>
            <a:srcRect/>
            <a:stretch/>
          </p:blipFill>
          <p:spPr bwMode="auto">
            <a:xfrm>
              <a:off x="5444082" y="1501005"/>
              <a:ext cx="1282298" cy="127505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3D95C642-B9F2-48E4-A36E-0989A7A230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37462" y="1693025"/>
              <a:ext cx="323475" cy="921835"/>
            </a:xfrm>
            <a:prstGeom prst="rect">
              <a:avLst/>
            </a:prstGeom>
            <a:ln w="57150">
              <a:noFill/>
            </a:ln>
          </p:spPr>
        </p:pic>
      </p:grpSp>
      <p:sp>
        <p:nvSpPr>
          <p:cNvPr id="33" name="Rectangle 6">
            <a:extLst>
              <a:ext uri="{FF2B5EF4-FFF2-40B4-BE49-F238E27FC236}">
                <a16:creationId xmlns:a16="http://schemas.microsoft.com/office/drawing/2014/main" id="{98B9972E-7077-4D06-8593-E988D3721C0C}"/>
              </a:ext>
            </a:extLst>
          </p:cNvPr>
          <p:cNvSpPr/>
          <p:nvPr/>
        </p:nvSpPr>
        <p:spPr>
          <a:xfrm>
            <a:off x="455015" y="3955497"/>
            <a:ext cx="1692000" cy="1152000"/>
          </a:xfrm>
          <a:prstGeom prst="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 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2022 </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34" name="Rectangle 6">
            <a:extLst>
              <a:ext uri="{FF2B5EF4-FFF2-40B4-BE49-F238E27FC236}">
                <a16:creationId xmlns:a16="http://schemas.microsoft.com/office/drawing/2014/main" id="{BFA9D151-5524-443D-86A1-FCE6CE9126DB}"/>
              </a:ext>
            </a:extLst>
          </p:cNvPr>
          <p:cNvSpPr/>
          <p:nvPr/>
        </p:nvSpPr>
        <p:spPr>
          <a:xfrm>
            <a:off x="2847264" y="3955497"/>
            <a:ext cx="1692000" cy="1152000"/>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30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2022 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30</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35" name="Rectangle 6">
            <a:extLst>
              <a:ext uri="{FF2B5EF4-FFF2-40B4-BE49-F238E27FC236}">
                <a16:creationId xmlns:a16="http://schemas.microsoft.com/office/drawing/2014/main" id="{2BF8EBEE-24D6-4F50-A8CF-14EDBE965385}"/>
              </a:ext>
            </a:extLst>
          </p:cNvPr>
          <p:cNvSpPr/>
          <p:nvPr/>
        </p:nvSpPr>
        <p:spPr>
          <a:xfrm>
            <a:off x="5262179" y="3955497"/>
            <a:ext cx="1692000" cy="1152000"/>
          </a:xfrm>
          <a:prstGeom prst="rect">
            <a:avLst/>
          </a:prstGeom>
          <a:solidFill>
            <a:srgbClr val="44546A">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2022 </a:t>
            </a: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25</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36" name="Rectangle 6">
            <a:extLst>
              <a:ext uri="{FF2B5EF4-FFF2-40B4-BE49-F238E27FC236}">
                <a16:creationId xmlns:a16="http://schemas.microsoft.com/office/drawing/2014/main" id="{15E7B624-6E65-4D79-BACD-E000AE852E61}"/>
              </a:ext>
            </a:extLst>
          </p:cNvPr>
          <p:cNvSpPr/>
          <p:nvPr/>
        </p:nvSpPr>
        <p:spPr>
          <a:xfrm>
            <a:off x="7685020" y="3955497"/>
            <a:ext cx="1692000" cy="115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PESO DEL CORREDOR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2021 </a:t>
            </a:r>
            <a:r>
              <a:rPr kumimoji="0" lang="es-419" sz="1600" b="0"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 30</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sym typeface="Wingdings" panose="05000000000000000000" pitchFamily="2" charset="2"/>
              </a:rPr>
              <a:t>2022  </a:t>
            </a:r>
            <a:r>
              <a:rPr kumimoji="0" lang="es-419" sz="2000" b="1" i="0" u="none" strike="noStrike" kern="0" cap="none" spc="0" normalizeH="0" baseline="0" noProof="0">
                <a:ln>
                  <a:noFill/>
                </a:ln>
                <a:solidFill>
                  <a:prstClr val="white"/>
                </a:solidFill>
                <a:effectLst/>
                <a:uLnTx/>
                <a:uFillTx/>
                <a:latin typeface="TCCC-UnityText" panose="020B0505030303020204" pitchFamily="34" charset="0"/>
                <a:ea typeface="+mn-ea"/>
                <a:cs typeface="+mn-cs"/>
              </a:rPr>
              <a:t>20</a:t>
            </a:r>
            <a:endParaRPr kumimoji="0" lang="es-419" sz="1600" b="1"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37" name="TextBox 26">
            <a:extLst>
              <a:ext uri="{FF2B5EF4-FFF2-40B4-BE49-F238E27FC236}">
                <a16:creationId xmlns:a16="http://schemas.microsoft.com/office/drawing/2014/main" id="{AC4BC5C8-7D7D-45AD-8313-7D1993B3906A}"/>
              </a:ext>
            </a:extLst>
          </p:cNvPr>
          <p:cNvSpPr txBox="1"/>
          <p:nvPr/>
        </p:nvSpPr>
        <p:spPr>
          <a:xfrm>
            <a:off x="148288" y="2050697"/>
            <a:ext cx="2202012" cy="369332"/>
          </a:xfrm>
          <a:prstGeom prst="rect">
            <a:avLst/>
          </a:prstGeom>
          <a:noFill/>
        </p:spPr>
        <p:txBody>
          <a:bodyPr wrap="square" rtlCol="0">
            <a:spAutoFit/>
          </a:bodyPr>
          <a:lstStyle/>
          <a:p>
            <a:pPr algn="ctr"/>
            <a:r>
              <a:rPr lang="es-419" b="1">
                <a:solidFill>
                  <a:prstClr val="black"/>
                </a:solidFill>
                <a:latin typeface="TCCC-UnityText" panose="020B0505030303020204" pitchFamily="34" charset="0"/>
              </a:rPr>
              <a:t>ACTIVACIÓN</a:t>
            </a:r>
          </a:p>
        </p:txBody>
      </p:sp>
      <p:sp>
        <p:nvSpPr>
          <p:cNvPr id="38" name="TextBox 16">
            <a:extLst>
              <a:ext uri="{FF2B5EF4-FFF2-40B4-BE49-F238E27FC236}">
                <a16:creationId xmlns:a16="http://schemas.microsoft.com/office/drawing/2014/main" id="{AC8279D4-9937-40A1-8545-57E8A7B17C59}"/>
              </a:ext>
            </a:extLst>
          </p:cNvPr>
          <p:cNvSpPr txBox="1"/>
          <p:nvPr/>
        </p:nvSpPr>
        <p:spPr>
          <a:xfrm>
            <a:off x="2811195" y="1899117"/>
            <a:ext cx="1845491" cy="672492"/>
          </a:xfrm>
          <a:prstGeom prst="rect">
            <a:avLst/>
          </a:prstGeom>
          <a:noFill/>
        </p:spPr>
        <p:txBody>
          <a:bodyPr wrap="square" rtlCol="0">
            <a:spAutoFit/>
          </a:bodyPr>
          <a:lstStyle>
            <a:defPPr>
              <a:defRPr lang="en-US"/>
            </a:defPPr>
            <a:lvl1pPr algn="ctr">
              <a:defRPr sz="2400" b="1">
                <a:latin typeface="TCCC-UnityTextPC" panose="020B0505030303020204" pitchFamily="34" charset="0"/>
              </a:defRPr>
            </a:lvl1pPr>
          </a:lstStyle>
          <a:p>
            <a:pPr>
              <a:lnSpc>
                <a:spcPts val="2400"/>
              </a:lnSpc>
            </a:pPr>
            <a:r>
              <a:rPr lang="es-419" sz="1800">
                <a:solidFill>
                  <a:prstClr val="black"/>
                </a:solidFill>
                <a:latin typeface="TCCC-UnityText" panose="020B0505030303020204" pitchFamily="34" charset="0"/>
              </a:rPr>
              <a:t>PRIORITY</a:t>
            </a:r>
          </a:p>
          <a:p>
            <a:pPr>
              <a:lnSpc>
                <a:spcPts val="2400"/>
              </a:lnSpc>
            </a:pPr>
            <a:r>
              <a:rPr lang="es-419" sz="1800">
                <a:solidFill>
                  <a:prstClr val="black"/>
                </a:solidFill>
                <a:latin typeface="TCCC-UnityText" panose="020B0505030303020204" pitchFamily="34" charset="0"/>
              </a:rPr>
              <a:t>PORTFOLIO</a:t>
            </a:r>
          </a:p>
        </p:txBody>
      </p:sp>
      <p:sp>
        <p:nvSpPr>
          <p:cNvPr id="39" name="TextBox 24">
            <a:extLst>
              <a:ext uri="{FF2B5EF4-FFF2-40B4-BE49-F238E27FC236}">
                <a16:creationId xmlns:a16="http://schemas.microsoft.com/office/drawing/2014/main" id="{8EEA83B4-B355-4361-AFB2-7997461A9765}"/>
              </a:ext>
            </a:extLst>
          </p:cNvPr>
          <p:cNvSpPr txBox="1"/>
          <p:nvPr/>
        </p:nvSpPr>
        <p:spPr>
          <a:xfrm>
            <a:off x="5290534" y="2050697"/>
            <a:ext cx="1706717" cy="369332"/>
          </a:xfrm>
          <a:prstGeom prst="rect">
            <a:avLst/>
          </a:prstGeom>
          <a:noFill/>
        </p:spPr>
        <p:txBody>
          <a:bodyPr wrap="square" rtlCol="0">
            <a:spAutoFit/>
          </a:bodyPr>
          <a:lstStyle>
            <a:defPPr>
              <a:defRPr lang="en-US"/>
            </a:defPPr>
            <a:lvl1pPr algn="ctr">
              <a:defRPr sz="2400" b="1">
                <a:latin typeface="TCCC-UnityTextPC" panose="020B0505030303020204" pitchFamily="34" charset="0"/>
              </a:defRPr>
            </a:lvl1pPr>
          </a:lstStyle>
          <a:p>
            <a:r>
              <a:rPr lang="es-419" sz="1800">
                <a:solidFill>
                  <a:prstClr val="black"/>
                </a:solidFill>
                <a:latin typeface="TCCC-UnityText" panose="020B0505030303020204" pitchFamily="34" charset="0"/>
              </a:rPr>
              <a:t>COOLERS</a:t>
            </a:r>
          </a:p>
        </p:txBody>
      </p:sp>
      <p:sp>
        <p:nvSpPr>
          <p:cNvPr id="40" name="TextBox 25">
            <a:extLst>
              <a:ext uri="{FF2B5EF4-FFF2-40B4-BE49-F238E27FC236}">
                <a16:creationId xmlns:a16="http://schemas.microsoft.com/office/drawing/2014/main" id="{CD009986-56C1-45BD-A176-6E194D9DF0BF}"/>
              </a:ext>
            </a:extLst>
          </p:cNvPr>
          <p:cNvSpPr txBox="1"/>
          <p:nvPr/>
        </p:nvSpPr>
        <p:spPr>
          <a:xfrm>
            <a:off x="7651652" y="2050697"/>
            <a:ext cx="1706717" cy="369332"/>
          </a:xfrm>
          <a:prstGeom prst="rect">
            <a:avLst/>
          </a:prstGeom>
          <a:noFill/>
        </p:spPr>
        <p:txBody>
          <a:bodyPr wrap="square" rtlCol="0">
            <a:spAutoFit/>
          </a:bodyPr>
          <a:lstStyle>
            <a:defPPr>
              <a:defRPr lang="en-US"/>
            </a:defPPr>
            <a:lvl1pPr algn="ctr">
              <a:defRPr sz="2400" b="1">
                <a:latin typeface="TCCC-UnityTextPC" panose="020B0505030303020204" pitchFamily="34" charset="0"/>
              </a:defRPr>
            </a:lvl1pPr>
          </a:lstStyle>
          <a:p>
            <a:r>
              <a:rPr lang="es-419" sz="1800">
                <a:solidFill>
                  <a:prstClr val="black"/>
                </a:solidFill>
                <a:latin typeface="TCCC-UnityText" panose="020B0505030303020204" pitchFamily="34" charset="0"/>
              </a:rPr>
              <a:t>SOVI</a:t>
            </a:r>
          </a:p>
        </p:txBody>
      </p:sp>
      <p:sp>
        <p:nvSpPr>
          <p:cNvPr id="41" name="Retângulo: Cantos Arredondados 61">
            <a:extLst>
              <a:ext uri="{FF2B5EF4-FFF2-40B4-BE49-F238E27FC236}">
                <a16:creationId xmlns:a16="http://schemas.microsoft.com/office/drawing/2014/main" id="{E3EC89BA-D311-4E13-BDD7-E2EBC8340AC9}"/>
              </a:ext>
            </a:extLst>
          </p:cNvPr>
          <p:cNvSpPr/>
          <p:nvPr/>
        </p:nvSpPr>
        <p:spPr>
          <a:xfrm>
            <a:off x="9725316" y="1829161"/>
            <a:ext cx="2340000" cy="3456000"/>
          </a:xfrm>
          <a:prstGeom prst="roundRect">
            <a:avLst/>
          </a:prstGeom>
          <a:noFill/>
          <a:ln w="12700" cap="flat" cmpd="sng" algn="ctr">
            <a:solidFill>
              <a:srgbClr val="A5A5A5">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a:ln>
                <a:noFill/>
              </a:ln>
              <a:solidFill>
                <a:prstClr val="white"/>
              </a:solidFill>
              <a:effectLst/>
              <a:uLnTx/>
              <a:uFillTx/>
              <a:latin typeface="TCCC-UnityText" panose="020B0505030303020204" pitchFamily="34" charset="0"/>
              <a:ea typeface="+mn-ea"/>
              <a:cs typeface="+mn-cs"/>
            </a:endParaRPr>
          </a:p>
        </p:txBody>
      </p:sp>
      <p:sp>
        <p:nvSpPr>
          <p:cNvPr id="46" name="Título 5">
            <a:extLst>
              <a:ext uri="{FF2B5EF4-FFF2-40B4-BE49-F238E27FC236}">
                <a16:creationId xmlns:a16="http://schemas.microsoft.com/office/drawing/2014/main" id="{A493BD86-D878-489B-9F58-17D724EA506C}"/>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TRADICIONAL</a:t>
            </a:r>
            <a:endParaRPr lang="es-419" sz="1800" b="1">
              <a:latin typeface="TCCC-UnityText" panose="020B0505030303020204" pitchFamily="34" charset="0"/>
            </a:endParaRPr>
          </a:p>
        </p:txBody>
      </p:sp>
      <p:sp>
        <p:nvSpPr>
          <p:cNvPr id="47" name="Espaço Reservado para Conteúdo 6">
            <a:extLst>
              <a:ext uri="{FF2B5EF4-FFF2-40B4-BE49-F238E27FC236}">
                <a16:creationId xmlns:a16="http://schemas.microsoft.com/office/drawing/2014/main" id="{1FDEB05E-FA93-4F8D-9C0C-02D2290808C4}"/>
              </a:ext>
            </a:extLst>
          </p:cNvPr>
          <p:cNvSpPr txBox="1">
            <a:spLocks/>
          </p:cNvSpPr>
          <p:nvPr/>
        </p:nvSpPr>
        <p:spPr>
          <a:xfrm>
            <a:off x="781050" y="654050"/>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CORREDORES DE EJECUCIÓN</a:t>
            </a:r>
          </a:p>
          <a:p>
            <a:pPr marL="0" indent="0">
              <a:buFont typeface="Arial" panose="020B0604020202020204" pitchFamily="34" charset="0"/>
              <a:buNone/>
            </a:pPr>
            <a:endParaRPr lang="pt-BR" sz="1800" b="1">
              <a:latin typeface="TCCC-UnityText" panose="020B0505030303020204" pitchFamily="34" charset="0"/>
            </a:endParaRPr>
          </a:p>
          <a:p>
            <a:pPr marL="0" indent="0">
              <a:buFont typeface="Arial" panose="020B0604020202020204" pitchFamily="34" charset="0"/>
              <a:buNone/>
            </a:pPr>
            <a:endParaRPr lang="es-419" sz="1800" b="1">
              <a:latin typeface="TCCC-UnityText" panose="020B0505030303020204" pitchFamily="34" charset="0"/>
            </a:endParaRPr>
          </a:p>
        </p:txBody>
      </p:sp>
    </p:spTree>
    <p:extLst>
      <p:ext uri="{BB962C8B-B14F-4D97-AF65-F5344CB8AC3E}">
        <p14:creationId xmlns:p14="http://schemas.microsoft.com/office/powerpoint/2010/main" val="4293976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Agrupar 9">
            <a:extLst>
              <a:ext uri="{FF2B5EF4-FFF2-40B4-BE49-F238E27FC236}">
                <a16:creationId xmlns:a16="http://schemas.microsoft.com/office/drawing/2014/main" id="{A11CF71B-7654-4960-AB15-5636950BDA87}"/>
              </a:ext>
            </a:extLst>
          </p:cNvPr>
          <p:cNvGrpSpPr/>
          <p:nvPr/>
        </p:nvGrpSpPr>
        <p:grpSpPr>
          <a:xfrm>
            <a:off x="2385801" y="3883777"/>
            <a:ext cx="6690447" cy="2520965"/>
            <a:chOff x="2766922" y="4713083"/>
            <a:chExt cx="9297206" cy="3709252"/>
          </a:xfrm>
          <a:effectLst>
            <a:outerShdw blurRad="50800" dist="38100" dir="2700000" algn="tl" rotWithShape="0">
              <a:prstClr val="black">
                <a:alpha val="40000"/>
              </a:prstClr>
            </a:outerShdw>
          </a:effectLst>
        </p:grpSpPr>
        <p:sp>
          <p:nvSpPr>
            <p:cNvPr id="11" name="Retângulo: Cantos Arredondados 10">
              <a:extLst>
                <a:ext uri="{FF2B5EF4-FFF2-40B4-BE49-F238E27FC236}">
                  <a16:creationId xmlns:a16="http://schemas.microsoft.com/office/drawing/2014/main" id="{C46A7345-18A9-4B21-B09B-5B37D4CB55A6}"/>
                </a:ext>
              </a:extLst>
            </p:cNvPr>
            <p:cNvSpPr/>
            <p:nvPr/>
          </p:nvSpPr>
          <p:spPr>
            <a:xfrm>
              <a:off x="2766922" y="4713083"/>
              <a:ext cx="9297206" cy="42625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b="1">
                  <a:latin typeface="TCCC-UnityHeadline" panose="020B0505030303020204" pitchFamily="34" charset="0"/>
                </a:rPr>
                <a:t>LOS 5 PILARES DE EJECUCIÓN</a:t>
              </a:r>
            </a:p>
          </p:txBody>
        </p:sp>
        <p:grpSp>
          <p:nvGrpSpPr>
            <p:cNvPr id="12" name="Agrupar 11">
              <a:extLst>
                <a:ext uri="{FF2B5EF4-FFF2-40B4-BE49-F238E27FC236}">
                  <a16:creationId xmlns:a16="http://schemas.microsoft.com/office/drawing/2014/main" id="{3B62051F-5E7C-4D70-B721-EA18FCAF8CAB}"/>
                </a:ext>
              </a:extLst>
            </p:cNvPr>
            <p:cNvGrpSpPr/>
            <p:nvPr/>
          </p:nvGrpSpPr>
          <p:grpSpPr>
            <a:xfrm>
              <a:off x="2766922" y="7827239"/>
              <a:ext cx="9297206" cy="595096"/>
              <a:chOff x="2766922" y="7982879"/>
              <a:chExt cx="9297206" cy="595096"/>
            </a:xfrm>
          </p:grpSpPr>
          <p:sp>
            <p:nvSpPr>
              <p:cNvPr id="60" name="Retângulo: Cantos Arredondados 59">
                <a:extLst>
                  <a:ext uri="{FF2B5EF4-FFF2-40B4-BE49-F238E27FC236}">
                    <a16:creationId xmlns:a16="http://schemas.microsoft.com/office/drawing/2014/main" id="{58F51C35-6746-4B68-9C44-90B3B4144E85}"/>
                  </a:ext>
                </a:extLst>
              </p:cNvPr>
              <p:cNvSpPr/>
              <p:nvPr/>
            </p:nvSpPr>
            <p:spPr>
              <a:xfrm>
                <a:off x="2766922" y="7982881"/>
                <a:ext cx="1800000" cy="59509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solidFill>
                      <a:schemeClr val="tx1"/>
                    </a:solidFill>
                    <a:latin typeface="TCCC-UnityHeadline" panose="020B0505030303020204" pitchFamily="34" charset="0"/>
                  </a:rPr>
                  <a:t>PORTFOLIO</a:t>
                </a:r>
              </a:p>
            </p:txBody>
          </p:sp>
          <p:sp>
            <p:nvSpPr>
              <p:cNvPr id="61" name="Retângulo: Cantos Arredondados 60">
                <a:extLst>
                  <a:ext uri="{FF2B5EF4-FFF2-40B4-BE49-F238E27FC236}">
                    <a16:creationId xmlns:a16="http://schemas.microsoft.com/office/drawing/2014/main" id="{F2B71121-D8FF-46B2-B40B-F8E680CF9A7C}"/>
                  </a:ext>
                </a:extLst>
              </p:cNvPr>
              <p:cNvSpPr/>
              <p:nvPr/>
            </p:nvSpPr>
            <p:spPr>
              <a:xfrm>
                <a:off x="4641223" y="7982880"/>
                <a:ext cx="1800000" cy="59509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solidFill>
                      <a:schemeClr val="tx1"/>
                    </a:solidFill>
                    <a:latin typeface="TCCC-UnityHeadline" panose="020B0505030303020204" pitchFamily="34" charset="0"/>
                  </a:rPr>
                  <a:t>ACTIVACIÓN</a:t>
                </a:r>
              </a:p>
            </p:txBody>
          </p:sp>
          <p:sp>
            <p:nvSpPr>
              <p:cNvPr id="62" name="Retângulo: Cantos Arredondados 61">
                <a:extLst>
                  <a:ext uri="{FF2B5EF4-FFF2-40B4-BE49-F238E27FC236}">
                    <a16:creationId xmlns:a16="http://schemas.microsoft.com/office/drawing/2014/main" id="{4AE7D91A-6C2E-46F1-A2DC-94FFB3B1D7FA}"/>
                  </a:ext>
                </a:extLst>
              </p:cNvPr>
              <p:cNvSpPr/>
              <p:nvPr/>
            </p:nvSpPr>
            <p:spPr>
              <a:xfrm>
                <a:off x="6515524" y="7982880"/>
                <a:ext cx="1800000" cy="59509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solidFill>
                      <a:schemeClr val="tx1"/>
                    </a:solidFill>
                    <a:latin typeface="TCCC-UnityHeadline" panose="020B0505030303020204" pitchFamily="34" charset="0"/>
                  </a:rPr>
                  <a:t>SOVI</a:t>
                </a:r>
              </a:p>
            </p:txBody>
          </p:sp>
          <p:sp>
            <p:nvSpPr>
              <p:cNvPr id="63" name="Retângulo: Cantos Arredondados 62">
                <a:extLst>
                  <a:ext uri="{FF2B5EF4-FFF2-40B4-BE49-F238E27FC236}">
                    <a16:creationId xmlns:a16="http://schemas.microsoft.com/office/drawing/2014/main" id="{796E87FD-6A64-4792-B696-B2D8D73BE047}"/>
                  </a:ext>
                </a:extLst>
              </p:cNvPr>
              <p:cNvSpPr/>
              <p:nvPr/>
            </p:nvSpPr>
            <p:spPr>
              <a:xfrm>
                <a:off x="8389825" y="7982880"/>
                <a:ext cx="1800000" cy="5950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solidFill>
                      <a:schemeClr val="tx1"/>
                    </a:solidFill>
                    <a:latin typeface="TCCC-UnityHeadline" panose="020B0505030303020204" pitchFamily="34" charset="0"/>
                  </a:rPr>
                  <a:t>COOLERS</a:t>
                </a:r>
              </a:p>
            </p:txBody>
          </p:sp>
          <p:sp>
            <p:nvSpPr>
              <p:cNvPr id="64" name="Retângulo: Cantos Arredondados 63">
                <a:extLst>
                  <a:ext uri="{FF2B5EF4-FFF2-40B4-BE49-F238E27FC236}">
                    <a16:creationId xmlns:a16="http://schemas.microsoft.com/office/drawing/2014/main" id="{754FC5B3-277A-4D8C-8590-AEEBF534CBB2}"/>
                  </a:ext>
                </a:extLst>
              </p:cNvPr>
              <p:cNvSpPr/>
              <p:nvPr/>
            </p:nvSpPr>
            <p:spPr>
              <a:xfrm>
                <a:off x="10264128" y="7982879"/>
                <a:ext cx="1800000" cy="59509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200" b="1">
                    <a:solidFill>
                      <a:schemeClr val="tx1"/>
                    </a:solidFill>
                    <a:latin typeface="TCCC-UnityHeadline" panose="020B0505030303020204" pitchFamily="34" charset="0"/>
                  </a:rPr>
                  <a:t>PRECIO</a:t>
                </a:r>
              </a:p>
            </p:txBody>
          </p:sp>
        </p:grpSp>
        <p:grpSp>
          <p:nvGrpSpPr>
            <p:cNvPr id="13" name="Agrupar 12">
              <a:extLst>
                <a:ext uri="{FF2B5EF4-FFF2-40B4-BE49-F238E27FC236}">
                  <a16:creationId xmlns:a16="http://schemas.microsoft.com/office/drawing/2014/main" id="{45D25DF3-5403-4532-BD46-2EDD608B9347}"/>
                </a:ext>
              </a:extLst>
            </p:cNvPr>
            <p:cNvGrpSpPr/>
            <p:nvPr/>
          </p:nvGrpSpPr>
          <p:grpSpPr>
            <a:xfrm>
              <a:off x="2766922" y="5212696"/>
              <a:ext cx="9288803" cy="914400"/>
              <a:chOff x="2766922" y="5276679"/>
              <a:chExt cx="9288803" cy="914400"/>
            </a:xfrm>
          </p:grpSpPr>
          <p:grpSp>
            <p:nvGrpSpPr>
              <p:cNvPr id="30" name="Agrupar 29">
                <a:extLst>
                  <a:ext uri="{FF2B5EF4-FFF2-40B4-BE49-F238E27FC236}">
                    <a16:creationId xmlns:a16="http://schemas.microsoft.com/office/drawing/2014/main" id="{ECC00C00-2B44-4780-9F0A-487DB6BE14A2}"/>
                  </a:ext>
                </a:extLst>
              </p:cNvPr>
              <p:cNvGrpSpPr/>
              <p:nvPr/>
            </p:nvGrpSpPr>
            <p:grpSpPr>
              <a:xfrm>
                <a:off x="2766922" y="5276679"/>
                <a:ext cx="1800000" cy="914400"/>
                <a:chOff x="2766922" y="5288783"/>
                <a:chExt cx="1800000" cy="914400"/>
              </a:xfrm>
            </p:grpSpPr>
            <p:grpSp>
              <p:nvGrpSpPr>
                <p:cNvPr id="55" name="Agrupar 54">
                  <a:extLst>
                    <a:ext uri="{FF2B5EF4-FFF2-40B4-BE49-F238E27FC236}">
                      <a16:creationId xmlns:a16="http://schemas.microsoft.com/office/drawing/2014/main" id="{159FEA2E-61E9-41BF-8FB2-B6F06C1F27AB}"/>
                    </a:ext>
                  </a:extLst>
                </p:cNvPr>
                <p:cNvGrpSpPr/>
                <p:nvPr/>
              </p:nvGrpSpPr>
              <p:grpSpPr>
                <a:xfrm>
                  <a:off x="2766922" y="5288783"/>
                  <a:ext cx="1800000" cy="914400"/>
                  <a:chOff x="2766922" y="5288783"/>
                  <a:chExt cx="1800000" cy="914400"/>
                </a:xfrm>
              </p:grpSpPr>
              <p:sp>
                <p:nvSpPr>
                  <p:cNvPr id="57" name="Retângulo: Cantos Arredondados 56">
                    <a:extLst>
                      <a:ext uri="{FF2B5EF4-FFF2-40B4-BE49-F238E27FC236}">
                        <a16:creationId xmlns:a16="http://schemas.microsoft.com/office/drawing/2014/main" id="{0A23C5DD-75EE-464E-B2B1-1FC1C9DFFF92}"/>
                      </a:ext>
                    </a:extLst>
                  </p:cNvPr>
                  <p:cNvSpPr/>
                  <p:nvPr/>
                </p:nvSpPr>
                <p:spPr>
                  <a:xfrm>
                    <a:off x="2766922" y="5288783"/>
                    <a:ext cx="1800000" cy="914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8" name="Gráfico 57" descr="Marca de verificação do selo com preenchimento sólido">
                    <a:extLst>
                      <a:ext uri="{FF2B5EF4-FFF2-40B4-BE49-F238E27FC236}">
                        <a16:creationId xmlns:a16="http://schemas.microsoft.com/office/drawing/2014/main" id="{849900BF-38C2-4518-A7A1-795DCBF5D29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09722" y="5288783"/>
                    <a:ext cx="914400" cy="914400"/>
                  </a:xfrm>
                  <a:prstGeom prst="rect">
                    <a:avLst/>
                  </a:prstGeom>
                </p:spPr>
              </p:pic>
              <p:sp>
                <p:nvSpPr>
                  <p:cNvPr id="59" name="Elipse 58">
                    <a:extLst>
                      <a:ext uri="{FF2B5EF4-FFF2-40B4-BE49-F238E27FC236}">
                        <a16:creationId xmlns:a16="http://schemas.microsoft.com/office/drawing/2014/main" id="{1AB5EAC8-E777-4262-BF84-729E9CBE55B9}"/>
                      </a:ext>
                    </a:extLst>
                  </p:cNvPr>
                  <p:cNvSpPr/>
                  <p:nvPr/>
                </p:nvSpPr>
                <p:spPr>
                  <a:xfrm>
                    <a:off x="3501218" y="5580279"/>
                    <a:ext cx="331409" cy="3314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6" name="CaixaDeTexto 55">
                  <a:extLst>
                    <a:ext uri="{FF2B5EF4-FFF2-40B4-BE49-F238E27FC236}">
                      <a16:creationId xmlns:a16="http://schemas.microsoft.com/office/drawing/2014/main" id="{639E1268-37C2-4C65-A9B2-7698CF59252A}"/>
                    </a:ext>
                  </a:extLst>
                </p:cNvPr>
                <p:cNvSpPr txBox="1"/>
                <p:nvPr/>
              </p:nvSpPr>
              <p:spPr>
                <a:xfrm>
                  <a:off x="3461466" y="5515151"/>
                  <a:ext cx="390270" cy="498135"/>
                </a:xfrm>
                <a:prstGeom prst="rect">
                  <a:avLst/>
                </a:prstGeom>
                <a:noFill/>
              </p:spPr>
              <p:txBody>
                <a:bodyPr wrap="none" rtlCol="0">
                  <a:spAutoFit/>
                </a:bodyPr>
                <a:lstStyle/>
                <a:p>
                  <a:r>
                    <a:rPr lang="pt-BR" sz="1600" b="1">
                      <a:solidFill>
                        <a:schemeClr val="bg1"/>
                      </a:solidFill>
                      <a:effectLst>
                        <a:outerShdw blurRad="38100" dist="38100" dir="2700000" algn="tl">
                          <a:srgbClr val="000000">
                            <a:alpha val="43137"/>
                          </a:srgbClr>
                        </a:outerShdw>
                      </a:effectLst>
                      <a:latin typeface="TCCC-UnityHeadline" panose="020B0505030303020204" pitchFamily="34" charset="0"/>
                    </a:rPr>
                    <a:t>1</a:t>
                  </a:r>
                </a:p>
              </p:txBody>
            </p:sp>
          </p:grpSp>
          <p:grpSp>
            <p:nvGrpSpPr>
              <p:cNvPr id="31" name="Agrupar 30">
                <a:extLst>
                  <a:ext uri="{FF2B5EF4-FFF2-40B4-BE49-F238E27FC236}">
                    <a16:creationId xmlns:a16="http://schemas.microsoft.com/office/drawing/2014/main" id="{24BC3F53-7A89-4CC8-A01B-0D565534D616}"/>
                  </a:ext>
                </a:extLst>
              </p:cNvPr>
              <p:cNvGrpSpPr/>
              <p:nvPr/>
            </p:nvGrpSpPr>
            <p:grpSpPr>
              <a:xfrm>
                <a:off x="4639123" y="5276679"/>
                <a:ext cx="1800000" cy="914400"/>
                <a:chOff x="2766922" y="5288783"/>
                <a:chExt cx="1800000" cy="914400"/>
              </a:xfrm>
            </p:grpSpPr>
            <p:grpSp>
              <p:nvGrpSpPr>
                <p:cNvPr id="50" name="Agrupar 49">
                  <a:extLst>
                    <a:ext uri="{FF2B5EF4-FFF2-40B4-BE49-F238E27FC236}">
                      <a16:creationId xmlns:a16="http://schemas.microsoft.com/office/drawing/2014/main" id="{9377DC18-B104-4ABF-8D74-10FD42787AB3}"/>
                    </a:ext>
                  </a:extLst>
                </p:cNvPr>
                <p:cNvGrpSpPr/>
                <p:nvPr/>
              </p:nvGrpSpPr>
              <p:grpSpPr>
                <a:xfrm>
                  <a:off x="2766922" y="5288783"/>
                  <a:ext cx="1800000" cy="914400"/>
                  <a:chOff x="2766922" y="5288783"/>
                  <a:chExt cx="1800000" cy="914400"/>
                </a:xfrm>
              </p:grpSpPr>
              <p:sp>
                <p:nvSpPr>
                  <p:cNvPr id="52" name="Retângulo: Cantos Arredondados 51">
                    <a:extLst>
                      <a:ext uri="{FF2B5EF4-FFF2-40B4-BE49-F238E27FC236}">
                        <a16:creationId xmlns:a16="http://schemas.microsoft.com/office/drawing/2014/main" id="{73CBE37E-BFEE-4DC0-89C0-47AF73F336FA}"/>
                      </a:ext>
                    </a:extLst>
                  </p:cNvPr>
                  <p:cNvSpPr/>
                  <p:nvPr/>
                </p:nvSpPr>
                <p:spPr>
                  <a:xfrm>
                    <a:off x="2766922" y="5288783"/>
                    <a:ext cx="1800000" cy="914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3" name="Gráfico 52" descr="Marca de verificação do selo com preenchimento sólido">
                    <a:extLst>
                      <a:ext uri="{FF2B5EF4-FFF2-40B4-BE49-F238E27FC236}">
                        <a16:creationId xmlns:a16="http://schemas.microsoft.com/office/drawing/2014/main" id="{17BA6199-0BDF-4A3D-9602-8544E2DF92F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09722" y="5288783"/>
                    <a:ext cx="914400" cy="914400"/>
                  </a:xfrm>
                  <a:prstGeom prst="rect">
                    <a:avLst/>
                  </a:prstGeom>
                </p:spPr>
              </p:pic>
              <p:sp>
                <p:nvSpPr>
                  <p:cNvPr id="54" name="Elipse 53">
                    <a:extLst>
                      <a:ext uri="{FF2B5EF4-FFF2-40B4-BE49-F238E27FC236}">
                        <a16:creationId xmlns:a16="http://schemas.microsoft.com/office/drawing/2014/main" id="{2E0E0E5A-6D97-49D8-B1BB-05E0C4F3DC99}"/>
                      </a:ext>
                    </a:extLst>
                  </p:cNvPr>
                  <p:cNvSpPr/>
                  <p:nvPr/>
                </p:nvSpPr>
                <p:spPr>
                  <a:xfrm>
                    <a:off x="3501218" y="5580279"/>
                    <a:ext cx="331409" cy="3314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51" name="CaixaDeTexto 50">
                  <a:extLst>
                    <a:ext uri="{FF2B5EF4-FFF2-40B4-BE49-F238E27FC236}">
                      <a16:creationId xmlns:a16="http://schemas.microsoft.com/office/drawing/2014/main" id="{2F164B64-3FA3-4288-80E4-D530627D8360}"/>
                    </a:ext>
                  </a:extLst>
                </p:cNvPr>
                <p:cNvSpPr txBox="1"/>
                <p:nvPr/>
              </p:nvSpPr>
              <p:spPr>
                <a:xfrm>
                  <a:off x="3442011" y="5495696"/>
                  <a:ext cx="448187" cy="498135"/>
                </a:xfrm>
                <a:prstGeom prst="rect">
                  <a:avLst/>
                </a:prstGeom>
                <a:noFill/>
              </p:spPr>
              <p:txBody>
                <a:bodyPr wrap="none" rtlCol="0">
                  <a:spAutoFit/>
                </a:bodyPr>
                <a:lstStyle/>
                <a:p>
                  <a:r>
                    <a:rPr lang="pt-BR" sz="1600" b="1">
                      <a:solidFill>
                        <a:schemeClr val="bg1"/>
                      </a:solidFill>
                      <a:effectLst>
                        <a:outerShdw blurRad="38100" dist="38100" dir="2700000" algn="tl">
                          <a:srgbClr val="000000">
                            <a:alpha val="43137"/>
                          </a:srgbClr>
                        </a:outerShdw>
                      </a:effectLst>
                      <a:latin typeface="TCCC-UnityHeadline" panose="020B0505030303020204" pitchFamily="34" charset="0"/>
                    </a:rPr>
                    <a:t>2</a:t>
                  </a:r>
                </a:p>
              </p:txBody>
            </p:sp>
          </p:grpSp>
          <p:grpSp>
            <p:nvGrpSpPr>
              <p:cNvPr id="32" name="Agrupar 31">
                <a:extLst>
                  <a:ext uri="{FF2B5EF4-FFF2-40B4-BE49-F238E27FC236}">
                    <a16:creationId xmlns:a16="http://schemas.microsoft.com/office/drawing/2014/main" id="{256382C6-6F6B-4B90-853B-9D8143CCBE3F}"/>
                  </a:ext>
                </a:extLst>
              </p:cNvPr>
              <p:cNvGrpSpPr/>
              <p:nvPr/>
            </p:nvGrpSpPr>
            <p:grpSpPr>
              <a:xfrm>
                <a:off x="6511324" y="5276679"/>
                <a:ext cx="1800000" cy="914400"/>
                <a:chOff x="2766922" y="5288783"/>
                <a:chExt cx="1800000" cy="914400"/>
              </a:xfrm>
            </p:grpSpPr>
            <p:grpSp>
              <p:nvGrpSpPr>
                <p:cNvPr id="45" name="Agrupar 44">
                  <a:extLst>
                    <a:ext uri="{FF2B5EF4-FFF2-40B4-BE49-F238E27FC236}">
                      <a16:creationId xmlns:a16="http://schemas.microsoft.com/office/drawing/2014/main" id="{720348F8-5D3D-4E40-BF78-B1192432CD1C}"/>
                    </a:ext>
                  </a:extLst>
                </p:cNvPr>
                <p:cNvGrpSpPr/>
                <p:nvPr/>
              </p:nvGrpSpPr>
              <p:grpSpPr>
                <a:xfrm>
                  <a:off x="2766922" y="5288783"/>
                  <a:ext cx="1800000" cy="914400"/>
                  <a:chOff x="2766922" y="5288783"/>
                  <a:chExt cx="1800000" cy="914400"/>
                </a:xfrm>
              </p:grpSpPr>
              <p:sp>
                <p:nvSpPr>
                  <p:cNvPr id="47" name="Retângulo: Cantos Arredondados 46">
                    <a:extLst>
                      <a:ext uri="{FF2B5EF4-FFF2-40B4-BE49-F238E27FC236}">
                        <a16:creationId xmlns:a16="http://schemas.microsoft.com/office/drawing/2014/main" id="{C8593A46-EB50-4051-B37A-07941AB75151}"/>
                      </a:ext>
                    </a:extLst>
                  </p:cNvPr>
                  <p:cNvSpPr/>
                  <p:nvPr/>
                </p:nvSpPr>
                <p:spPr>
                  <a:xfrm>
                    <a:off x="2766922" y="5288783"/>
                    <a:ext cx="1800000" cy="914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8" name="Gráfico 47" descr="Marca de verificação do selo com preenchimento sólido">
                    <a:extLst>
                      <a:ext uri="{FF2B5EF4-FFF2-40B4-BE49-F238E27FC236}">
                        <a16:creationId xmlns:a16="http://schemas.microsoft.com/office/drawing/2014/main" id="{43DB1DA5-7A2F-47BC-9936-5CDC22B0430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09722" y="5288783"/>
                    <a:ext cx="914400" cy="914400"/>
                  </a:xfrm>
                  <a:prstGeom prst="rect">
                    <a:avLst/>
                  </a:prstGeom>
                </p:spPr>
              </p:pic>
              <p:sp>
                <p:nvSpPr>
                  <p:cNvPr id="49" name="Elipse 48">
                    <a:extLst>
                      <a:ext uri="{FF2B5EF4-FFF2-40B4-BE49-F238E27FC236}">
                        <a16:creationId xmlns:a16="http://schemas.microsoft.com/office/drawing/2014/main" id="{8FF5556F-B120-4AFA-A07B-EA5C1E2E121C}"/>
                      </a:ext>
                    </a:extLst>
                  </p:cNvPr>
                  <p:cNvSpPr/>
                  <p:nvPr/>
                </p:nvSpPr>
                <p:spPr>
                  <a:xfrm>
                    <a:off x="3501218" y="5580279"/>
                    <a:ext cx="331409" cy="3314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6" name="CaixaDeTexto 45">
                  <a:extLst>
                    <a:ext uri="{FF2B5EF4-FFF2-40B4-BE49-F238E27FC236}">
                      <a16:creationId xmlns:a16="http://schemas.microsoft.com/office/drawing/2014/main" id="{1A658AAB-8646-46EA-BF91-0C535A76E585}"/>
                    </a:ext>
                  </a:extLst>
                </p:cNvPr>
                <p:cNvSpPr txBox="1"/>
                <p:nvPr/>
              </p:nvSpPr>
              <p:spPr>
                <a:xfrm>
                  <a:off x="3442011" y="5495696"/>
                  <a:ext cx="450416" cy="498135"/>
                </a:xfrm>
                <a:prstGeom prst="rect">
                  <a:avLst/>
                </a:prstGeom>
                <a:noFill/>
              </p:spPr>
              <p:txBody>
                <a:bodyPr wrap="none" rtlCol="0">
                  <a:spAutoFit/>
                </a:bodyPr>
                <a:lstStyle/>
                <a:p>
                  <a:r>
                    <a:rPr lang="pt-BR" sz="1600" b="1">
                      <a:solidFill>
                        <a:schemeClr val="bg1"/>
                      </a:solidFill>
                      <a:effectLst>
                        <a:outerShdw blurRad="38100" dist="38100" dir="2700000" algn="tl">
                          <a:srgbClr val="000000">
                            <a:alpha val="43137"/>
                          </a:srgbClr>
                        </a:outerShdw>
                      </a:effectLst>
                      <a:latin typeface="TCCC-UnityHeadline" panose="020B0505030303020204" pitchFamily="34" charset="0"/>
                    </a:rPr>
                    <a:t>3</a:t>
                  </a:r>
                </a:p>
              </p:txBody>
            </p:sp>
          </p:grpSp>
          <p:grpSp>
            <p:nvGrpSpPr>
              <p:cNvPr id="33" name="Agrupar 32">
                <a:extLst>
                  <a:ext uri="{FF2B5EF4-FFF2-40B4-BE49-F238E27FC236}">
                    <a16:creationId xmlns:a16="http://schemas.microsoft.com/office/drawing/2014/main" id="{701EF8E3-BC90-41E1-9A75-65D6F9E60F36}"/>
                  </a:ext>
                </a:extLst>
              </p:cNvPr>
              <p:cNvGrpSpPr/>
              <p:nvPr/>
            </p:nvGrpSpPr>
            <p:grpSpPr>
              <a:xfrm>
                <a:off x="8383525" y="5276679"/>
                <a:ext cx="1800000" cy="914400"/>
                <a:chOff x="2766922" y="5288783"/>
                <a:chExt cx="1800000" cy="914400"/>
              </a:xfrm>
            </p:grpSpPr>
            <p:grpSp>
              <p:nvGrpSpPr>
                <p:cNvPr id="40" name="Agrupar 39">
                  <a:extLst>
                    <a:ext uri="{FF2B5EF4-FFF2-40B4-BE49-F238E27FC236}">
                      <a16:creationId xmlns:a16="http://schemas.microsoft.com/office/drawing/2014/main" id="{21CCB5FF-9629-420D-A623-D445ECB136F4}"/>
                    </a:ext>
                  </a:extLst>
                </p:cNvPr>
                <p:cNvGrpSpPr/>
                <p:nvPr/>
              </p:nvGrpSpPr>
              <p:grpSpPr>
                <a:xfrm>
                  <a:off x="2766922" y="5288783"/>
                  <a:ext cx="1800000" cy="914400"/>
                  <a:chOff x="2766922" y="5288783"/>
                  <a:chExt cx="1800000" cy="914400"/>
                </a:xfrm>
              </p:grpSpPr>
              <p:sp>
                <p:nvSpPr>
                  <p:cNvPr id="42" name="Retângulo: Cantos Arredondados 41">
                    <a:extLst>
                      <a:ext uri="{FF2B5EF4-FFF2-40B4-BE49-F238E27FC236}">
                        <a16:creationId xmlns:a16="http://schemas.microsoft.com/office/drawing/2014/main" id="{063CC4C5-BD6E-421B-ABC2-8D5EA774EECD}"/>
                      </a:ext>
                    </a:extLst>
                  </p:cNvPr>
                  <p:cNvSpPr/>
                  <p:nvPr/>
                </p:nvSpPr>
                <p:spPr>
                  <a:xfrm>
                    <a:off x="2766922" y="5288783"/>
                    <a:ext cx="1800000" cy="914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3" name="Gráfico 42" descr="Marca de verificação do selo com preenchimento sólido">
                    <a:extLst>
                      <a:ext uri="{FF2B5EF4-FFF2-40B4-BE49-F238E27FC236}">
                        <a16:creationId xmlns:a16="http://schemas.microsoft.com/office/drawing/2014/main" id="{7D9405E0-FF89-448A-9E52-9410C8A5FE3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09722" y="5288783"/>
                    <a:ext cx="914400" cy="914400"/>
                  </a:xfrm>
                  <a:prstGeom prst="rect">
                    <a:avLst/>
                  </a:prstGeom>
                </p:spPr>
              </p:pic>
              <p:sp>
                <p:nvSpPr>
                  <p:cNvPr id="44" name="Elipse 43">
                    <a:extLst>
                      <a:ext uri="{FF2B5EF4-FFF2-40B4-BE49-F238E27FC236}">
                        <a16:creationId xmlns:a16="http://schemas.microsoft.com/office/drawing/2014/main" id="{BC553541-F3B2-4195-B787-B088D583E019}"/>
                      </a:ext>
                    </a:extLst>
                  </p:cNvPr>
                  <p:cNvSpPr/>
                  <p:nvPr/>
                </p:nvSpPr>
                <p:spPr>
                  <a:xfrm>
                    <a:off x="3501218" y="5580279"/>
                    <a:ext cx="331409" cy="3314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1" name="CaixaDeTexto 40">
                  <a:extLst>
                    <a:ext uri="{FF2B5EF4-FFF2-40B4-BE49-F238E27FC236}">
                      <a16:creationId xmlns:a16="http://schemas.microsoft.com/office/drawing/2014/main" id="{A6BB44DD-70EE-4B1C-B07D-942830BF2D0B}"/>
                    </a:ext>
                  </a:extLst>
                </p:cNvPr>
                <p:cNvSpPr txBox="1"/>
                <p:nvPr/>
              </p:nvSpPr>
              <p:spPr>
                <a:xfrm>
                  <a:off x="3443049" y="5515151"/>
                  <a:ext cx="461553" cy="498135"/>
                </a:xfrm>
                <a:prstGeom prst="rect">
                  <a:avLst/>
                </a:prstGeom>
                <a:noFill/>
              </p:spPr>
              <p:txBody>
                <a:bodyPr wrap="none" rtlCol="0">
                  <a:spAutoFit/>
                </a:bodyPr>
                <a:lstStyle/>
                <a:p>
                  <a:r>
                    <a:rPr lang="pt-BR" sz="1600" b="1">
                      <a:solidFill>
                        <a:schemeClr val="bg1"/>
                      </a:solidFill>
                      <a:effectLst>
                        <a:outerShdw blurRad="38100" dist="38100" dir="2700000" algn="tl">
                          <a:srgbClr val="000000">
                            <a:alpha val="43137"/>
                          </a:srgbClr>
                        </a:outerShdw>
                      </a:effectLst>
                      <a:latin typeface="TCCC-UnityHeadline" panose="020B0505030303020204" pitchFamily="34" charset="0"/>
                    </a:rPr>
                    <a:t>4</a:t>
                  </a:r>
                </a:p>
              </p:txBody>
            </p:sp>
          </p:grpSp>
          <p:grpSp>
            <p:nvGrpSpPr>
              <p:cNvPr id="34" name="Agrupar 33">
                <a:extLst>
                  <a:ext uri="{FF2B5EF4-FFF2-40B4-BE49-F238E27FC236}">
                    <a16:creationId xmlns:a16="http://schemas.microsoft.com/office/drawing/2014/main" id="{0E046EE0-56FC-4745-B9D7-926F1E2A0519}"/>
                  </a:ext>
                </a:extLst>
              </p:cNvPr>
              <p:cNvGrpSpPr/>
              <p:nvPr/>
            </p:nvGrpSpPr>
            <p:grpSpPr>
              <a:xfrm>
                <a:off x="10255725" y="5276679"/>
                <a:ext cx="1800000" cy="914400"/>
                <a:chOff x="2766922" y="5288783"/>
                <a:chExt cx="1800000" cy="914400"/>
              </a:xfrm>
            </p:grpSpPr>
            <p:grpSp>
              <p:nvGrpSpPr>
                <p:cNvPr id="35" name="Agrupar 34">
                  <a:extLst>
                    <a:ext uri="{FF2B5EF4-FFF2-40B4-BE49-F238E27FC236}">
                      <a16:creationId xmlns:a16="http://schemas.microsoft.com/office/drawing/2014/main" id="{566A8ECC-AAE3-42A0-83BC-5D137BB1E8EB}"/>
                    </a:ext>
                  </a:extLst>
                </p:cNvPr>
                <p:cNvGrpSpPr/>
                <p:nvPr/>
              </p:nvGrpSpPr>
              <p:grpSpPr>
                <a:xfrm>
                  <a:off x="2766922" y="5288783"/>
                  <a:ext cx="1800000" cy="914400"/>
                  <a:chOff x="2766922" y="5288783"/>
                  <a:chExt cx="1800000" cy="914400"/>
                </a:xfrm>
              </p:grpSpPr>
              <p:sp>
                <p:nvSpPr>
                  <p:cNvPr id="37" name="Retângulo: Cantos Arredondados 36">
                    <a:extLst>
                      <a:ext uri="{FF2B5EF4-FFF2-40B4-BE49-F238E27FC236}">
                        <a16:creationId xmlns:a16="http://schemas.microsoft.com/office/drawing/2014/main" id="{3F761EA9-3CB8-416E-AB25-CF02C533A9CC}"/>
                      </a:ext>
                    </a:extLst>
                  </p:cNvPr>
                  <p:cNvSpPr/>
                  <p:nvPr/>
                </p:nvSpPr>
                <p:spPr>
                  <a:xfrm>
                    <a:off x="2766922" y="5288783"/>
                    <a:ext cx="1800000" cy="914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8" name="Gráfico 37" descr="Marca de verificação do selo com preenchimento sólido">
                    <a:extLst>
                      <a:ext uri="{FF2B5EF4-FFF2-40B4-BE49-F238E27FC236}">
                        <a16:creationId xmlns:a16="http://schemas.microsoft.com/office/drawing/2014/main" id="{D344E253-0522-4EE5-8823-2D8A38488B3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09722" y="5288783"/>
                    <a:ext cx="914400" cy="914400"/>
                  </a:xfrm>
                  <a:prstGeom prst="rect">
                    <a:avLst/>
                  </a:prstGeom>
                </p:spPr>
              </p:pic>
              <p:sp>
                <p:nvSpPr>
                  <p:cNvPr id="39" name="Elipse 38">
                    <a:extLst>
                      <a:ext uri="{FF2B5EF4-FFF2-40B4-BE49-F238E27FC236}">
                        <a16:creationId xmlns:a16="http://schemas.microsoft.com/office/drawing/2014/main" id="{6C79749A-DAC1-45C1-A0F0-88BBA1661E87}"/>
                      </a:ext>
                    </a:extLst>
                  </p:cNvPr>
                  <p:cNvSpPr/>
                  <p:nvPr/>
                </p:nvSpPr>
                <p:spPr>
                  <a:xfrm>
                    <a:off x="3501218" y="5580279"/>
                    <a:ext cx="331409" cy="33140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36" name="CaixaDeTexto 35">
                  <a:extLst>
                    <a:ext uri="{FF2B5EF4-FFF2-40B4-BE49-F238E27FC236}">
                      <a16:creationId xmlns:a16="http://schemas.microsoft.com/office/drawing/2014/main" id="{E4500BD3-A2AD-4564-90E3-564299CD43C0}"/>
                    </a:ext>
                  </a:extLst>
                </p:cNvPr>
                <p:cNvSpPr txBox="1"/>
                <p:nvPr/>
              </p:nvSpPr>
              <p:spPr>
                <a:xfrm>
                  <a:off x="3442011" y="5515151"/>
                  <a:ext cx="452642" cy="498135"/>
                </a:xfrm>
                <a:prstGeom prst="rect">
                  <a:avLst/>
                </a:prstGeom>
                <a:noFill/>
              </p:spPr>
              <p:txBody>
                <a:bodyPr wrap="none" rtlCol="0">
                  <a:spAutoFit/>
                </a:bodyPr>
                <a:lstStyle/>
                <a:p>
                  <a:r>
                    <a:rPr lang="pt-BR" sz="1600" b="1">
                      <a:solidFill>
                        <a:schemeClr val="bg1"/>
                      </a:solidFill>
                      <a:effectLst>
                        <a:outerShdw blurRad="38100" dist="38100" dir="2700000" algn="tl">
                          <a:srgbClr val="000000">
                            <a:alpha val="43137"/>
                          </a:srgbClr>
                        </a:outerShdw>
                      </a:effectLst>
                      <a:latin typeface="TCCC-UnityHeadline" panose="020B0505030303020204" pitchFamily="34" charset="0"/>
                    </a:rPr>
                    <a:t>5</a:t>
                  </a:r>
                </a:p>
              </p:txBody>
            </p:sp>
          </p:grpSp>
        </p:grpSp>
        <p:grpSp>
          <p:nvGrpSpPr>
            <p:cNvPr id="14" name="Agrupar 13">
              <a:extLst>
                <a:ext uri="{FF2B5EF4-FFF2-40B4-BE49-F238E27FC236}">
                  <a16:creationId xmlns:a16="http://schemas.microsoft.com/office/drawing/2014/main" id="{79F42C7C-5D3C-4E02-9A8D-23C71FA12C87}"/>
                </a:ext>
              </a:extLst>
            </p:cNvPr>
            <p:cNvGrpSpPr/>
            <p:nvPr/>
          </p:nvGrpSpPr>
          <p:grpSpPr>
            <a:xfrm>
              <a:off x="2766922" y="6200451"/>
              <a:ext cx="9297206" cy="1553433"/>
              <a:chOff x="2766922" y="6304211"/>
              <a:chExt cx="9297206" cy="1553433"/>
            </a:xfrm>
          </p:grpSpPr>
          <p:sp>
            <p:nvSpPr>
              <p:cNvPr id="28" name="Retângulo: Cantos Arredondados 27">
                <a:extLst>
                  <a:ext uri="{FF2B5EF4-FFF2-40B4-BE49-F238E27FC236}">
                    <a16:creationId xmlns:a16="http://schemas.microsoft.com/office/drawing/2014/main" id="{F4BC2E0A-5320-4E55-9E2D-3B1137FBCD75}"/>
                  </a:ext>
                </a:extLst>
              </p:cNvPr>
              <p:cNvSpPr/>
              <p:nvPr/>
            </p:nvSpPr>
            <p:spPr>
              <a:xfrm>
                <a:off x="4641223" y="6304212"/>
                <a:ext cx="1799999" cy="1553432"/>
              </a:xfrm>
              <a:prstGeom prst="roundRect">
                <a:avLst>
                  <a:gd name="adj" fmla="val 79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Cantos Arredondados 25">
                <a:extLst>
                  <a:ext uri="{FF2B5EF4-FFF2-40B4-BE49-F238E27FC236}">
                    <a16:creationId xmlns:a16="http://schemas.microsoft.com/office/drawing/2014/main" id="{22296D8E-F969-411E-9C7F-1DA8121CA2E8}"/>
                  </a:ext>
                </a:extLst>
              </p:cNvPr>
              <p:cNvSpPr/>
              <p:nvPr/>
            </p:nvSpPr>
            <p:spPr>
              <a:xfrm>
                <a:off x="2766922" y="6304211"/>
                <a:ext cx="1799999" cy="1553433"/>
              </a:xfrm>
              <a:prstGeom prst="roundRect">
                <a:avLst>
                  <a:gd name="adj" fmla="val 915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Cantos Arredondados 23">
                <a:extLst>
                  <a:ext uri="{FF2B5EF4-FFF2-40B4-BE49-F238E27FC236}">
                    <a16:creationId xmlns:a16="http://schemas.microsoft.com/office/drawing/2014/main" id="{CEDC7627-B058-4F92-BE79-FE422B1802A4}"/>
                  </a:ext>
                </a:extLst>
              </p:cNvPr>
              <p:cNvSpPr/>
              <p:nvPr/>
            </p:nvSpPr>
            <p:spPr>
              <a:xfrm>
                <a:off x="6515525" y="6304211"/>
                <a:ext cx="1799999" cy="1553432"/>
              </a:xfrm>
              <a:prstGeom prst="roundRect">
                <a:avLst>
                  <a:gd name="adj" fmla="val 664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Cantos Arredondados 21">
                <a:extLst>
                  <a:ext uri="{FF2B5EF4-FFF2-40B4-BE49-F238E27FC236}">
                    <a16:creationId xmlns:a16="http://schemas.microsoft.com/office/drawing/2014/main" id="{AD608F4C-8D01-437D-9F48-3C3E8780CEC7}"/>
                  </a:ext>
                </a:extLst>
              </p:cNvPr>
              <p:cNvSpPr/>
              <p:nvPr/>
            </p:nvSpPr>
            <p:spPr>
              <a:xfrm>
                <a:off x="8389824" y="6304212"/>
                <a:ext cx="1799999" cy="1553430"/>
              </a:xfrm>
              <a:prstGeom prst="roundRect">
                <a:avLst>
                  <a:gd name="adj" fmla="val 7901"/>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Cantos Arredondados 19">
                <a:extLst>
                  <a:ext uri="{FF2B5EF4-FFF2-40B4-BE49-F238E27FC236}">
                    <a16:creationId xmlns:a16="http://schemas.microsoft.com/office/drawing/2014/main" id="{9300973B-5084-4E71-86CA-4E4FF9B98A28}"/>
                  </a:ext>
                </a:extLst>
              </p:cNvPr>
              <p:cNvSpPr/>
              <p:nvPr/>
            </p:nvSpPr>
            <p:spPr>
              <a:xfrm>
                <a:off x="10264129" y="6304212"/>
                <a:ext cx="1799999" cy="1553430"/>
              </a:xfrm>
              <a:prstGeom prst="roundRect">
                <a:avLst>
                  <a:gd name="adj" fmla="val 664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pic>
        <p:nvPicPr>
          <p:cNvPr id="65" name="Picture 15" descr="Icon&#10;&#10;Description automatically generated">
            <a:extLst>
              <a:ext uri="{FF2B5EF4-FFF2-40B4-BE49-F238E27FC236}">
                <a16:creationId xmlns:a16="http://schemas.microsoft.com/office/drawing/2014/main" id="{64546678-CE9E-4EAD-8A41-ED9AFA889D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04999" y="4993157"/>
            <a:ext cx="875765" cy="875765"/>
          </a:xfrm>
          <a:prstGeom prst="rect">
            <a:avLst/>
          </a:prstGeom>
        </p:spPr>
      </p:pic>
      <p:pic>
        <p:nvPicPr>
          <p:cNvPr id="66" name="Picture 13" descr="Logo, icon&#10;&#10;Description automatically generated">
            <a:extLst>
              <a:ext uri="{FF2B5EF4-FFF2-40B4-BE49-F238E27FC236}">
                <a16:creationId xmlns:a16="http://schemas.microsoft.com/office/drawing/2014/main" id="{741740B9-0A1B-4A01-9885-EF9190B662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8345" y="5034877"/>
            <a:ext cx="762045" cy="762045"/>
          </a:xfrm>
          <a:prstGeom prst="rect">
            <a:avLst/>
          </a:prstGeom>
        </p:spPr>
      </p:pic>
      <p:pic>
        <p:nvPicPr>
          <p:cNvPr id="67" name="Picture 2">
            <a:extLst>
              <a:ext uri="{FF2B5EF4-FFF2-40B4-BE49-F238E27FC236}">
                <a16:creationId xmlns:a16="http://schemas.microsoft.com/office/drawing/2014/main" id="{157B62D8-AC15-475F-A313-135D5FEF9B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93341" y="4961234"/>
            <a:ext cx="323475" cy="921835"/>
          </a:xfrm>
          <a:prstGeom prst="rect">
            <a:avLst/>
          </a:prstGeom>
          <a:ln w="57150">
            <a:noFill/>
          </a:ln>
        </p:spPr>
      </p:pic>
      <p:pic>
        <p:nvPicPr>
          <p:cNvPr id="68" name="Picture 9" descr="Icon&#10;&#10;Description automatically generated">
            <a:extLst>
              <a:ext uri="{FF2B5EF4-FFF2-40B4-BE49-F238E27FC236}">
                <a16:creationId xmlns:a16="http://schemas.microsoft.com/office/drawing/2014/main" id="{A4F7BB40-3E16-4ACC-936F-193B3DB268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87994" y="5034877"/>
            <a:ext cx="686059" cy="686059"/>
          </a:xfrm>
          <a:prstGeom prst="rect">
            <a:avLst/>
          </a:prstGeom>
        </p:spPr>
      </p:pic>
      <p:pic>
        <p:nvPicPr>
          <p:cNvPr id="69" name="Picture 6" descr="A picture containing text, sign, vector graphics&#10;&#10;Description automatically generated">
            <a:extLst>
              <a:ext uri="{FF2B5EF4-FFF2-40B4-BE49-F238E27FC236}">
                <a16:creationId xmlns:a16="http://schemas.microsoft.com/office/drawing/2014/main" id="{EEAD6E9D-23A6-446E-95B0-05851C64089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48164" y="5048163"/>
            <a:ext cx="748759" cy="748759"/>
          </a:xfrm>
          <a:prstGeom prst="rect">
            <a:avLst/>
          </a:prstGeom>
        </p:spPr>
      </p:pic>
      <p:sp>
        <p:nvSpPr>
          <p:cNvPr id="71" name="TextBox 1">
            <a:extLst>
              <a:ext uri="{FF2B5EF4-FFF2-40B4-BE49-F238E27FC236}">
                <a16:creationId xmlns:a16="http://schemas.microsoft.com/office/drawing/2014/main" id="{51E64A51-5F08-4617-B965-F55F89A6414E}"/>
              </a:ext>
            </a:extLst>
          </p:cNvPr>
          <p:cNvSpPr txBox="1"/>
          <p:nvPr/>
        </p:nvSpPr>
        <p:spPr>
          <a:xfrm>
            <a:off x="608984" y="1437267"/>
            <a:ext cx="10974032" cy="2554545"/>
          </a:xfrm>
          <a:prstGeom prst="rect">
            <a:avLst/>
          </a:prstGeom>
          <a:noFill/>
        </p:spPr>
        <p:txBody>
          <a:bodyPr wrap="square" rtlCol="0">
            <a:spAutoFit/>
          </a:bodyPr>
          <a:lstStyle/>
          <a:p>
            <a:r>
              <a:rPr lang="es-ES_tradnl" sz="1600"/>
              <a:t>Para el ICE South </a:t>
            </a:r>
            <a:r>
              <a:rPr lang="es-ES_tradnl" sz="1600" err="1"/>
              <a:t>Cone</a:t>
            </a:r>
            <a:r>
              <a:rPr lang="es-ES_tradnl" sz="1600"/>
              <a:t> 2022 tendremos 3 canales: Hipermercados y Supermercados que tendrán la misma FDE y Tradicional con sus aperturas de portes y sus respectivas FDE. </a:t>
            </a:r>
          </a:p>
          <a:p>
            <a:endParaRPr lang="es-ES_tradnl" sz="1600"/>
          </a:p>
          <a:p>
            <a:r>
              <a:rPr lang="es-ES_tradnl" sz="1600"/>
              <a:t>Como un punto de atención, se destaca:</a:t>
            </a:r>
          </a:p>
          <a:p>
            <a:endParaRPr lang="es-ES_tradnl" sz="1600"/>
          </a:p>
          <a:p>
            <a:pPr marL="285750" indent="-285750">
              <a:buFont typeface="Arial" panose="020B0604020202020204" pitchFamily="34" charset="0"/>
              <a:buChar char="•"/>
            </a:pPr>
            <a:r>
              <a:rPr lang="es-ES_tradnl" sz="1600"/>
              <a:t>No tendremos el Canal </a:t>
            </a:r>
            <a:r>
              <a:rPr lang="es-ES_tradnl" sz="1600" err="1"/>
              <a:t>Onpremise</a:t>
            </a:r>
            <a:r>
              <a:rPr lang="es-ES_tradnl" sz="1600"/>
              <a:t> para el ICE South </a:t>
            </a:r>
            <a:r>
              <a:rPr lang="es-ES_tradnl" sz="1600" err="1"/>
              <a:t>Cone</a:t>
            </a:r>
            <a:r>
              <a:rPr lang="es-ES_tradnl" sz="1600"/>
              <a:t> 2022 pero si tendrá impacto para ICE LATAM</a:t>
            </a:r>
          </a:p>
          <a:p>
            <a:pPr marL="285750" indent="-285750">
              <a:buFont typeface="Arial" panose="020B0604020202020204" pitchFamily="34" charset="0"/>
              <a:buChar char="•"/>
            </a:pPr>
            <a:r>
              <a:rPr lang="es-ES_tradnl" sz="1600"/>
              <a:t>No tendremos el pilar de PRECIO para los canales de Hipermercado y Supermercado.</a:t>
            </a:r>
          </a:p>
          <a:p>
            <a:pPr marL="285750" indent="-285750">
              <a:buFont typeface="Arial" panose="020B0604020202020204" pitchFamily="34" charset="0"/>
              <a:buChar char="•"/>
            </a:pPr>
            <a:r>
              <a:rPr lang="es-ES_tradnl" sz="1600"/>
              <a:t>Hiper y Super a pesar de tener la misma fotografía, el peso del canal será diferente. </a:t>
            </a:r>
          </a:p>
          <a:p>
            <a:endParaRPr lang="es-ES_tradnl" sz="1600"/>
          </a:p>
          <a:p>
            <a:endParaRPr lang="es-ES_tradnl" sz="1600"/>
          </a:p>
        </p:txBody>
      </p:sp>
      <p:sp>
        <p:nvSpPr>
          <p:cNvPr id="70" name="Título 1">
            <a:extLst>
              <a:ext uri="{FF2B5EF4-FFF2-40B4-BE49-F238E27FC236}">
                <a16:creationId xmlns:a16="http://schemas.microsoft.com/office/drawing/2014/main" id="{35ADD5D7-B3B6-48E2-9290-12F92907D3D5}"/>
              </a:ext>
            </a:extLst>
          </p:cNvPr>
          <p:cNvSpPr txBox="1">
            <a:spLocks/>
          </p:cNvSpPr>
          <p:nvPr/>
        </p:nvSpPr>
        <p:spPr>
          <a:xfrm>
            <a:off x="608984" y="-3284"/>
            <a:ext cx="11264900" cy="1325563"/>
          </a:xfrm>
          <a:prstGeom prst="rect">
            <a:avLst/>
          </a:prstGeom>
        </p:spPr>
        <p:txBody>
          <a:bodyPr vert="horz" lIns="91440" tIns="45720" rIns="91440" bIns="45720" rtlCol="0" anchor="ctr">
            <a:normAutofit/>
          </a:bodyPr>
          <a:lstStyle>
            <a:lvl1pPr>
              <a:lnSpc>
                <a:spcPct val="90000"/>
              </a:lnSpc>
              <a:spcBef>
                <a:spcPct val="0"/>
              </a:spcBef>
              <a:buNone/>
              <a:defRPr sz="2400" b="1">
                <a:solidFill>
                  <a:srgbClr val="303030"/>
                </a:solidFill>
                <a:latin typeface="TCCC-UnityText" panose="020B0505030303020204" pitchFamily="34" charset="0"/>
                <a:ea typeface="+mj-ea"/>
                <a:cs typeface="+mj-cs"/>
              </a:defRPr>
            </a:lvl1pPr>
          </a:lstStyle>
          <a:p>
            <a:r>
              <a:rPr lang="pt-BR"/>
              <a:t>CORREDORES DE EJECUCIÓN</a:t>
            </a:r>
            <a:endParaRPr lang="es-419"/>
          </a:p>
        </p:txBody>
      </p:sp>
    </p:spTree>
    <p:extLst>
      <p:ext uri="{BB962C8B-B14F-4D97-AF65-F5344CB8AC3E}">
        <p14:creationId xmlns:p14="http://schemas.microsoft.com/office/powerpoint/2010/main" val="29858883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descr="Logo, icon&#10;&#10;Description automatically generated">
            <a:extLst>
              <a:ext uri="{FF2B5EF4-FFF2-40B4-BE49-F238E27FC236}">
                <a16:creationId xmlns:a16="http://schemas.microsoft.com/office/drawing/2014/main" id="{D7274CC7-B5E1-4AB6-88D2-372A0247C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6" name="Título 5">
            <a:extLst>
              <a:ext uri="{FF2B5EF4-FFF2-40B4-BE49-F238E27FC236}">
                <a16:creationId xmlns:a16="http://schemas.microsoft.com/office/drawing/2014/main" id="{3437CF46-885A-4FC9-92C8-C3EE7EEDD14F}"/>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ACTIVACIÓN</a:t>
            </a:r>
            <a:endParaRPr lang="es-419" sz="1800" b="1">
              <a:latin typeface="TCCC-UnityText" panose="020B0505030303020204" pitchFamily="34" charset="0"/>
            </a:endParaRPr>
          </a:p>
        </p:txBody>
      </p:sp>
      <p:sp>
        <p:nvSpPr>
          <p:cNvPr id="7" name="Espaço Reservado para Conteúdo 6">
            <a:extLst>
              <a:ext uri="{FF2B5EF4-FFF2-40B4-BE49-F238E27FC236}">
                <a16:creationId xmlns:a16="http://schemas.microsoft.com/office/drawing/2014/main" id="{026DDAA2-EA06-446E-9485-8506D7CA03A6}"/>
              </a:ext>
            </a:extLst>
          </p:cNvPr>
          <p:cNvSpPr txBox="1">
            <a:spLocks/>
          </p:cNvSpPr>
          <p:nvPr/>
        </p:nvSpPr>
        <p:spPr>
          <a:xfrm>
            <a:off x="781050" y="654050"/>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p>
          <a:p>
            <a:pPr marL="0" indent="0">
              <a:buFont typeface="Arial" panose="020B0604020202020204" pitchFamily="34" charset="0"/>
              <a:buNone/>
            </a:pPr>
            <a:endParaRPr lang="pt-BR" sz="1800" b="1">
              <a:latin typeface="TCCC-UnityText" panose="020B0505030303020204" pitchFamily="34" charset="0"/>
            </a:endParaRPr>
          </a:p>
          <a:p>
            <a:pPr marL="0" indent="0">
              <a:buFont typeface="Arial" panose="020B0604020202020204" pitchFamily="34" charset="0"/>
              <a:buNone/>
            </a:pPr>
            <a:endParaRPr lang="es-419" sz="1800" b="1">
              <a:latin typeface="TCCC-UnityText" panose="020B0505030303020204" pitchFamily="34" charset="0"/>
            </a:endParaRPr>
          </a:p>
        </p:txBody>
      </p:sp>
      <p:pic>
        <p:nvPicPr>
          <p:cNvPr id="4" name="Imagem 3">
            <a:extLst>
              <a:ext uri="{FF2B5EF4-FFF2-40B4-BE49-F238E27FC236}">
                <a16:creationId xmlns:a16="http://schemas.microsoft.com/office/drawing/2014/main" id="{29B8912F-6719-47AB-91A1-97819ADEB943}"/>
              </a:ext>
            </a:extLst>
          </p:cNvPr>
          <p:cNvPicPr>
            <a:picLocks noChangeAspect="1"/>
          </p:cNvPicPr>
          <p:nvPr/>
        </p:nvPicPr>
        <p:blipFill>
          <a:blip r:embed="rId3"/>
          <a:stretch>
            <a:fillRect/>
          </a:stretch>
        </p:blipFill>
        <p:spPr>
          <a:xfrm>
            <a:off x="216102" y="2035625"/>
            <a:ext cx="11759796" cy="2669875"/>
          </a:xfrm>
          <a:prstGeom prst="rect">
            <a:avLst/>
          </a:prstGeom>
        </p:spPr>
      </p:pic>
    </p:spTree>
    <p:extLst>
      <p:ext uri="{BB962C8B-B14F-4D97-AF65-F5344CB8AC3E}">
        <p14:creationId xmlns:p14="http://schemas.microsoft.com/office/powerpoint/2010/main" val="3832107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Icon&#10;&#10;Description automatically generated">
            <a:extLst>
              <a:ext uri="{FF2B5EF4-FFF2-40B4-BE49-F238E27FC236}">
                <a16:creationId xmlns:a16="http://schemas.microsoft.com/office/drawing/2014/main" id="{C9192839-C434-4635-A395-40F5696790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3604"/>
            <a:ext cx="875765" cy="875765"/>
          </a:xfrm>
          <a:prstGeom prst="rect">
            <a:avLst/>
          </a:prstGeom>
        </p:spPr>
      </p:pic>
      <p:sp>
        <p:nvSpPr>
          <p:cNvPr id="6" name="Título 5">
            <a:extLst>
              <a:ext uri="{FF2B5EF4-FFF2-40B4-BE49-F238E27FC236}">
                <a16:creationId xmlns:a16="http://schemas.microsoft.com/office/drawing/2014/main" id="{428FB646-A172-410D-A8AA-8CFF3CE956D7}"/>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PORTFOLIO</a:t>
            </a:r>
            <a:endParaRPr lang="es-419" sz="1800" b="1">
              <a:latin typeface="TCCC-UnityText" panose="020B0505030303020204" pitchFamily="34" charset="0"/>
            </a:endParaRPr>
          </a:p>
        </p:txBody>
      </p:sp>
      <p:sp>
        <p:nvSpPr>
          <p:cNvPr id="7" name="Espaço Reservado para Conteúdo 6">
            <a:extLst>
              <a:ext uri="{FF2B5EF4-FFF2-40B4-BE49-F238E27FC236}">
                <a16:creationId xmlns:a16="http://schemas.microsoft.com/office/drawing/2014/main" id="{1CCDE3DC-49B7-4516-B192-EBBDEE04D25D}"/>
              </a:ext>
            </a:extLst>
          </p:cNvPr>
          <p:cNvSpPr txBox="1">
            <a:spLocks/>
          </p:cNvSpPr>
          <p:nvPr/>
        </p:nvSpPr>
        <p:spPr>
          <a:xfrm>
            <a:off x="781050" y="654050"/>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p>
          <a:p>
            <a:pPr marL="0" indent="0">
              <a:buFont typeface="Arial" panose="020B0604020202020204" pitchFamily="34" charset="0"/>
              <a:buNone/>
            </a:pPr>
            <a:endParaRPr lang="pt-BR" sz="1800" b="1">
              <a:latin typeface="TCCC-UnityText" panose="020B0505030303020204" pitchFamily="34" charset="0"/>
            </a:endParaRPr>
          </a:p>
          <a:p>
            <a:pPr marL="0" indent="0">
              <a:buFont typeface="Arial" panose="020B0604020202020204" pitchFamily="34" charset="0"/>
              <a:buNone/>
            </a:pPr>
            <a:endParaRPr lang="es-419" sz="1800" b="1">
              <a:latin typeface="TCCC-UnityText" panose="020B0505030303020204" pitchFamily="34" charset="0"/>
            </a:endParaRPr>
          </a:p>
        </p:txBody>
      </p:sp>
      <p:pic>
        <p:nvPicPr>
          <p:cNvPr id="11" name="Imagem 10">
            <a:extLst>
              <a:ext uri="{FF2B5EF4-FFF2-40B4-BE49-F238E27FC236}">
                <a16:creationId xmlns:a16="http://schemas.microsoft.com/office/drawing/2014/main" id="{94AD9B73-73A8-4582-B852-D921DBBE24E5}"/>
              </a:ext>
            </a:extLst>
          </p:cNvPr>
          <p:cNvPicPr>
            <a:picLocks noChangeAspect="1"/>
          </p:cNvPicPr>
          <p:nvPr/>
        </p:nvPicPr>
        <p:blipFill>
          <a:blip r:embed="rId3"/>
          <a:stretch>
            <a:fillRect/>
          </a:stretch>
        </p:blipFill>
        <p:spPr>
          <a:xfrm>
            <a:off x="133350" y="1595437"/>
            <a:ext cx="11953875" cy="3667125"/>
          </a:xfrm>
          <a:prstGeom prst="rect">
            <a:avLst/>
          </a:prstGeom>
        </p:spPr>
      </p:pic>
    </p:spTree>
    <p:extLst>
      <p:ext uri="{BB962C8B-B14F-4D97-AF65-F5344CB8AC3E}">
        <p14:creationId xmlns:p14="http://schemas.microsoft.com/office/powerpoint/2010/main" val="641270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5" descr="Icon&#10;&#10;Description automatically generated">
            <a:extLst>
              <a:ext uri="{FF2B5EF4-FFF2-40B4-BE49-F238E27FC236}">
                <a16:creationId xmlns:a16="http://schemas.microsoft.com/office/drawing/2014/main" id="{C9192839-C434-4635-A395-40F5696790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3604"/>
            <a:ext cx="875765" cy="875765"/>
          </a:xfrm>
          <a:prstGeom prst="rect">
            <a:avLst/>
          </a:prstGeom>
        </p:spPr>
      </p:pic>
      <p:sp>
        <p:nvSpPr>
          <p:cNvPr id="6" name="CaixaDeTexto 5">
            <a:extLst>
              <a:ext uri="{FF2B5EF4-FFF2-40B4-BE49-F238E27FC236}">
                <a16:creationId xmlns:a16="http://schemas.microsoft.com/office/drawing/2014/main" id="{D02FF469-5829-457A-8742-76135183A420}"/>
              </a:ext>
            </a:extLst>
          </p:cNvPr>
          <p:cNvSpPr txBox="1"/>
          <p:nvPr/>
        </p:nvSpPr>
        <p:spPr>
          <a:xfrm>
            <a:off x="443367" y="1212611"/>
            <a:ext cx="11415251" cy="584775"/>
          </a:xfrm>
          <a:prstGeom prst="rect">
            <a:avLst/>
          </a:prstGeom>
          <a:noFill/>
        </p:spPr>
        <p:txBody>
          <a:bodyPr wrap="square">
            <a:spAutoFit/>
          </a:bodyPr>
          <a:lstStyle/>
          <a:p>
            <a:r>
              <a:rPr lang="es-ES_tradnl" sz="1600">
                <a:solidFill>
                  <a:srgbClr val="000000"/>
                </a:solidFill>
                <a:latin typeface="+mj-lt"/>
              </a:rPr>
              <a:t>Los Spin regionales serán métricas del pilar de Portfolio que serán personalizadas para cada embotellador. </a:t>
            </a:r>
          </a:p>
          <a:p>
            <a:r>
              <a:rPr lang="es-ES_tradnl" sz="1600">
                <a:solidFill>
                  <a:srgbClr val="000000"/>
                </a:solidFill>
                <a:latin typeface="+mj-lt"/>
              </a:rPr>
              <a:t>La relación de los </a:t>
            </a:r>
            <a:r>
              <a:rPr lang="es-ES_tradnl" sz="1600" err="1">
                <a:solidFill>
                  <a:srgbClr val="000000"/>
                </a:solidFill>
                <a:latin typeface="+mj-lt"/>
              </a:rPr>
              <a:t>SKUs</a:t>
            </a:r>
            <a:r>
              <a:rPr lang="es-ES_tradnl" sz="1600">
                <a:solidFill>
                  <a:srgbClr val="000000"/>
                </a:solidFill>
                <a:latin typeface="+mj-lt"/>
              </a:rPr>
              <a:t> que validaran estas métricas fue alineado con cada Embotellador en base a su operación. </a:t>
            </a:r>
          </a:p>
        </p:txBody>
      </p:sp>
      <p:sp>
        <p:nvSpPr>
          <p:cNvPr id="7" name="Título 5">
            <a:extLst>
              <a:ext uri="{FF2B5EF4-FFF2-40B4-BE49-F238E27FC236}">
                <a16:creationId xmlns:a16="http://schemas.microsoft.com/office/drawing/2014/main" id="{A15913F2-4680-49C6-8709-646DA0D97F70}"/>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PORTFOLIO</a:t>
            </a:r>
            <a:endParaRPr lang="es-419" sz="1800" b="1">
              <a:latin typeface="TCCC-UnityText" panose="020B0505030303020204" pitchFamily="34" charset="0"/>
            </a:endParaRPr>
          </a:p>
        </p:txBody>
      </p:sp>
      <p:sp>
        <p:nvSpPr>
          <p:cNvPr id="8" name="Espaço Reservado para Conteúdo 6">
            <a:extLst>
              <a:ext uri="{FF2B5EF4-FFF2-40B4-BE49-F238E27FC236}">
                <a16:creationId xmlns:a16="http://schemas.microsoft.com/office/drawing/2014/main" id="{5264355C-ADD1-4147-A14C-E217969D82C5}"/>
              </a:ext>
            </a:extLst>
          </p:cNvPr>
          <p:cNvSpPr txBox="1">
            <a:spLocks/>
          </p:cNvSpPr>
          <p:nvPr/>
        </p:nvSpPr>
        <p:spPr>
          <a:xfrm>
            <a:off x="781050" y="654050"/>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p>
          <a:p>
            <a:pPr marL="0" indent="0">
              <a:buFont typeface="Arial" panose="020B0604020202020204" pitchFamily="34" charset="0"/>
              <a:buNone/>
            </a:pPr>
            <a:endParaRPr lang="pt-BR" sz="1800" b="1">
              <a:latin typeface="TCCC-UnityText" panose="020B0505030303020204" pitchFamily="34" charset="0"/>
            </a:endParaRPr>
          </a:p>
          <a:p>
            <a:pPr marL="0" indent="0">
              <a:buFont typeface="Arial" panose="020B0604020202020204" pitchFamily="34" charset="0"/>
              <a:buNone/>
            </a:pPr>
            <a:endParaRPr lang="es-419" sz="1800" b="1">
              <a:latin typeface="TCCC-UnityText" panose="020B0505030303020204" pitchFamily="34" charset="0"/>
            </a:endParaRPr>
          </a:p>
        </p:txBody>
      </p:sp>
      <p:pic>
        <p:nvPicPr>
          <p:cNvPr id="9" name="Imagem 8">
            <a:extLst>
              <a:ext uri="{FF2B5EF4-FFF2-40B4-BE49-F238E27FC236}">
                <a16:creationId xmlns:a16="http://schemas.microsoft.com/office/drawing/2014/main" id="{1D9C19B9-5C44-4F7B-8AD8-898005B10E42}"/>
              </a:ext>
            </a:extLst>
          </p:cNvPr>
          <p:cNvPicPr>
            <a:picLocks noChangeAspect="1"/>
          </p:cNvPicPr>
          <p:nvPr/>
        </p:nvPicPr>
        <p:blipFill>
          <a:blip r:embed="rId3"/>
          <a:stretch>
            <a:fillRect/>
          </a:stretch>
        </p:blipFill>
        <p:spPr>
          <a:xfrm>
            <a:off x="119062" y="1900031"/>
            <a:ext cx="11953875" cy="4038600"/>
          </a:xfrm>
          <a:prstGeom prst="rect">
            <a:avLst/>
          </a:prstGeom>
        </p:spPr>
      </p:pic>
    </p:spTree>
    <p:extLst>
      <p:ext uri="{BB962C8B-B14F-4D97-AF65-F5344CB8AC3E}">
        <p14:creationId xmlns:p14="http://schemas.microsoft.com/office/powerpoint/2010/main" val="1804607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15B1848-0FF3-43D4-85A6-9052C78B31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904" y="114228"/>
            <a:ext cx="323475" cy="921835"/>
          </a:xfrm>
          <a:prstGeom prst="rect">
            <a:avLst/>
          </a:prstGeom>
          <a:ln w="57150">
            <a:noFill/>
          </a:ln>
        </p:spPr>
      </p:pic>
      <p:sp>
        <p:nvSpPr>
          <p:cNvPr id="6" name="Título 5">
            <a:extLst>
              <a:ext uri="{FF2B5EF4-FFF2-40B4-BE49-F238E27FC236}">
                <a16:creationId xmlns:a16="http://schemas.microsoft.com/office/drawing/2014/main" id="{6A3D6047-023F-46E5-8711-D45E700BBA30}"/>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EQUIPO DE FRIO</a:t>
            </a:r>
            <a:endParaRPr lang="es-419" sz="1800" b="1">
              <a:latin typeface="TCCC-UnityText" panose="020B0505030303020204" pitchFamily="34" charset="0"/>
            </a:endParaRPr>
          </a:p>
        </p:txBody>
      </p:sp>
      <p:sp>
        <p:nvSpPr>
          <p:cNvPr id="7" name="Espaço Reservado para Conteúdo 6">
            <a:extLst>
              <a:ext uri="{FF2B5EF4-FFF2-40B4-BE49-F238E27FC236}">
                <a16:creationId xmlns:a16="http://schemas.microsoft.com/office/drawing/2014/main" id="{FDA61466-DC7C-4EAB-A211-2922F728FCD1}"/>
              </a:ext>
            </a:extLst>
          </p:cNvPr>
          <p:cNvSpPr txBox="1">
            <a:spLocks/>
          </p:cNvSpPr>
          <p:nvPr/>
        </p:nvSpPr>
        <p:spPr>
          <a:xfrm>
            <a:off x="781050" y="654050"/>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p>
          <a:p>
            <a:pPr marL="0" indent="0">
              <a:buFont typeface="Arial" panose="020B0604020202020204" pitchFamily="34" charset="0"/>
              <a:buNone/>
            </a:pPr>
            <a:endParaRPr lang="pt-BR" sz="1800" b="1">
              <a:latin typeface="TCCC-UnityText" panose="020B0505030303020204" pitchFamily="34" charset="0"/>
            </a:endParaRPr>
          </a:p>
          <a:p>
            <a:pPr marL="0" indent="0">
              <a:buFont typeface="Arial" panose="020B0604020202020204" pitchFamily="34" charset="0"/>
              <a:buNone/>
            </a:pPr>
            <a:endParaRPr lang="es-419" sz="1800" b="1">
              <a:latin typeface="TCCC-UnityText" panose="020B0505030303020204" pitchFamily="34" charset="0"/>
            </a:endParaRPr>
          </a:p>
        </p:txBody>
      </p:sp>
      <p:pic>
        <p:nvPicPr>
          <p:cNvPr id="9" name="Imagem 8">
            <a:extLst>
              <a:ext uri="{FF2B5EF4-FFF2-40B4-BE49-F238E27FC236}">
                <a16:creationId xmlns:a16="http://schemas.microsoft.com/office/drawing/2014/main" id="{588A4DB9-8391-469A-A6E4-D5BC5065B302}"/>
              </a:ext>
            </a:extLst>
          </p:cNvPr>
          <p:cNvPicPr>
            <a:picLocks noChangeAspect="1"/>
          </p:cNvPicPr>
          <p:nvPr/>
        </p:nvPicPr>
        <p:blipFill>
          <a:blip r:embed="rId3"/>
          <a:stretch>
            <a:fillRect/>
          </a:stretch>
        </p:blipFill>
        <p:spPr>
          <a:xfrm>
            <a:off x="119062" y="2338387"/>
            <a:ext cx="11953875" cy="2181225"/>
          </a:xfrm>
          <a:prstGeom prst="rect">
            <a:avLst/>
          </a:prstGeom>
        </p:spPr>
      </p:pic>
    </p:spTree>
    <p:extLst>
      <p:ext uri="{BB962C8B-B14F-4D97-AF65-F5344CB8AC3E}">
        <p14:creationId xmlns:p14="http://schemas.microsoft.com/office/powerpoint/2010/main" val="6235341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Icon&#10;&#10;Description automatically generated">
            <a:extLst>
              <a:ext uri="{FF2B5EF4-FFF2-40B4-BE49-F238E27FC236}">
                <a16:creationId xmlns:a16="http://schemas.microsoft.com/office/drawing/2014/main" id="{FF87A886-111F-4E72-A90B-714DF3F9C0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6" name="Título 5">
            <a:extLst>
              <a:ext uri="{FF2B5EF4-FFF2-40B4-BE49-F238E27FC236}">
                <a16:creationId xmlns:a16="http://schemas.microsoft.com/office/drawing/2014/main" id="{63ABF864-B040-4D13-AF8F-7767CC7966A8}"/>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SOVI</a:t>
            </a:r>
            <a:endParaRPr lang="es-419" sz="1800" b="1">
              <a:latin typeface="TCCC-UnityText" panose="020B0505030303020204" pitchFamily="34" charset="0"/>
            </a:endParaRPr>
          </a:p>
        </p:txBody>
      </p:sp>
      <p:sp>
        <p:nvSpPr>
          <p:cNvPr id="7" name="Espaço Reservado para Conteúdo 6">
            <a:extLst>
              <a:ext uri="{FF2B5EF4-FFF2-40B4-BE49-F238E27FC236}">
                <a16:creationId xmlns:a16="http://schemas.microsoft.com/office/drawing/2014/main" id="{B48EDDEF-3693-4A2B-B7C2-043200A76E48}"/>
              </a:ext>
            </a:extLst>
          </p:cNvPr>
          <p:cNvSpPr txBox="1">
            <a:spLocks/>
          </p:cNvSpPr>
          <p:nvPr/>
        </p:nvSpPr>
        <p:spPr>
          <a:xfrm>
            <a:off x="781050" y="654050"/>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p>
          <a:p>
            <a:pPr marL="0" indent="0">
              <a:buFont typeface="Arial" panose="020B0604020202020204" pitchFamily="34" charset="0"/>
              <a:buNone/>
            </a:pPr>
            <a:endParaRPr lang="pt-BR" sz="1800" b="1">
              <a:latin typeface="TCCC-UnityText" panose="020B0505030303020204" pitchFamily="34" charset="0"/>
            </a:endParaRPr>
          </a:p>
          <a:p>
            <a:pPr marL="0" indent="0">
              <a:buFont typeface="Arial" panose="020B0604020202020204" pitchFamily="34" charset="0"/>
              <a:buNone/>
            </a:pPr>
            <a:endParaRPr lang="es-419" sz="1800" b="1">
              <a:latin typeface="TCCC-UnityText" panose="020B0505030303020204" pitchFamily="34" charset="0"/>
            </a:endParaRPr>
          </a:p>
        </p:txBody>
      </p:sp>
      <p:pic>
        <p:nvPicPr>
          <p:cNvPr id="8" name="Imagem 7">
            <a:extLst>
              <a:ext uri="{FF2B5EF4-FFF2-40B4-BE49-F238E27FC236}">
                <a16:creationId xmlns:a16="http://schemas.microsoft.com/office/drawing/2014/main" id="{0D80AD31-A3D5-47F1-B0E6-0FE555D5EAE7}"/>
              </a:ext>
            </a:extLst>
          </p:cNvPr>
          <p:cNvPicPr>
            <a:picLocks noChangeAspect="1"/>
          </p:cNvPicPr>
          <p:nvPr/>
        </p:nvPicPr>
        <p:blipFill>
          <a:blip r:embed="rId3"/>
          <a:stretch>
            <a:fillRect/>
          </a:stretch>
        </p:blipFill>
        <p:spPr>
          <a:xfrm>
            <a:off x="119062" y="1346959"/>
            <a:ext cx="11953875" cy="5038725"/>
          </a:xfrm>
          <a:prstGeom prst="rect">
            <a:avLst/>
          </a:prstGeom>
        </p:spPr>
      </p:pic>
    </p:spTree>
    <p:extLst>
      <p:ext uri="{BB962C8B-B14F-4D97-AF65-F5344CB8AC3E}">
        <p14:creationId xmlns:p14="http://schemas.microsoft.com/office/powerpoint/2010/main" val="1460242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 sign, vector graphics&#10;&#10;Description automatically generated">
            <a:extLst>
              <a:ext uri="{FF2B5EF4-FFF2-40B4-BE49-F238E27FC236}">
                <a16:creationId xmlns:a16="http://schemas.microsoft.com/office/drawing/2014/main" id="{6829978A-8D55-41FC-AC53-AD642DBF87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88" y="251624"/>
            <a:ext cx="748759" cy="748759"/>
          </a:xfrm>
          <a:prstGeom prst="rect">
            <a:avLst/>
          </a:prstGeom>
        </p:spPr>
      </p:pic>
      <p:sp>
        <p:nvSpPr>
          <p:cNvPr id="5" name="Título 5">
            <a:extLst>
              <a:ext uri="{FF2B5EF4-FFF2-40B4-BE49-F238E27FC236}">
                <a16:creationId xmlns:a16="http://schemas.microsoft.com/office/drawing/2014/main" id="{7D67C62D-5D4B-4894-9BB2-6FE1F001265D}"/>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PRECIO</a:t>
            </a:r>
            <a:endParaRPr lang="es-419" sz="1800" b="1">
              <a:latin typeface="TCCC-UnityText" panose="020B0505030303020204" pitchFamily="34" charset="0"/>
            </a:endParaRPr>
          </a:p>
        </p:txBody>
      </p:sp>
      <p:sp>
        <p:nvSpPr>
          <p:cNvPr id="7" name="Espaço Reservado para Conteúdo 6">
            <a:extLst>
              <a:ext uri="{FF2B5EF4-FFF2-40B4-BE49-F238E27FC236}">
                <a16:creationId xmlns:a16="http://schemas.microsoft.com/office/drawing/2014/main" id="{4F293F9C-DCC1-4E3A-A01D-56279C5F3C20}"/>
              </a:ext>
            </a:extLst>
          </p:cNvPr>
          <p:cNvSpPr txBox="1">
            <a:spLocks/>
          </p:cNvSpPr>
          <p:nvPr/>
        </p:nvSpPr>
        <p:spPr>
          <a:xfrm>
            <a:off x="781050" y="654050"/>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800" b="1">
                <a:latin typeface="TCCC-UnityText" panose="020B0505030303020204" pitchFamily="34" charset="0"/>
              </a:rPr>
              <a:t>LISTA DE METRICAS</a:t>
            </a:r>
          </a:p>
          <a:p>
            <a:pPr marL="0" indent="0">
              <a:buFont typeface="Arial" panose="020B0604020202020204" pitchFamily="34" charset="0"/>
              <a:buNone/>
            </a:pPr>
            <a:endParaRPr lang="pt-BR" sz="1800" b="1">
              <a:latin typeface="TCCC-UnityText" panose="020B0505030303020204" pitchFamily="34" charset="0"/>
            </a:endParaRPr>
          </a:p>
          <a:p>
            <a:pPr marL="0" indent="0">
              <a:buFont typeface="Arial" panose="020B0604020202020204" pitchFamily="34" charset="0"/>
              <a:buNone/>
            </a:pPr>
            <a:endParaRPr lang="es-419" sz="1800" b="1">
              <a:latin typeface="TCCC-UnityText" panose="020B0505030303020204" pitchFamily="34" charset="0"/>
            </a:endParaRPr>
          </a:p>
        </p:txBody>
      </p:sp>
      <p:pic>
        <p:nvPicPr>
          <p:cNvPr id="3" name="Imagem 2">
            <a:extLst>
              <a:ext uri="{FF2B5EF4-FFF2-40B4-BE49-F238E27FC236}">
                <a16:creationId xmlns:a16="http://schemas.microsoft.com/office/drawing/2014/main" id="{FC4C1307-A2F7-4A4D-87A6-8CEE45B5BE6B}"/>
              </a:ext>
            </a:extLst>
          </p:cNvPr>
          <p:cNvPicPr>
            <a:picLocks noChangeAspect="1"/>
          </p:cNvPicPr>
          <p:nvPr/>
        </p:nvPicPr>
        <p:blipFill>
          <a:blip r:embed="rId3"/>
          <a:stretch>
            <a:fillRect/>
          </a:stretch>
        </p:blipFill>
        <p:spPr>
          <a:xfrm>
            <a:off x="119062" y="2371830"/>
            <a:ext cx="11953875" cy="1438275"/>
          </a:xfrm>
          <a:prstGeom prst="rect">
            <a:avLst/>
          </a:prstGeom>
        </p:spPr>
      </p:pic>
    </p:spTree>
    <p:extLst>
      <p:ext uri="{BB962C8B-B14F-4D97-AF65-F5344CB8AC3E}">
        <p14:creationId xmlns:p14="http://schemas.microsoft.com/office/powerpoint/2010/main" val="2958639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5">
            <a:extLst>
              <a:ext uri="{FF2B5EF4-FFF2-40B4-BE49-F238E27FC236}">
                <a16:creationId xmlns:a16="http://schemas.microsoft.com/office/drawing/2014/main" id="{EF9EDAAE-BDD0-6E43-A6CD-3281C5B3F1E9}"/>
              </a:ext>
            </a:extLst>
          </p:cNvPr>
          <p:cNvSpPr txBox="1"/>
          <p:nvPr/>
        </p:nvSpPr>
        <p:spPr>
          <a:xfrm>
            <a:off x="275936" y="498915"/>
            <a:ext cx="8167661" cy="341632"/>
          </a:xfrm>
          <a:prstGeom prst="rect">
            <a:avLst/>
          </a:prstGeom>
        </p:spPr>
        <p:txBody>
          <a:bodyPr vert="horz" lIns="91440" tIns="45720" rIns="91440" bIns="45720" rtlCol="0">
            <a:noAutofit/>
          </a:bodyPr>
          <a:lstStyle>
            <a:defPPr>
              <a:defRPr lang="pt-BR"/>
            </a:defPPr>
            <a:lvl1pPr indent="0">
              <a:lnSpc>
                <a:spcPct val="90000"/>
              </a:lnSpc>
              <a:spcBef>
                <a:spcPts val="1000"/>
              </a:spcBef>
              <a:buFont typeface="Arial" panose="020B0604020202020204" pitchFamily="34" charset="0"/>
              <a:buNone/>
              <a:defRPr b="1">
                <a:latin typeface="TCCC-UnityText" panose="020B0505030303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_tradnl"/>
              <a:t>GUIDELINE DE PRIORIZACION TRADICIONAL </a:t>
            </a:r>
          </a:p>
        </p:txBody>
      </p:sp>
      <p:pic>
        <p:nvPicPr>
          <p:cNvPr id="48" name="Picture 47" descr="A picture containing graphical user interface&#10;&#10;Description automatically generated">
            <a:extLst>
              <a:ext uri="{FF2B5EF4-FFF2-40B4-BE49-F238E27FC236}">
                <a16:creationId xmlns:a16="http://schemas.microsoft.com/office/drawing/2014/main" id="{04EDAAD2-BBDA-47CD-80C3-83F19A1BEB2C}"/>
              </a:ext>
            </a:extLst>
          </p:cNvPr>
          <p:cNvPicPr>
            <a:picLocks noChangeAspect="1"/>
          </p:cNvPicPr>
          <p:nvPr/>
        </p:nvPicPr>
        <p:blipFill rotWithShape="1">
          <a:blip r:embed="rId3">
            <a:extLst>
              <a:ext uri="{28A0092B-C50C-407E-A947-70E740481C1C}">
                <a14:useLocalDpi xmlns:a14="http://schemas.microsoft.com/office/drawing/2010/main" val="0"/>
              </a:ext>
            </a:extLst>
          </a:blip>
          <a:srcRect l="52746" t="3959" r="31915" b="42875"/>
          <a:stretch/>
        </p:blipFill>
        <p:spPr>
          <a:xfrm>
            <a:off x="1694257" y="2182474"/>
            <a:ext cx="1082516" cy="544019"/>
          </a:xfrm>
          <a:prstGeom prst="rect">
            <a:avLst/>
          </a:prstGeom>
        </p:spPr>
      </p:pic>
      <p:pic>
        <p:nvPicPr>
          <p:cNvPr id="51" name="Picture 50">
            <a:extLst>
              <a:ext uri="{FF2B5EF4-FFF2-40B4-BE49-F238E27FC236}">
                <a16:creationId xmlns:a16="http://schemas.microsoft.com/office/drawing/2014/main" id="{56B6D1E1-E771-48D8-AFEC-320E6D0D42C8}"/>
              </a:ext>
            </a:extLst>
          </p:cNvPr>
          <p:cNvPicPr>
            <a:picLocks noChangeAspect="1"/>
          </p:cNvPicPr>
          <p:nvPr/>
        </p:nvPicPr>
        <p:blipFill>
          <a:blip r:embed="rId4"/>
          <a:stretch>
            <a:fillRect/>
          </a:stretch>
        </p:blipFill>
        <p:spPr>
          <a:xfrm>
            <a:off x="1741506" y="2846391"/>
            <a:ext cx="1042204" cy="484421"/>
          </a:xfrm>
          <a:prstGeom prst="rect">
            <a:avLst/>
          </a:prstGeom>
        </p:spPr>
      </p:pic>
      <p:cxnSp>
        <p:nvCxnSpPr>
          <p:cNvPr id="57" name="Straight Arrow Connector 39">
            <a:extLst>
              <a:ext uri="{FF2B5EF4-FFF2-40B4-BE49-F238E27FC236}">
                <a16:creationId xmlns:a16="http://schemas.microsoft.com/office/drawing/2014/main" id="{516B76AD-B4AE-4061-93F2-F1627EF96CF4}"/>
              </a:ext>
            </a:extLst>
          </p:cNvPr>
          <p:cNvCxnSpPr>
            <a:cxnSpLocks/>
          </p:cNvCxnSpPr>
          <p:nvPr/>
        </p:nvCxnSpPr>
        <p:spPr>
          <a:xfrm flipH="1">
            <a:off x="3053275" y="2774673"/>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0" name="TextBox 59">
            <a:extLst>
              <a:ext uri="{FF2B5EF4-FFF2-40B4-BE49-F238E27FC236}">
                <a16:creationId xmlns:a16="http://schemas.microsoft.com/office/drawing/2014/main" id="{30D6A825-9256-41BD-A1F7-DC10DCBD1600}"/>
              </a:ext>
            </a:extLst>
          </p:cNvPr>
          <p:cNvSpPr txBox="1"/>
          <p:nvPr/>
        </p:nvSpPr>
        <p:spPr>
          <a:xfrm>
            <a:off x="2838252" y="2300436"/>
            <a:ext cx="14091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GROCERY SECTION</a:t>
            </a:r>
          </a:p>
        </p:txBody>
      </p:sp>
      <p:sp>
        <p:nvSpPr>
          <p:cNvPr id="61" name="TextBox 60">
            <a:extLst>
              <a:ext uri="{FF2B5EF4-FFF2-40B4-BE49-F238E27FC236}">
                <a16:creationId xmlns:a16="http://schemas.microsoft.com/office/drawing/2014/main" id="{96BB9FFF-DE62-46AE-AB27-DE5027C83AB8}"/>
              </a:ext>
            </a:extLst>
          </p:cNvPr>
          <p:cNvSpPr txBox="1"/>
          <p:nvPr/>
        </p:nvSpPr>
        <p:spPr>
          <a:xfrm>
            <a:off x="2826677" y="2954209"/>
            <a:ext cx="140919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COOLER</a:t>
            </a:r>
          </a:p>
        </p:txBody>
      </p:sp>
      <p:cxnSp>
        <p:nvCxnSpPr>
          <p:cNvPr id="63" name="Straight Connector 62">
            <a:extLst>
              <a:ext uri="{FF2B5EF4-FFF2-40B4-BE49-F238E27FC236}">
                <a16:creationId xmlns:a16="http://schemas.microsoft.com/office/drawing/2014/main" id="{52AC2314-975E-4B6C-8A14-2EEE9867499A}"/>
              </a:ext>
            </a:extLst>
          </p:cNvPr>
          <p:cNvCxnSpPr/>
          <p:nvPr/>
        </p:nvCxnSpPr>
        <p:spPr>
          <a:xfrm>
            <a:off x="4148058" y="2094281"/>
            <a:ext cx="0" cy="144929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C42B632-A331-40AF-9EDE-C3AD47B6F1F1}"/>
              </a:ext>
            </a:extLst>
          </p:cNvPr>
          <p:cNvSpPr txBox="1"/>
          <p:nvPr/>
        </p:nvSpPr>
        <p:spPr>
          <a:xfrm>
            <a:off x="3962069" y="2211561"/>
            <a:ext cx="1636724" cy="6617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CCO MS RET </a:t>
            </a:r>
            <a:r>
              <a:rPr kumimoji="0" lang="en-US" sz="5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(ENTRY-FREQ)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CCO MS OW </a:t>
            </a:r>
            <a:r>
              <a:rPr kumimoji="0" lang="en-US" sz="5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FREQ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FTA-SPR MS </a:t>
            </a:r>
            <a:r>
              <a:rPr kumimoji="0" lang="en-US" sz="5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(ENTRY-FREQ)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JUICE MS </a:t>
            </a:r>
            <a:endParaRPr kumimoji="0" lang="en-US" sz="5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endParaRPr>
          </a:p>
        </p:txBody>
      </p:sp>
      <p:sp>
        <p:nvSpPr>
          <p:cNvPr id="66" name="TextBox 65">
            <a:extLst>
              <a:ext uri="{FF2B5EF4-FFF2-40B4-BE49-F238E27FC236}">
                <a16:creationId xmlns:a16="http://schemas.microsoft.com/office/drawing/2014/main" id="{A3030208-13A9-4C56-9F73-D13F9B21D9F1}"/>
              </a:ext>
            </a:extLst>
          </p:cNvPr>
          <p:cNvSpPr txBox="1"/>
          <p:nvPr/>
        </p:nvSpPr>
        <p:spPr>
          <a:xfrm>
            <a:off x="4066688" y="2900655"/>
            <a:ext cx="140919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CCO SS FREQ </a:t>
            </a:r>
            <a:r>
              <a:rPr kumimoji="0" lang="en-US" sz="5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(RET-OW)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CCSA SS </a:t>
            </a:r>
            <a:r>
              <a:rPr kumimoji="0" lang="en-US" sz="5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(ENTRY-FREQ)</a:t>
            </a:r>
            <a:endParaRPr kumimoji="0" lang="en-US" sz="5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endParaRPr>
          </a:p>
        </p:txBody>
      </p:sp>
      <p:cxnSp>
        <p:nvCxnSpPr>
          <p:cNvPr id="67" name="Straight Arrow Connector 39">
            <a:extLst>
              <a:ext uri="{FF2B5EF4-FFF2-40B4-BE49-F238E27FC236}">
                <a16:creationId xmlns:a16="http://schemas.microsoft.com/office/drawing/2014/main" id="{4F167659-8529-432E-89FB-029D8A08FE0F}"/>
              </a:ext>
            </a:extLst>
          </p:cNvPr>
          <p:cNvCxnSpPr>
            <a:cxnSpLocks/>
          </p:cNvCxnSpPr>
          <p:nvPr/>
        </p:nvCxnSpPr>
        <p:spPr>
          <a:xfrm flipH="1">
            <a:off x="4247450" y="2774673"/>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Straight Arrow Connector 39">
            <a:extLst>
              <a:ext uri="{FF2B5EF4-FFF2-40B4-BE49-F238E27FC236}">
                <a16:creationId xmlns:a16="http://schemas.microsoft.com/office/drawing/2014/main" id="{F482142C-AC04-41F3-9762-5CAA0193D2EE}"/>
              </a:ext>
            </a:extLst>
          </p:cNvPr>
          <p:cNvCxnSpPr>
            <a:cxnSpLocks/>
          </p:cNvCxnSpPr>
          <p:nvPr/>
        </p:nvCxnSpPr>
        <p:spPr>
          <a:xfrm flipH="1">
            <a:off x="5517052" y="2768031"/>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8" name="TextBox 77">
            <a:extLst>
              <a:ext uri="{FF2B5EF4-FFF2-40B4-BE49-F238E27FC236}">
                <a16:creationId xmlns:a16="http://schemas.microsoft.com/office/drawing/2014/main" id="{3EC7AA37-BB1D-4DCE-A1E4-5064AF950BC1}"/>
              </a:ext>
            </a:extLst>
          </p:cNvPr>
          <p:cNvSpPr txBox="1"/>
          <p:nvPr/>
        </p:nvSpPr>
        <p:spPr>
          <a:xfrm>
            <a:off x="2890823" y="1837126"/>
            <a:ext cx="990309"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HOTSPOT</a:t>
            </a:r>
          </a:p>
        </p:txBody>
      </p:sp>
      <p:sp>
        <p:nvSpPr>
          <p:cNvPr id="80" name="TextBox 79">
            <a:extLst>
              <a:ext uri="{FF2B5EF4-FFF2-40B4-BE49-F238E27FC236}">
                <a16:creationId xmlns:a16="http://schemas.microsoft.com/office/drawing/2014/main" id="{F62DCFD6-9671-4B8C-83B3-A1B92D7A52D7}"/>
              </a:ext>
            </a:extLst>
          </p:cNvPr>
          <p:cNvSpPr txBox="1"/>
          <p:nvPr/>
        </p:nvSpPr>
        <p:spPr>
          <a:xfrm>
            <a:off x="4148058" y="1828900"/>
            <a:ext cx="129992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PORTFOLIO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IMPERDONABLE</a:t>
            </a:r>
          </a:p>
        </p:txBody>
      </p:sp>
      <p:sp>
        <p:nvSpPr>
          <p:cNvPr id="82" name="TextBox 81">
            <a:extLst>
              <a:ext uri="{FF2B5EF4-FFF2-40B4-BE49-F238E27FC236}">
                <a16:creationId xmlns:a16="http://schemas.microsoft.com/office/drawing/2014/main" id="{3E3F1BD5-BA15-4D0C-9A8F-F45299EDE661}"/>
              </a:ext>
            </a:extLst>
          </p:cNvPr>
          <p:cNvSpPr txBox="1"/>
          <p:nvPr/>
        </p:nvSpPr>
        <p:spPr>
          <a:xfrm>
            <a:off x="5447985" y="1829290"/>
            <a:ext cx="1401083"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COMMUNICACIÓN</a:t>
            </a:r>
          </a:p>
        </p:txBody>
      </p:sp>
      <p:cxnSp>
        <p:nvCxnSpPr>
          <p:cNvPr id="103" name="Straight Arrow Connector 39">
            <a:extLst>
              <a:ext uri="{FF2B5EF4-FFF2-40B4-BE49-F238E27FC236}">
                <a16:creationId xmlns:a16="http://schemas.microsoft.com/office/drawing/2014/main" id="{63721CC2-2304-4317-8FAD-72DD30A04653}"/>
              </a:ext>
            </a:extLst>
          </p:cNvPr>
          <p:cNvCxnSpPr>
            <a:cxnSpLocks/>
          </p:cNvCxnSpPr>
          <p:nvPr/>
        </p:nvCxnSpPr>
        <p:spPr>
          <a:xfrm flipH="1">
            <a:off x="3053275" y="3311725"/>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7" name="TextBox 106">
            <a:extLst>
              <a:ext uri="{FF2B5EF4-FFF2-40B4-BE49-F238E27FC236}">
                <a16:creationId xmlns:a16="http://schemas.microsoft.com/office/drawing/2014/main" id="{02AAB8F7-B13C-4FC6-9610-D74CDB7379E7}"/>
              </a:ext>
            </a:extLst>
          </p:cNvPr>
          <p:cNvSpPr txBox="1"/>
          <p:nvPr/>
        </p:nvSpPr>
        <p:spPr>
          <a:xfrm>
            <a:off x="2838252" y="3518526"/>
            <a:ext cx="140919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CHECK OUT</a:t>
            </a:r>
          </a:p>
        </p:txBody>
      </p:sp>
      <p:grpSp>
        <p:nvGrpSpPr>
          <p:cNvPr id="154" name="Group 153">
            <a:extLst>
              <a:ext uri="{FF2B5EF4-FFF2-40B4-BE49-F238E27FC236}">
                <a16:creationId xmlns:a16="http://schemas.microsoft.com/office/drawing/2014/main" id="{ADF9B18E-ABF9-4733-8719-13DE58343A99}"/>
              </a:ext>
            </a:extLst>
          </p:cNvPr>
          <p:cNvGrpSpPr/>
          <p:nvPr/>
        </p:nvGrpSpPr>
        <p:grpSpPr>
          <a:xfrm>
            <a:off x="1700640" y="3384100"/>
            <a:ext cx="1107939" cy="469885"/>
            <a:chOff x="236074" y="3561744"/>
            <a:chExt cx="1291372" cy="707235"/>
          </a:xfrm>
        </p:grpSpPr>
        <p:pic>
          <p:nvPicPr>
            <p:cNvPr id="155" name="Picture 15" descr="Mindlessly Snacking (Again)? Try These Simple Mindful Eating Exercises –  Health Essentials from Cleveland Clinic">
              <a:extLst>
                <a:ext uri="{FF2B5EF4-FFF2-40B4-BE49-F238E27FC236}">
                  <a16:creationId xmlns:a16="http://schemas.microsoft.com/office/drawing/2014/main" id="{6C79C77F-299C-4EF7-8E62-E119FB754CC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36074" y="3561744"/>
              <a:ext cx="1291372" cy="707235"/>
            </a:xfrm>
            <a:prstGeom prst="roundRect">
              <a:avLst>
                <a:gd name="adj" fmla="val 12973"/>
              </a:avLst>
            </a:prstGeom>
            <a:extLst>
              <a:ext uri="{909E8E84-426E-40DD-AFC4-6F175D3DCCD1}">
                <a14:hiddenFill xmlns:a14="http://schemas.microsoft.com/office/drawing/2010/main">
                  <a:solidFill>
                    <a:srgbClr val="FFFFFF"/>
                  </a:solidFill>
                </a14:hiddenFill>
              </a:ext>
            </a:extLst>
          </p:spPr>
        </p:pic>
        <p:sp>
          <p:nvSpPr>
            <p:cNvPr id="156" name="TextBox 155">
              <a:extLst>
                <a:ext uri="{FF2B5EF4-FFF2-40B4-BE49-F238E27FC236}">
                  <a16:creationId xmlns:a16="http://schemas.microsoft.com/office/drawing/2014/main" id="{541E7B7E-D7B5-44E3-98ED-88FE0444DB2D}"/>
                </a:ext>
              </a:extLst>
            </p:cNvPr>
            <p:cNvSpPr txBox="1"/>
            <p:nvPr/>
          </p:nvSpPr>
          <p:spPr>
            <a:xfrm>
              <a:off x="236074" y="3784019"/>
              <a:ext cx="1291372" cy="479972"/>
            </a:xfrm>
            <a:prstGeom prst="rect">
              <a:avLst/>
            </a:prstGeom>
            <a:solidFill>
              <a:srgbClr val="ED7D31">
                <a:alpha val="60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TCCC-UnityTextPC" panose="020B0505030303020204" pitchFamily="34" charset="0"/>
                  <a:ea typeface="+mn-ea"/>
                  <a:cs typeface="+mn-cs"/>
                </a:rPr>
                <a:t>YUMMY SNACKING</a:t>
              </a:r>
            </a:p>
          </p:txBody>
        </p:sp>
      </p:grpSp>
      <p:cxnSp>
        <p:nvCxnSpPr>
          <p:cNvPr id="158" name="Straight Connector 157">
            <a:extLst>
              <a:ext uri="{FF2B5EF4-FFF2-40B4-BE49-F238E27FC236}">
                <a16:creationId xmlns:a16="http://schemas.microsoft.com/office/drawing/2014/main" id="{53759A10-7BE1-4F8D-8B77-334EDAF4327B}"/>
              </a:ext>
            </a:extLst>
          </p:cNvPr>
          <p:cNvCxnSpPr>
            <a:cxnSpLocks/>
          </p:cNvCxnSpPr>
          <p:nvPr/>
        </p:nvCxnSpPr>
        <p:spPr>
          <a:xfrm>
            <a:off x="4148058" y="3537972"/>
            <a:ext cx="0" cy="8493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1A5DCB7-B94A-4572-A827-372CAAAD959D}"/>
              </a:ext>
            </a:extLst>
          </p:cNvPr>
          <p:cNvPicPr>
            <a:picLocks noChangeAspect="1"/>
          </p:cNvPicPr>
          <p:nvPr/>
        </p:nvPicPr>
        <p:blipFill>
          <a:blip r:embed="rId6"/>
          <a:stretch>
            <a:fillRect/>
          </a:stretch>
        </p:blipFill>
        <p:spPr>
          <a:xfrm>
            <a:off x="1694143" y="3941026"/>
            <a:ext cx="1121761" cy="534371"/>
          </a:xfrm>
          <a:prstGeom prst="rect">
            <a:avLst/>
          </a:prstGeom>
        </p:spPr>
      </p:pic>
      <p:pic>
        <p:nvPicPr>
          <p:cNvPr id="108" name="Picture 107">
            <a:extLst>
              <a:ext uri="{FF2B5EF4-FFF2-40B4-BE49-F238E27FC236}">
                <a16:creationId xmlns:a16="http://schemas.microsoft.com/office/drawing/2014/main" id="{995EB4A9-7961-4F3F-A8A7-03D05D09865E}"/>
              </a:ext>
            </a:extLst>
          </p:cNvPr>
          <p:cNvPicPr>
            <a:picLocks noChangeAspect="1"/>
          </p:cNvPicPr>
          <p:nvPr/>
        </p:nvPicPr>
        <p:blipFill>
          <a:blip r:embed="rId7"/>
          <a:stretch>
            <a:fillRect/>
          </a:stretch>
        </p:blipFill>
        <p:spPr>
          <a:xfrm>
            <a:off x="5672294" y="2192085"/>
            <a:ext cx="629030" cy="495932"/>
          </a:xfrm>
          <a:prstGeom prst="rect">
            <a:avLst/>
          </a:prstGeom>
          <a:ln>
            <a:solidFill>
              <a:schemeClr val="bg1">
                <a:lumMod val="75000"/>
              </a:schemeClr>
            </a:solidFill>
          </a:ln>
        </p:spPr>
      </p:pic>
      <p:cxnSp>
        <p:nvCxnSpPr>
          <p:cNvPr id="109" name="Straight Arrow Connector 39">
            <a:extLst>
              <a:ext uri="{FF2B5EF4-FFF2-40B4-BE49-F238E27FC236}">
                <a16:creationId xmlns:a16="http://schemas.microsoft.com/office/drawing/2014/main" id="{79534232-E03F-430D-BC26-DAAB42845BEC}"/>
              </a:ext>
            </a:extLst>
          </p:cNvPr>
          <p:cNvCxnSpPr>
            <a:cxnSpLocks/>
          </p:cNvCxnSpPr>
          <p:nvPr/>
        </p:nvCxnSpPr>
        <p:spPr>
          <a:xfrm flipH="1">
            <a:off x="3053275" y="3931773"/>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0" name="Straight Arrow Connector 39">
            <a:extLst>
              <a:ext uri="{FF2B5EF4-FFF2-40B4-BE49-F238E27FC236}">
                <a16:creationId xmlns:a16="http://schemas.microsoft.com/office/drawing/2014/main" id="{4194151C-F679-4D58-AC93-678271F70A49}"/>
              </a:ext>
            </a:extLst>
          </p:cNvPr>
          <p:cNvCxnSpPr>
            <a:cxnSpLocks/>
          </p:cNvCxnSpPr>
          <p:nvPr/>
        </p:nvCxnSpPr>
        <p:spPr>
          <a:xfrm flipH="1">
            <a:off x="4241453" y="3931773"/>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9" name="Straight Arrow Connector 39">
            <a:extLst>
              <a:ext uri="{FF2B5EF4-FFF2-40B4-BE49-F238E27FC236}">
                <a16:creationId xmlns:a16="http://schemas.microsoft.com/office/drawing/2014/main" id="{99617D03-1523-49E5-90D0-CCA9046B7DBF}"/>
              </a:ext>
            </a:extLst>
          </p:cNvPr>
          <p:cNvCxnSpPr>
            <a:cxnSpLocks/>
          </p:cNvCxnSpPr>
          <p:nvPr/>
        </p:nvCxnSpPr>
        <p:spPr>
          <a:xfrm flipH="1">
            <a:off x="5526081" y="3931773"/>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5" name="Straight Arrow Connector 39">
            <a:extLst>
              <a:ext uri="{FF2B5EF4-FFF2-40B4-BE49-F238E27FC236}">
                <a16:creationId xmlns:a16="http://schemas.microsoft.com/office/drawing/2014/main" id="{C43A8E3A-3072-440C-AA29-7F3F271E2AB6}"/>
              </a:ext>
            </a:extLst>
          </p:cNvPr>
          <p:cNvCxnSpPr>
            <a:cxnSpLocks/>
          </p:cNvCxnSpPr>
          <p:nvPr/>
        </p:nvCxnSpPr>
        <p:spPr>
          <a:xfrm flipH="1">
            <a:off x="4221394" y="3311725"/>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7" name="Straight Arrow Connector 39">
            <a:extLst>
              <a:ext uri="{FF2B5EF4-FFF2-40B4-BE49-F238E27FC236}">
                <a16:creationId xmlns:a16="http://schemas.microsoft.com/office/drawing/2014/main" id="{64F784F7-0B34-48E9-B58E-B17A710CBACF}"/>
              </a:ext>
            </a:extLst>
          </p:cNvPr>
          <p:cNvCxnSpPr>
            <a:cxnSpLocks/>
          </p:cNvCxnSpPr>
          <p:nvPr/>
        </p:nvCxnSpPr>
        <p:spPr>
          <a:xfrm flipH="1">
            <a:off x="5513240" y="3311725"/>
            <a:ext cx="979152" cy="0"/>
          </a:xfrm>
          <a:prstGeom prst="straightConnector1">
            <a:avLst/>
          </a:prstGeom>
          <a:ln w="9525" cap="flat" cmpd="sng" algn="ctr">
            <a:solidFill>
              <a:schemeClr val="bg1">
                <a:lumMod val="6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9" name="Image" descr="Image">
            <a:extLst>
              <a:ext uri="{FF2B5EF4-FFF2-40B4-BE49-F238E27FC236}">
                <a16:creationId xmlns:a16="http://schemas.microsoft.com/office/drawing/2014/main" id="{D8760AB2-12E2-45C0-993A-BAECDF39AA46}"/>
              </a:ext>
            </a:extLst>
          </p:cNvPr>
          <p:cNvPicPr>
            <a:picLocks noChangeAspect="1"/>
          </p:cNvPicPr>
          <p:nvPr/>
        </p:nvPicPr>
        <p:blipFill>
          <a:blip r:embed="rId8"/>
          <a:srcRect l="33236" t="994" r="33519"/>
          <a:stretch>
            <a:fillRect/>
          </a:stretch>
        </p:blipFill>
        <p:spPr>
          <a:xfrm>
            <a:off x="5669374" y="2810640"/>
            <a:ext cx="631950" cy="457299"/>
          </a:xfrm>
          <a:prstGeom prst="rect">
            <a:avLst/>
          </a:prstGeom>
          <a:ln w="12700">
            <a:miter lim="400000"/>
          </a:ln>
        </p:spPr>
      </p:pic>
      <p:sp>
        <p:nvSpPr>
          <p:cNvPr id="130" name="TextBox 129">
            <a:extLst>
              <a:ext uri="{FF2B5EF4-FFF2-40B4-BE49-F238E27FC236}">
                <a16:creationId xmlns:a16="http://schemas.microsoft.com/office/drawing/2014/main" id="{798744A4-4ECF-4032-B2E9-30CB08AF41D8}"/>
              </a:ext>
            </a:extLst>
          </p:cNvPr>
          <p:cNvSpPr txBox="1"/>
          <p:nvPr/>
        </p:nvSpPr>
        <p:spPr>
          <a:xfrm>
            <a:off x="2838252" y="3999934"/>
            <a:ext cx="14091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FRUITS &amp; VEGETABLES</a:t>
            </a:r>
          </a:p>
        </p:txBody>
      </p:sp>
      <p:sp>
        <p:nvSpPr>
          <p:cNvPr id="131" name="TextBox 130">
            <a:extLst>
              <a:ext uri="{FF2B5EF4-FFF2-40B4-BE49-F238E27FC236}">
                <a16:creationId xmlns:a16="http://schemas.microsoft.com/office/drawing/2014/main" id="{8057962B-7D2D-4DF1-8A31-2AB3872FD462}"/>
              </a:ext>
            </a:extLst>
          </p:cNvPr>
          <p:cNvSpPr txBox="1"/>
          <p:nvPr/>
        </p:nvSpPr>
        <p:spPr>
          <a:xfrm>
            <a:off x="4078638" y="4002104"/>
            <a:ext cx="14091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WATER/ ISOTONICOS SS</a:t>
            </a:r>
            <a:endParaRPr kumimoji="0" lang="en-US" sz="6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endParaRPr>
          </a:p>
        </p:txBody>
      </p:sp>
      <p:pic>
        <p:nvPicPr>
          <p:cNvPr id="139" name="Picture 138">
            <a:extLst>
              <a:ext uri="{FF2B5EF4-FFF2-40B4-BE49-F238E27FC236}">
                <a16:creationId xmlns:a16="http://schemas.microsoft.com/office/drawing/2014/main" id="{CFDB6F97-B2CF-4213-AC85-5C5D45728855}"/>
              </a:ext>
            </a:extLst>
          </p:cNvPr>
          <p:cNvPicPr>
            <a:picLocks noChangeAspect="1"/>
          </p:cNvPicPr>
          <p:nvPr/>
        </p:nvPicPr>
        <p:blipFill rotWithShape="1">
          <a:blip r:embed="rId9"/>
          <a:srcRect t="50000"/>
          <a:stretch/>
        </p:blipFill>
        <p:spPr>
          <a:xfrm>
            <a:off x="5660330" y="4019345"/>
            <a:ext cx="661681" cy="456052"/>
          </a:xfrm>
          <a:prstGeom prst="rect">
            <a:avLst/>
          </a:prstGeom>
        </p:spPr>
      </p:pic>
      <p:pic>
        <p:nvPicPr>
          <p:cNvPr id="140" name="Picture 139">
            <a:extLst>
              <a:ext uri="{FF2B5EF4-FFF2-40B4-BE49-F238E27FC236}">
                <a16:creationId xmlns:a16="http://schemas.microsoft.com/office/drawing/2014/main" id="{FAB7F80C-0FD6-473D-BC41-DDB512E9A827}"/>
              </a:ext>
            </a:extLst>
          </p:cNvPr>
          <p:cNvPicPr>
            <a:picLocks noChangeAspect="1"/>
          </p:cNvPicPr>
          <p:nvPr/>
        </p:nvPicPr>
        <p:blipFill>
          <a:blip r:embed="rId10"/>
          <a:stretch>
            <a:fillRect/>
          </a:stretch>
        </p:blipFill>
        <p:spPr>
          <a:xfrm>
            <a:off x="5675520" y="3389079"/>
            <a:ext cx="603924" cy="470885"/>
          </a:xfrm>
          <a:prstGeom prst="rect">
            <a:avLst/>
          </a:prstGeom>
        </p:spPr>
      </p:pic>
      <p:cxnSp>
        <p:nvCxnSpPr>
          <p:cNvPr id="128" name="Straight Connector 127">
            <a:extLst>
              <a:ext uri="{FF2B5EF4-FFF2-40B4-BE49-F238E27FC236}">
                <a16:creationId xmlns:a16="http://schemas.microsoft.com/office/drawing/2014/main" id="{4944BE88-03DB-4A08-A233-F13A77533D70}"/>
              </a:ext>
            </a:extLst>
          </p:cNvPr>
          <p:cNvCxnSpPr/>
          <p:nvPr/>
        </p:nvCxnSpPr>
        <p:spPr>
          <a:xfrm>
            <a:off x="5432078" y="2091476"/>
            <a:ext cx="0" cy="144929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59709E4-CA95-4E22-A6FE-1822DEDA0872}"/>
              </a:ext>
            </a:extLst>
          </p:cNvPr>
          <p:cNvCxnSpPr>
            <a:cxnSpLocks/>
          </p:cNvCxnSpPr>
          <p:nvPr/>
        </p:nvCxnSpPr>
        <p:spPr>
          <a:xfrm>
            <a:off x="5432078" y="3535167"/>
            <a:ext cx="0" cy="8493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8DE17127-33F0-4B64-B21A-13FB1140ED5B}"/>
              </a:ext>
            </a:extLst>
          </p:cNvPr>
          <p:cNvSpPr txBox="1"/>
          <p:nvPr/>
        </p:nvSpPr>
        <p:spPr>
          <a:xfrm>
            <a:off x="7261595" y="1467794"/>
            <a:ext cx="2373530" cy="276999"/>
          </a:xfrm>
          <a:prstGeom prst="rect">
            <a:avLst/>
          </a:prstGeom>
          <a:noFill/>
          <a:ln>
            <a:solidFill>
              <a:schemeClr val="bg1">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FOCUS BY CLUSTER TRADICIONAL</a:t>
            </a:r>
          </a:p>
        </p:txBody>
      </p:sp>
      <p:sp>
        <p:nvSpPr>
          <p:cNvPr id="199" name="CuadroTexto 220">
            <a:extLst>
              <a:ext uri="{FF2B5EF4-FFF2-40B4-BE49-F238E27FC236}">
                <a16:creationId xmlns:a16="http://schemas.microsoft.com/office/drawing/2014/main" id="{A8727E88-2E27-4F0F-A5FC-AB3B142301DB}"/>
              </a:ext>
            </a:extLst>
          </p:cNvPr>
          <p:cNvSpPr txBox="1"/>
          <p:nvPr/>
        </p:nvSpPr>
        <p:spPr>
          <a:xfrm rot="16200000">
            <a:off x="174074" y="3455982"/>
            <a:ext cx="2572703" cy="261610"/>
          </a:xfrm>
          <a:prstGeom prst="rect">
            <a:avLst/>
          </a:prstGeom>
          <a:solidFill>
            <a:sysClr val="windowText" lastClr="0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white"/>
                </a:solidFill>
                <a:effectLst/>
                <a:uLnTx/>
                <a:uFillTx/>
                <a:latin typeface="TCCC-UnityText" panose="020B0505030303020204" pitchFamily="34" charset="0"/>
                <a:ea typeface="Arial" charset="0"/>
                <a:cs typeface="Arial" charset="0"/>
              </a:rPr>
              <a:t>OCCASION PLATFORM</a:t>
            </a:r>
          </a:p>
        </p:txBody>
      </p:sp>
      <p:sp>
        <p:nvSpPr>
          <p:cNvPr id="96" name="TextBox 95">
            <a:extLst>
              <a:ext uri="{FF2B5EF4-FFF2-40B4-BE49-F238E27FC236}">
                <a16:creationId xmlns:a16="http://schemas.microsoft.com/office/drawing/2014/main" id="{4E5A9A1D-F09B-4DFB-AC53-E9957C5D67C0}"/>
              </a:ext>
            </a:extLst>
          </p:cNvPr>
          <p:cNvSpPr txBox="1"/>
          <p:nvPr/>
        </p:nvSpPr>
        <p:spPr>
          <a:xfrm>
            <a:off x="4078645" y="3505202"/>
            <a:ext cx="140919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 FTA SS </a:t>
            </a:r>
            <a:r>
              <a:rPr kumimoji="0" lang="en-US" sz="6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(ENTRY-FREQ)</a:t>
            </a:r>
          </a:p>
        </p:txBody>
      </p:sp>
      <p:sp>
        <p:nvSpPr>
          <p:cNvPr id="97" name="TextBox 96">
            <a:extLst>
              <a:ext uri="{FF2B5EF4-FFF2-40B4-BE49-F238E27FC236}">
                <a16:creationId xmlns:a16="http://schemas.microsoft.com/office/drawing/2014/main" id="{16F59808-FBE0-478F-A8D0-3DD6FF1D8F69}"/>
              </a:ext>
            </a:extLst>
          </p:cNvPr>
          <p:cNvSpPr txBox="1"/>
          <p:nvPr/>
        </p:nvSpPr>
        <p:spPr>
          <a:xfrm>
            <a:off x="7164341" y="1926325"/>
            <a:ext cx="826701"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GRANDES</a:t>
            </a:r>
          </a:p>
        </p:txBody>
      </p:sp>
      <p:sp>
        <p:nvSpPr>
          <p:cNvPr id="98" name="TextBox 97">
            <a:extLst>
              <a:ext uri="{FF2B5EF4-FFF2-40B4-BE49-F238E27FC236}">
                <a16:creationId xmlns:a16="http://schemas.microsoft.com/office/drawing/2014/main" id="{C07BBC17-CD9C-4008-89FE-0513569C3037}"/>
              </a:ext>
            </a:extLst>
          </p:cNvPr>
          <p:cNvSpPr txBox="1"/>
          <p:nvPr/>
        </p:nvSpPr>
        <p:spPr>
          <a:xfrm>
            <a:off x="8035010" y="1925385"/>
            <a:ext cx="826701"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MEDIANO</a:t>
            </a:r>
          </a:p>
        </p:txBody>
      </p:sp>
      <p:sp>
        <p:nvSpPr>
          <p:cNvPr id="99" name="TextBox 98">
            <a:extLst>
              <a:ext uri="{FF2B5EF4-FFF2-40B4-BE49-F238E27FC236}">
                <a16:creationId xmlns:a16="http://schemas.microsoft.com/office/drawing/2014/main" id="{1F42307A-81EA-4B14-84F8-99C5A7E9DF4A}"/>
              </a:ext>
            </a:extLst>
          </p:cNvPr>
          <p:cNvSpPr txBox="1"/>
          <p:nvPr/>
        </p:nvSpPr>
        <p:spPr>
          <a:xfrm>
            <a:off x="8807359" y="1925385"/>
            <a:ext cx="91352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PEQUEÑO</a:t>
            </a:r>
          </a:p>
        </p:txBody>
      </p:sp>
      <p:pic>
        <p:nvPicPr>
          <p:cNvPr id="21506" name="Picture 2" descr="PNG y SVG de correcto con fondo transparente para descargar">
            <a:extLst>
              <a:ext uri="{FF2B5EF4-FFF2-40B4-BE49-F238E27FC236}">
                <a16:creationId xmlns:a16="http://schemas.microsoft.com/office/drawing/2014/main" id="{5548BE35-FDED-46BB-A083-17EF89144B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1156" y="2239284"/>
            <a:ext cx="454405" cy="45440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PNG y SVG de correcto con fondo transparente para descargar">
            <a:extLst>
              <a:ext uri="{FF2B5EF4-FFF2-40B4-BE49-F238E27FC236}">
                <a16:creationId xmlns:a16="http://schemas.microsoft.com/office/drawing/2014/main" id="{9E08719C-C9FD-4550-9956-23FE8123A4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9820" y="2228053"/>
            <a:ext cx="454405" cy="46563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PNG y SVG de correcto con fondo transparente para descargar">
            <a:extLst>
              <a:ext uri="{FF2B5EF4-FFF2-40B4-BE49-F238E27FC236}">
                <a16:creationId xmlns:a16="http://schemas.microsoft.com/office/drawing/2014/main" id="{298E480B-6345-478D-A240-75DAE5E6BC6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36921" y="2239284"/>
            <a:ext cx="454405" cy="45440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descr="PNG y SVG de correcto con fondo transparente para descargar">
            <a:extLst>
              <a:ext uri="{FF2B5EF4-FFF2-40B4-BE49-F238E27FC236}">
                <a16:creationId xmlns:a16="http://schemas.microsoft.com/office/drawing/2014/main" id="{32FF0D65-2E06-459C-B606-7225FAE3C9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1157" y="2845149"/>
            <a:ext cx="454405" cy="454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4DA14B-5809-436F-807C-E674759C0E6E}"/>
              </a:ext>
            </a:extLst>
          </p:cNvPr>
          <p:cNvSpPr txBox="1"/>
          <p:nvPr/>
        </p:nvSpPr>
        <p:spPr>
          <a:xfrm>
            <a:off x="7217455" y="5748768"/>
            <a:ext cx="2933540" cy="230832"/>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Calibri" panose="020F0502020204030204"/>
                <a:ea typeface="+mn-ea"/>
                <a:cs typeface="+mn-cs"/>
              </a:rPr>
              <a:t>Priorización con base en segmentación /misión de compra</a:t>
            </a:r>
          </a:p>
        </p:txBody>
      </p:sp>
      <p:sp>
        <p:nvSpPr>
          <p:cNvPr id="7" name="Rectangle: Rounded Corners 6">
            <a:extLst>
              <a:ext uri="{FF2B5EF4-FFF2-40B4-BE49-F238E27FC236}">
                <a16:creationId xmlns:a16="http://schemas.microsoft.com/office/drawing/2014/main" id="{FCF9A898-065C-4B7D-B41F-2D1D734D5033}"/>
              </a:ext>
            </a:extLst>
          </p:cNvPr>
          <p:cNvSpPr/>
          <p:nvPr/>
        </p:nvSpPr>
        <p:spPr>
          <a:xfrm>
            <a:off x="1700640" y="4475397"/>
            <a:ext cx="1121761" cy="46166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BREAKFAST</a:t>
            </a:r>
          </a:p>
        </p:txBody>
      </p:sp>
      <p:sp>
        <p:nvSpPr>
          <p:cNvPr id="181" name="TextBox 180">
            <a:extLst>
              <a:ext uri="{FF2B5EF4-FFF2-40B4-BE49-F238E27FC236}">
                <a16:creationId xmlns:a16="http://schemas.microsoft.com/office/drawing/2014/main" id="{744E34DE-21C8-4397-B3DC-A6B5F4FBCD66}"/>
              </a:ext>
            </a:extLst>
          </p:cNvPr>
          <p:cNvSpPr txBox="1"/>
          <p:nvPr/>
        </p:nvSpPr>
        <p:spPr>
          <a:xfrm>
            <a:off x="2838252" y="4671896"/>
            <a:ext cx="1409198" cy="2308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TCCC-UnityTextPC" panose="020B0505030303020204" pitchFamily="34" charset="0"/>
                <a:ea typeface="+mn-ea"/>
                <a:cs typeface="+mn-cs"/>
              </a:rPr>
              <a:t>PANADERIA</a:t>
            </a:r>
          </a:p>
        </p:txBody>
      </p:sp>
      <p:sp>
        <p:nvSpPr>
          <p:cNvPr id="191" name="Rectangle: Rounded Corners 190">
            <a:extLst>
              <a:ext uri="{FF2B5EF4-FFF2-40B4-BE49-F238E27FC236}">
                <a16:creationId xmlns:a16="http://schemas.microsoft.com/office/drawing/2014/main" id="{01D847A5-0541-4FFB-9B58-D6B77090EB57}"/>
              </a:ext>
            </a:extLst>
          </p:cNvPr>
          <p:cNvSpPr/>
          <p:nvPr/>
        </p:nvSpPr>
        <p:spPr>
          <a:xfrm>
            <a:off x="7369281" y="3859964"/>
            <a:ext cx="414449" cy="1401158"/>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00" b="0" i="0" u="none" strike="noStrike" kern="1200" cap="none" spc="0" normalizeH="0" baseline="0" noProof="0">
                <a:ln>
                  <a:noFill/>
                </a:ln>
                <a:solidFill>
                  <a:prstClr val="black"/>
                </a:solidFill>
                <a:effectLst/>
                <a:uLnTx/>
                <a:uFillTx/>
                <a:latin typeface="Calibri" panose="020F0502020204030204"/>
                <a:ea typeface="+mn-ea"/>
                <a:cs typeface="+mn-cs"/>
              </a:rPr>
              <a:t>4a</a:t>
            </a:r>
          </a:p>
        </p:txBody>
      </p:sp>
      <p:pic>
        <p:nvPicPr>
          <p:cNvPr id="192" name="Picture 2" descr="PNG y SVG de correcto con fondo transparente para descargar">
            <a:extLst>
              <a:ext uri="{FF2B5EF4-FFF2-40B4-BE49-F238E27FC236}">
                <a16:creationId xmlns:a16="http://schemas.microsoft.com/office/drawing/2014/main" id="{13483735-2AEF-4C7F-8156-5D54DFDE80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1155" y="3391839"/>
            <a:ext cx="454405" cy="4544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C87421FA-FDE3-45E8-BCB7-1C56D425A893}"/>
              </a:ext>
            </a:extLst>
          </p:cNvPr>
          <p:cNvSpPr/>
          <p:nvPr/>
        </p:nvSpPr>
        <p:spPr>
          <a:xfrm>
            <a:off x="6909946" y="2172536"/>
            <a:ext cx="3134074" cy="33382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1F632-9056-405D-89DC-74A94EF19103}"/>
              </a:ext>
            </a:extLst>
          </p:cNvPr>
          <p:cNvSpPr/>
          <p:nvPr/>
        </p:nvSpPr>
        <p:spPr>
          <a:xfrm>
            <a:off x="7155278" y="5377543"/>
            <a:ext cx="985046"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4 </a:t>
            </a:r>
            <a:r>
              <a:rPr lang="en-US" sz="1100" err="1"/>
              <a:t>ocasiones</a:t>
            </a:r>
            <a:endParaRPr lang="en-US" sz="1100"/>
          </a:p>
        </p:txBody>
      </p:sp>
      <p:sp>
        <p:nvSpPr>
          <p:cNvPr id="193" name="Rectangle 192">
            <a:extLst>
              <a:ext uri="{FF2B5EF4-FFF2-40B4-BE49-F238E27FC236}">
                <a16:creationId xmlns:a16="http://schemas.microsoft.com/office/drawing/2014/main" id="{A40DA91E-3892-41F1-AA47-CFD5C694A374}"/>
              </a:ext>
            </a:extLst>
          </p:cNvPr>
          <p:cNvSpPr/>
          <p:nvPr/>
        </p:nvSpPr>
        <p:spPr>
          <a:xfrm>
            <a:off x="8191702" y="5373735"/>
            <a:ext cx="985046"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3 </a:t>
            </a:r>
            <a:r>
              <a:rPr lang="en-US" sz="1100" err="1"/>
              <a:t>ocasiones</a:t>
            </a:r>
            <a:endParaRPr lang="en-US" sz="1100"/>
          </a:p>
        </p:txBody>
      </p:sp>
      <p:sp>
        <p:nvSpPr>
          <p:cNvPr id="194" name="Rectangle 193">
            <a:extLst>
              <a:ext uri="{FF2B5EF4-FFF2-40B4-BE49-F238E27FC236}">
                <a16:creationId xmlns:a16="http://schemas.microsoft.com/office/drawing/2014/main" id="{25872704-F27B-47F3-B2FF-857434AEEBBE}"/>
              </a:ext>
            </a:extLst>
          </p:cNvPr>
          <p:cNvSpPr/>
          <p:nvPr/>
        </p:nvSpPr>
        <p:spPr>
          <a:xfrm>
            <a:off x="9203174" y="5373735"/>
            <a:ext cx="985046" cy="230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2 </a:t>
            </a:r>
            <a:r>
              <a:rPr lang="en-US" sz="1100" err="1"/>
              <a:t>ocasiones</a:t>
            </a:r>
            <a:endParaRPr lang="en-US" sz="1100"/>
          </a:p>
        </p:txBody>
      </p:sp>
      <p:pic>
        <p:nvPicPr>
          <p:cNvPr id="62" name="Picture 2" descr="PNG y SVG de correcto con fondo transparente para descargar">
            <a:extLst>
              <a:ext uri="{FF2B5EF4-FFF2-40B4-BE49-F238E27FC236}">
                <a16:creationId xmlns:a16="http://schemas.microsoft.com/office/drawing/2014/main" id="{1DD3A575-1A49-46AC-B524-C6E399324B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5071" y="2768944"/>
            <a:ext cx="454405" cy="4544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PNG y SVG de correcto con fondo transparente para descargar">
            <a:extLst>
              <a:ext uri="{FF2B5EF4-FFF2-40B4-BE49-F238E27FC236}">
                <a16:creationId xmlns:a16="http://schemas.microsoft.com/office/drawing/2014/main" id="{F2D8A7D7-02D7-490D-97EE-81E63CC28A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5069" y="3315634"/>
            <a:ext cx="454405" cy="45440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PNG y SVG de correcto con fondo transparente para descargar">
            <a:extLst>
              <a:ext uri="{FF2B5EF4-FFF2-40B4-BE49-F238E27FC236}">
                <a16:creationId xmlns:a16="http://schemas.microsoft.com/office/drawing/2014/main" id="{1BDFF6DE-E025-4F66-BF12-8BE0C34112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77554" y="2778466"/>
            <a:ext cx="454405" cy="45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6694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a:latin typeface="Calibri" panose="020F0502020204030204" pitchFamily="34" charset="0"/>
              </a:rPr>
              <a:t>POC - </a:t>
            </a:r>
            <a:r>
              <a:rPr lang="en-US" sz="1600" b="1" err="1">
                <a:latin typeface="Calibri" panose="020F0502020204030204" pitchFamily="34" charset="0"/>
              </a:rPr>
              <a:t>Activacion</a:t>
            </a:r>
            <a:r>
              <a:rPr lang="en-US" sz="1600" b="1">
                <a:latin typeface="Calibri" panose="020F0502020204030204" pitchFamily="34" charset="0"/>
              </a:rPr>
              <a:t> </a:t>
            </a:r>
            <a:r>
              <a:rPr lang="en-US" sz="1600" b="1" i="0" u="none" strike="noStrike" kern="1200" baseline="0">
                <a:latin typeface="Calibri" panose="020F0502020204030204" pitchFamily="34" charset="0"/>
              </a:rPr>
              <a:t>Meals con SSD Coca Cola TM MS Frequency Y SSD </a:t>
            </a:r>
            <a:r>
              <a:rPr lang="en-US" sz="1600" b="1" i="0" u="none" strike="noStrike" kern="1200" baseline="0" err="1">
                <a:latin typeface="Calibri" panose="020F0502020204030204" pitchFamily="34" charset="0"/>
              </a:rPr>
              <a:t>Sabores</a:t>
            </a:r>
            <a:r>
              <a:rPr lang="en-US" sz="1600" b="1" i="0" u="none" strike="noStrike" kern="1200" baseline="0">
                <a:latin typeface="Calibri" panose="020F0502020204030204" pitchFamily="34" charset="0"/>
              </a:rPr>
              <a:t> MS Frequency </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115</a:t>
            </a:r>
            <a:endPar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23" name="Retângulo 50">
            <a:extLst>
              <a:ext uri="{FF2B5EF4-FFF2-40B4-BE49-F238E27FC236}">
                <a16:creationId xmlns:a16="http://schemas.microsoft.com/office/drawing/2014/main" id="{A5285A51-6631-49A0-9CA8-78E03398FD21}"/>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6,5</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4" name="Retângulo 50">
            <a:extLst>
              <a:ext uri="{FF2B5EF4-FFF2-40B4-BE49-F238E27FC236}">
                <a16:creationId xmlns:a16="http://schemas.microsoft.com/office/drawing/2014/main" id="{4E15A577-C2B9-499E-9C73-F6A7DE8EBE77}"/>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7,0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5" name="Retângulo 50">
            <a:extLst>
              <a:ext uri="{FF2B5EF4-FFF2-40B4-BE49-F238E27FC236}">
                <a16:creationId xmlns:a16="http://schemas.microsoft.com/office/drawing/2014/main" id="{6B358484-E3BE-408C-BB32-F8E4AFD32432}"/>
              </a:ext>
            </a:extLst>
          </p:cNvPr>
          <p:cNvSpPr/>
          <p:nvPr/>
        </p:nvSpPr>
        <p:spPr>
          <a:xfrm>
            <a:off x="11650669" y="1533908"/>
            <a:ext cx="435589" cy="505216"/>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9,0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a:t>
            </a:r>
          </a:p>
        </p:txBody>
      </p:sp>
      <p:sp>
        <p:nvSpPr>
          <p:cNvPr id="26" name="CaixaDeTexto 25">
            <a:extLst>
              <a:ext uri="{FF2B5EF4-FFF2-40B4-BE49-F238E27FC236}">
                <a16:creationId xmlns:a16="http://schemas.microsoft.com/office/drawing/2014/main" id="{F5799AE4-B1D1-4D90-98E5-42C440C51DA7}"/>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7" name="CaixaDeTexto 26">
            <a:extLst>
              <a:ext uri="{FF2B5EF4-FFF2-40B4-BE49-F238E27FC236}">
                <a16:creationId xmlns:a16="http://schemas.microsoft.com/office/drawing/2014/main" id="{10565AAB-8994-4DC0-87D8-57327FB2177E}"/>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8" name="CaixaDeTexto 27">
            <a:extLst>
              <a:ext uri="{FF2B5EF4-FFF2-40B4-BE49-F238E27FC236}">
                <a16:creationId xmlns:a16="http://schemas.microsoft.com/office/drawing/2014/main" id="{5649EF41-BCFF-4B02-BBD8-D8DEF68DB8E6}"/>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pic>
        <p:nvPicPr>
          <p:cNvPr id="21" name="Imagem 20">
            <a:extLst>
              <a:ext uri="{FF2B5EF4-FFF2-40B4-BE49-F238E27FC236}">
                <a16:creationId xmlns:a16="http://schemas.microsoft.com/office/drawing/2014/main" id="{40D7D507-B557-45DB-92C3-EFC91C447C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37784" y="0"/>
            <a:ext cx="1009846" cy="1205835"/>
          </a:xfrm>
          <a:prstGeom prst="rect">
            <a:avLst/>
          </a:prstGeom>
        </p:spPr>
      </p:pic>
      <p:sp>
        <p:nvSpPr>
          <p:cNvPr id="22" name="object 23">
            <a:extLst>
              <a:ext uri="{FF2B5EF4-FFF2-40B4-BE49-F238E27FC236}">
                <a16:creationId xmlns:a16="http://schemas.microsoft.com/office/drawing/2014/main" id="{C33B8E18-AE3E-4D3F-8C61-5987B9C8A2F8}"/>
              </a:ext>
            </a:extLst>
          </p:cNvPr>
          <p:cNvSpPr txBox="1"/>
          <p:nvPr/>
        </p:nvSpPr>
        <p:spPr>
          <a:xfrm>
            <a:off x="590263" y="2275906"/>
            <a:ext cx="8010812" cy="5642570"/>
          </a:xfrm>
          <a:prstGeom prst="rect">
            <a:avLst/>
          </a:prstGeom>
        </p:spPr>
        <p:txBody>
          <a:bodyPr vert="horz" wrap="square" lIns="0" tIns="12700" rIns="0" bIns="0" rtlCol="0">
            <a:spAutoFit/>
          </a:bodyPr>
          <a:lstStyle/>
          <a:p>
            <a:pPr marL="12700" marR="5715">
              <a:spcBef>
                <a:spcPts val="100"/>
              </a:spcBef>
            </a:pPr>
            <a:r>
              <a:rPr lang="pt-BR" sz="1400" b="1" dirty="0">
                <a:cs typeface="Calibri"/>
              </a:rPr>
              <a:t>DESCRIPCIÓN </a:t>
            </a:r>
          </a:p>
          <a:p>
            <a:pPr marL="12700" marR="5715">
              <a:spcBef>
                <a:spcPts val="100"/>
              </a:spcBef>
            </a:pPr>
            <a:r>
              <a:rPr kumimoji="0" lang="es-ES_tradnl" sz="1400" b="0" i="0" u="none" strike="noStrike" kern="1200" cap="none" spc="-10" normalizeH="0" baseline="0" noProof="0" dirty="0">
                <a:ln>
                  <a:noFill/>
                </a:ln>
                <a:effectLst/>
                <a:uLnTx/>
                <a:uFillTx/>
                <a:ea typeface="+mn-ea"/>
                <a:cs typeface="Calibri"/>
              </a:rPr>
              <a:t>En esta métrica es evaluada la presencia de por lo menos 1 punto extra de SSD Coca Cola TM MS </a:t>
            </a:r>
            <a:r>
              <a:rPr kumimoji="0" lang="es-ES_tradnl" sz="1400" b="0" i="0" u="none" strike="noStrike" kern="1200" cap="none" spc="-10" normalizeH="0" baseline="0" noProof="0" dirty="0" err="1">
                <a:ln>
                  <a:noFill/>
                </a:ln>
                <a:effectLst/>
                <a:uLnTx/>
                <a:uFillTx/>
                <a:ea typeface="+mn-ea"/>
                <a:cs typeface="Calibri"/>
              </a:rPr>
              <a:t>Frequency</a:t>
            </a:r>
            <a:r>
              <a:rPr kumimoji="0" lang="es-ES_tradnl" sz="1400" b="0" i="0" u="none" strike="noStrike" kern="1200" cap="none" spc="-10" normalizeH="0" baseline="0" noProof="0" dirty="0">
                <a:ln>
                  <a:noFill/>
                </a:ln>
                <a:effectLst/>
                <a:uLnTx/>
                <a:uFillTx/>
                <a:ea typeface="+mn-ea"/>
                <a:cs typeface="Calibri"/>
              </a:rPr>
              <a:t> Y SSD Sabores MS </a:t>
            </a:r>
            <a:r>
              <a:rPr kumimoji="0" lang="es-ES_tradnl" sz="1400" b="0" i="0" u="none" strike="noStrike" kern="1200" cap="none" spc="-10" normalizeH="0" baseline="0" noProof="0" dirty="0" err="1">
                <a:ln>
                  <a:noFill/>
                </a:ln>
                <a:effectLst/>
                <a:uLnTx/>
                <a:uFillTx/>
                <a:ea typeface="+mn-ea"/>
                <a:cs typeface="Calibri"/>
              </a:rPr>
              <a:t>Frequency</a:t>
            </a:r>
            <a:r>
              <a:rPr kumimoji="0" lang="es-ES_tradnl" sz="1400" b="0" i="0" u="none" strike="noStrike" kern="1200" cap="none" spc="-10" normalizeH="0" baseline="0" noProof="0" dirty="0">
                <a:ln>
                  <a:noFill/>
                </a:ln>
                <a:effectLst/>
                <a:uLnTx/>
                <a:uFillTx/>
                <a:ea typeface="+mn-ea"/>
                <a:cs typeface="Calibri"/>
              </a:rPr>
              <a:t> O STILL Jugos MS </a:t>
            </a:r>
            <a:r>
              <a:rPr kumimoji="0" lang="es-ES_tradnl" sz="1400" b="1" i="0" u="none" strike="noStrike" kern="1200" cap="none" spc="-5" normalizeH="0" baseline="0" noProof="0" dirty="0">
                <a:ln>
                  <a:noFill/>
                </a:ln>
                <a:effectLst/>
                <a:uLnTx/>
                <a:uFillTx/>
                <a:ea typeface="+mn-ea"/>
                <a:cs typeface="Calibri"/>
              </a:rPr>
              <a:t>preferentemente en la sección de </a:t>
            </a:r>
            <a:r>
              <a:rPr kumimoji="0" lang="es-ES_tradnl" sz="1400" b="1" i="0" u="none" strike="noStrike" kern="1200" cap="none" spc="-5" normalizeH="0" baseline="0" noProof="0" dirty="0" err="1">
                <a:ln>
                  <a:noFill/>
                </a:ln>
                <a:effectLst/>
                <a:uLnTx/>
                <a:uFillTx/>
                <a:ea typeface="+mn-ea"/>
                <a:cs typeface="Calibri"/>
              </a:rPr>
              <a:t>grocery</a:t>
            </a:r>
            <a:r>
              <a:rPr kumimoji="0" lang="es-ES_tradnl" sz="1400" b="1" i="0" u="none" strike="noStrike" kern="1200" cap="none" spc="-5" normalizeH="0" baseline="0" noProof="0" dirty="0">
                <a:ln>
                  <a:noFill/>
                </a:ln>
                <a:effectLst/>
                <a:uLnTx/>
                <a:uFillTx/>
                <a:ea typeface="+mn-ea"/>
                <a:cs typeface="Calibri"/>
              </a:rPr>
              <a:t> del PDV. </a:t>
            </a:r>
            <a:r>
              <a:rPr kumimoji="0" lang="es-ES_tradnl" sz="1400" b="0" i="0" u="none" strike="noStrike" kern="1200" cap="none" spc="-5" normalizeH="0" baseline="0" noProof="0" dirty="0">
                <a:ln>
                  <a:noFill/>
                </a:ln>
                <a:effectLst/>
                <a:uLnTx/>
                <a:uFillTx/>
                <a:ea typeface="+mn-ea"/>
                <a:cs typeface="Calibri"/>
              </a:rPr>
              <a:t>Para puntuar, el PDV debe encajar en uno de los escenarios a continuación :</a:t>
            </a:r>
          </a:p>
          <a:p>
            <a:pPr marL="12700" marR="5715">
              <a:spcBef>
                <a:spcPts val="100"/>
              </a:spcBef>
            </a:pPr>
            <a:endParaRPr lang="es-ES_tradnl" sz="1400" spc="-10" dirty="0">
              <a:cs typeface="Calibri"/>
            </a:endParaRPr>
          </a:p>
          <a:p>
            <a:pPr marR="5715">
              <a:spcBef>
                <a:spcPts val="100"/>
              </a:spcBef>
            </a:pPr>
            <a:r>
              <a:rPr lang="es-ES_tradnl" sz="1400" b="1" spc="-10" dirty="0">
                <a:cs typeface="Calibri"/>
              </a:rPr>
              <a:t>VALIDACION HOTSPOT </a:t>
            </a:r>
          </a:p>
          <a:p>
            <a:pPr marL="12700" marR="5715">
              <a:spcBef>
                <a:spcPts val="100"/>
              </a:spcBef>
            </a:pPr>
            <a:r>
              <a:rPr lang="es-ES_tradnl" sz="1400" spc="-10" dirty="0">
                <a:cs typeface="Calibri"/>
              </a:rPr>
              <a:t>Por lo menos 1 Rack KO o Punta de Góndola Rack KO </a:t>
            </a:r>
            <a:r>
              <a:rPr lang="es-ES_tradnl" sz="1400" b="1" spc="-10" dirty="0">
                <a:cs typeface="Calibri"/>
              </a:rPr>
              <a:t>o</a:t>
            </a:r>
            <a:r>
              <a:rPr lang="es-ES_tradnl" sz="1400" spc="-10" dirty="0">
                <a:cs typeface="Calibri"/>
              </a:rPr>
              <a:t> 1 EDF KO, Pared EDF KO o Punta de Góndola EDF KO </a:t>
            </a:r>
          </a:p>
          <a:p>
            <a:pPr marL="12700" marR="5715">
              <a:spcBef>
                <a:spcPts val="100"/>
              </a:spcBef>
            </a:pPr>
            <a:r>
              <a:rPr lang="es-ES_tradnl" sz="1400" b="1" spc="-10" dirty="0">
                <a:cs typeface="Calibri"/>
              </a:rPr>
              <a:t>Mínimo de 70% de ocupación del rack o EDF, </a:t>
            </a:r>
            <a:r>
              <a:rPr lang="es-ES_tradnl" sz="1400" spc="-10" dirty="0">
                <a:cs typeface="Calibri"/>
              </a:rPr>
              <a:t>siendo 50% con SSD Coca-Cola Original MS y SSD Coca-Cola sin azúcar MS </a:t>
            </a:r>
            <a:r>
              <a:rPr lang="es-ES_tradnl" sz="1400" dirty="0">
                <a:cs typeface="Calibri"/>
              </a:rPr>
              <a:t>(ambas precisan estar presentes) </a:t>
            </a:r>
            <a:r>
              <a:rPr lang="es-ES_tradnl" sz="1400" spc="-10" dirty="0">
                <a:cs typeface="Calibri"/>
              </a:rPr>
              <a:t>y SSD SABORES MS siendo necesarios 10 frentes de los cuales 7 para CC, 3 para SABORES.</a:t>
            </a:r>
          </a:p>
          <a:p>
            <a:pPr marL="12700" marR="5715">
              <a:spcBef>
                <a:spcPts val="100"/>
              </a:spcBef>
            </a:pPr>
            <a:endParaRPr lang="es-ES_tradnl" sz="1400" spc="-10" dirty="0">
              <a:cs typeface="Calibri"/>
            </a:endParaRPr>
          </a:p>
          <a:p>
            <a:pPr marL="12700" marR="5715">
              <a:spcBef>
                <a:spcPts val="100"/>
              </a:spcBef>
            </a:pPr>
            <a:r>
              <a:rPr lang="es-ES_tradnl" sz="1400" spc="-10" dirty="0">
                <a:cs typeface="Calibri"/>
              </a:rPr>
              <a:t>La activación debe ser ejecutada en un único equipo. La única excepción es una activación de 2 o mas racks, siempre y cuando este a una distancia máxima de 30cm entre ellos.</a:t>
            </a: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marR="5715">
              <a:spcBef>
                <a:spcPts val="100"/>
              </a:spcBef>
            </a:pPr>
            <a:endParaRPr lang="es-ES_tradnl" sz="1400" b="1" spc="-10" dirty="0">
              <a:cs typeface="Calibri"/>
            </a:endParaRPr>
          </a:p>
          <a:p>
            <a:pPr marL="12700">
              <a:spcBef>
                <a:spcPts val="100"/>
              </a:spcBef>
              <a:defRPr/>
            </a:pPr>
            <a:endParaRPr kumimoji="0" lang="es-ES_tradnl" sz="1400" b="0" i="0" u="none" strike="noStrike" kern="1200" cap="none" spc="0" normalizeH="0" baseline="0" noProof="0" dirty="0">
              <a:ln>
                <a:noFill/>
              </a:ln>
              <a:effectLst/>
              <a:uLnTx/>
              <a:uFillTx/>
              <a:ea typeface="+mn-ea"/>
              <a:cs typeface="Calibri"/>
            </a:endParaRPr>
          </a:p>
        </p:txBody>
      </p:sp>
      <p:pic>
        <p:nvPicPr>
          <p:cNvPr id="30" name="Imagem 29">
            <a:extLst>
              <a:ext uri="{FF2B5EF4-FFF2-40B4-BE49-F238E27FC236}">
                <a16:creationId xmlns:a16="http://schemas.microsoft.com/office/drawing/2014/main" id="{3D5FACFB-5567-4E72-BAA5-DDD4ECEB4922}"/>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31" name="Picture 13" descr="Logo, icon&#10;&#10;Description automatically generated">
            <a:extLst>
              <a:ext uri="{FF2B5EF4-FFF2-40B4-BE49-F238E27FC236}">
                <a16:creationId xmlns:a16="http://schemas.microsoft.com/office/drawing/2014/main" id="{31750A4D-275D-4040-A450-16886F6871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35" name="Retângulo: Cantos Arredondados 34">
            <a:extLst>
              <a:ext uri="{FF2B5EF4-FFF2-40B4-BE49-F238E27FC236}">
                <a16:creationId xmlns:a16="http://schemas.microsoft.com/office/drawing/2014/main" id="{3BF8AD9B-AB2E-43E4-9B27-4ABF9F20CEBA}"/>
              </a:ext>
            </a:extLst>
          </p:cNvPr>
          <p:cNvSpPr/>
          <p:nvPr/>
        </p:nvSpPr>
        <p:spPr>
          <a:xfrm>
            <a:off x="794862" y="240935"/>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6" name="Espaço Reservado para Conteúdo 6">
            <a:extLst>
              <a:ext uri="{FF2B5EF4-FFF2-40B4-BE49-F238E27FC236}">
                <a16:creationId xmlns:a16="http://schemas.microsoft.com/office/drawing/2014/main" id="{32418FEE-7EE6-42F4-8332-6EC61FED5629}"/>
              </a:ext>
            </a:extLst>
          </p:cNvPr>
          <p:cNvSpPr txBox="1">
            <a:spLocks/>
          </p:cNvSpPr>
          <p:nvPr/>
        </p:nvSpPr>
        <p:spPr>
          <a:xfrm>
            <a:off x="842736" y="710198"/>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ACTIVACIÓN</a:t>
            </a:r>
          </a:p>
          <a:p>
            <a:pPr marL="0" indent="0">
              <a:buFont typeface="Arial" panose="020B0604020202020204" pitchFamily="34" charset="0"/>
              <a:buNone/>
            </a:pPr>
            <a:endParaRPr lang="es-419" sz="1600" b="1">
              <a:latin typeface="TCCC-UnityText" panose="020B0505030303020204" pitchFamily="34" charset="0"/>
            </a:endParaRPr>
          </a:p>
        </p:txBody>
      </p:sp>
      <p:sp>
        <p:nvSpPr>
          <p:cNvPr id="37" name="Retângulo: Cantos Arredondados 36">
            <a:extLst>
              <a:ext uri="{FF2B5EF4-FFF2-40B4-BE49-F238E27FC236}">
                <a16:creationId xmlns:a16="http://schemas.microsoft.com/office/drawing/2014/main" id="{2EDC8E8F-CB2C-4720-A900-46A707ADA2D7}"/>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8" name="Espaço Reservado para Conteúdo 6">
            <a:extLst>
              <a:ext uri="{FF2B5EF4-FFF2-40B4-BE49-F238E27FC236}">
                <a16:creationId xmlns:a16="http://schemas.microsoft.com/office/drawing/2014/main" id="{045D0899-AD40-4C13-BFB2-0D959ACF4AFC}"/>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ACTIVACIÓN</a:t>
            </a:r>
          </a:p>
          <a:p>
            <a:pPr marL="0" indent="0">
              <a:buFont typeface="Arial" panose="020B0604020202020204" pitchFamily="34" charset="0"/>
              <a:buNone/>
            </a:pPr>
            <a:endParaRPr lang="es-419" sz="1600" b="1">
              <a:latin typeface="TCCC-UnityText" panose="020B0505030303020204" pitchFamily="34" charset="0"/>
            </a:endParaRPr>
          </a:p>
        </p:txBody>
      </p:sp>
      <p:pic>
        <p:nvPicPr>
          <p:cNvPr id="29" name="Picture 20" descr="A picture containing text, indoor, library, room&#10;&#10;Description automatically generated">
            <a:extLst>
              <a:ext uri="{FF2B5EF4-FFF2-40B4-BE49-F238E27FC236}">
                <a16:creationId xmlns:a16="http://schemas.microsoft.com/office/drawing/2014/main" id="{2272E91B-5F45-438B-A6BC-BFE79D5FD27E}"/>
              </a:ext>
            </a:extLst>
          </p:cNvPr>
          <p:cNvPicPr>
            <a:picLocks noChangeAspect="1"/>
          </p:cNvPicPr>
          <p:nvPr/>
        </p:nvPicPr>
        <p:blipFill rotWithShape="1">
          <a:blip r:embed="rId5">
            <a:extLst>
              <a:ext uri="{28A0092B-C50C-407E-A947-70E740481C1C}">
                <a14:useLocalDpi xmlns:a14="http://schemas.microsoft.com/office/drawing/2010/main" val="0"/>
              </a:ext>
            </a:extLst>
          </a:blip>
          <a:srcRect l="18163" t="8652" r="21272"/>
          <a:stretch/>
        </p:blipFill>
        <p:spPr>
          <a:xfrm>
            <a:off x="8806281" y="2336679"/>
            <a:ext cx="2839254" cy="3395776"/>
          </a:xfrm>
          <a:prstGeom prst="rect">
            <a:avLst/>
          </a:prstGeom>
        </p:spPr>
      </p:pic>
    </p:spTree>
    <p:extLst>
      <p:ext uri="{BB962C8B-B14F-4D97-AF65-F5344CB8AC3E}">
        <p14:creationId xmlns:p14="http://schemas.microsoft.com/office/powerpoint/2010/main" val="347452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err="1">
                <a:latin typeface="Calibri" panose="020F0502020204030204" pitchFamily="34" charset="0"/>
              </a:rPr>
              <a:t>Comunicación</a:t>
            </a:r>
            <a:r>
              <a:rPr lang="en-US" sz="1600" b="1" i="0" u="none" strike="noStrike" kern="1200" baseline="0">
                <a:latin typeface="Calibri" panose="020F0502020204030204" pitchFamily="34" charset="0"/>
              </a:rPr>
              <a:t> "Meals" con SSD Coca Cola TM MS Frequency Y SSD </a:t>
            </a:r>
            <a:r>
              <a:rPr lang="en-US" sz="1600" b="1" i="0" u="none" strike="noStrike" kern="1200" baseline="0" err="1">
                <a:latin typeface="Calibri" panose="020F0502020204030204" pitchFamily="34" charset="0"/>
              </a:rPr>
              <a:t>Sabores</a:t>
            </a:r>
            <a:r>
              <a:rPr lang="en-US" sz="1600" b="1" i="0" u="none" strike="noStrike" kern="1200" baseline="0">
                <a:latin typeface="Calibri" panose="020F0502020204030204" pitchFamily="34" charset="0"/>
              </a:rPr>
              <a:t> MS Frequency Y STILL </a:t>
            </a:r>
            <a:r>
              <a:rPr lang="en-US" sz="1600" b="1" i="0" u="none" strike="noStrike" kern="1200" baseline="0" err="1">
                <a:latin typeface="Calibri" panose="020F0502020204030204" pitchFamily="34" charset="0"/>
              </a:rPr>
              <a:t>Jugos</a:t>
            </a:r>
            <a:r>
              <a:rPr lang="en-US" sz="1600" b="1" i="0" u="none" strike="noStrike" kern="1200" baseline="0">
                <a:latin typeface="Calibri" panose="020F0502020204030204" pitchFamily="34" charset="0"/>
              </a:rPr>
              <a:t> MS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116</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C59AF80B-B197-4EE7-9E1D-7EF5B2810C31}"/>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13" name="Retângulo 50">
            <a:extLst>
              <a:ext uri="{FF2B5EF4-FFF2-40B4-BE49-F238E27FC236}">
                <a16:creationId xmlns:a16="http://schemas.microsoft.com/office/drawing/2014/main" id="{BC70E33B-0EE1-4310-A7D1-FD9A5628E1FB}"/>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1,0%</a:t>
            </a:r>
          </a:p>
        </p:txBody>
      </p:sp>
      <p:sp>
        <p:nvSpPr>
          <p:cNvPr id="14" name="Retângulo 50">
            <a:extLst>
              <a:ext uri="{FF2B5EF4-FFF2-40B4-BE49-F238E27FC236}">
                <a16:creationId xmlns:a16="http://schemas.microsoft.com/office/drawing/2014/main" id="{4252DC1E-5DCE-4225-B33E-22D872F731F2}"/>
              </a:ext>
            </a:extLst>
          </p:cNvPr>
          <p:cNvSpPr/>
          <p:nvPr/>
        </p:nvSpPr>
        <p:spPr>
          <a:xfrm>
            <a:off x="11650669" y="1533908"/>
            <a:ext cx="440723" cy="50521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1,0 %</a:t>
            </a:r>
          </a:p>
        </p:txBody>
      </p:sp>
      <p:sp>
        <p:nvSpPr>
          <p:cNvPr id="15" name="CaixaDeTexto 14">
            <a:extLst>
              <a:ext uri="{FF2B5EF4-FFF2-40B4-BE49-F238E27FC236}">
                <a16:creationId xmlns:a16="http://schemas.microsoft.com/office/drawing/2014/main" id="{26BB9DA2-3159-4BCD-A46A-EBF27718E578}"/>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C21002B1-F662-45C2-A0CC-90BF779EF8F8}"/>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0E750F6D-ACE4-4B02-886B-4C9E54F74E68}"/>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4" name="object 23">
            <a:extLst>
              <a:ext uri="{FF2B5EF4-FFF2-40B4-BE49-F238E27FC236}">
                <a16:creationId xmlns:a16="http://schemas.microsoft.com/office/drawing/2014/main" id="{F5620DF3-BDF9-4BAD-8E7E-223AEEF46414}"/>
              </a:ext>
            </a:extLst>
          </p:cNvPr>
          <p:cNvSpPr txBox="1"/>
          <p:nvPr/>
        </p:nvSpPr>
        <p:spPr>
          <a:xfrm>
            <a:off x="636090" y="4828056"/>
            <a:ext cx="10890390" cy="2167260"/>
          </a:xfrm>
          <a:prstGeom prst="rect">
            <a:avLst/>
          </a:prstGeom>
        </p:spPr>
        <p:txBody>
          <a:bodyPr vert="horz" wrap="square" lIns="0" tIns="12700" rIns="0" bIns="0" rtlCol="0">
            <a:spAutoFit/>
          </a:bodyPr>
          <a:lstStyle/>
          <a:p>
            <a:pPr>
              <a:tabLst>
                <a:tab pos="143510" algn="l"/>
              </a:tabLst>
            </a:pPr>
            <a:r>
              <a:rPr lang="pt-BR" sz="1400" b="1">
                <a:cs typeface="Calibri"/>
              </a:rPr>
              <a:t>OBSERVACIONES:</a:t>
            </a:r>
          </a:p>
          <a:p>
            <a:pPr>
              <a:tabLst>
                <a:tab pos="143510" algn="l"/>
              </a:tabLst>
            </a:pPr>
            <a:endParaRPr lang="pt-BR" sz="1400" b="1">
              <a:cs typeface="Calibri"/>
            </a:endParaRPr>
          </a:p>
          <a:p>
            <a:pPr>
              <a:tabLst>
                <a:tab pos="143510" algn="l"/>
              </a:tabLst>
            </a:pPr>
            <a:r>
              <a:rPr lang="es-ES_tradnl" sz="1400">
                <a:cs typeface="Calibri"/>
              </a:rPr>
              <a:t>Cuando no se activa directamente en el GDM, la comunicación de ocasión debe estar a menos de 1,0 metro (100cm) del Punto Extra para que afecte positivamente a esta métrica.</a:t>
            </a:r>
          </a:p>
          <a:p>
            <a:pPr>
              <a:tabLst>
                <a:tab pos="143510" algn="l"/>
              </a:tabLst>
            </a:pPr>
            <a:endParaRPr lang="es-ES_tradnl" sz="1400">
              <a:cs typeface="Calibri"/>
            </a:endParaRPr>
          </a:p>
          <a:p>
            <a:pPr>
              <a:tabLst>
                <a:tab pos="143510" algn="l"/>
              </a:tabLst>
            </a:pPr>
            <a:r>
              <a:rPr lang="es-ES_tradnl" sz="1400">
                <a:cs typeface="Calibri"/>
              </a:rPr>
              <a:t>El PDV puede puntuar la Comunicación de Ocasión incluso sin afectar positivamente el Punto Extra, o sea, no hay un </a:t>
            </a:r>
            <a:r>
              <a:rPr lang="es-ES_tradnl" sz="1400" err="1">
                <a:cs typeface="Calibri"/>
              </a:rPr>
              <a:t>pre-requisito</a:t>
            </a:r>
            <a:r>
              <a:rPr lang="es-ES_tradnl" sz="1400">
                <a:cs typeface="Calibri"/>
              </a:rPr>
              <a:t>. Las métricas serán evaluadas de forma independiente.</a:t>
            </a:r>
          </a:p>
          <a:p>
            <a:pPr>
              <a:tabLst>
                <a:tab pos="143510" algn="l"/>
              </a:tabLst>
            </a:pPr>
            <a:endParaRPr lang="es-ES_tradnl" sz="1400">
              <a:cs typeface="Calibri"/>
            </a:endParaRPr>
          </a:p>
          <a:p>
            <a:pPr>
              <a:tabLst>
                <a:tab pos="143510" algn="l"/>
              </a:tabLst>
            </a:pPr>
            <a:r>
              <a:rPr lang="es-ES_tradnl" sz="1400">
                <a:cs typeface="Calibri"/>
              </a:rPr>
              <a:t>Comunicación de Ocasión de esa métrica solo va a ser mandatorio en el Q3.</a:t>
            </a:r>
          </a:p>
          <a:p>
            <a:pPr>
              <a:tabLst>
                <a:tab pos="143510" algn="l"/>
              </a:tabLst>
            </a:pPr>
            <a:endParaRPr lang="pt-BR" sz="1400">
              <a:cs typeface="Calibri"/>
            </a:endParaRPr>
          </a:p>
        </p:txBody>
      </p:sp>
      <p:sp>
        <p:nvSpPr>
          <p:cNvPr id="25" name="object 23">
            <a:extLst>
              <a:ext uri="{FF2B5EF4-FFF2-40B4-BE49-F238E27FC236}">
                <a16:creationId xmlns:a16="http://schemas.microsoft.com/office/drawing/2014/main" id="{D5D03D91-6B17-4673-9D0E-0D83C4E9F952}"/>
              </a:ext>
            </a:extLst>
          </p:cNvPr>
          <p:cNvSpPr txBox="1"/>
          <p:nvPr/>
        </p:nvSpPr>
        <p:spPr>
          <a:xfrm>
            <a:off x="590263" y="3001644"/>
            <a:ext cx="11566627" cy="2382704"/>
          </a:xfrm>
          <a:prstGeom prst="rect">
            <a:avLst/>
          </a:prstGeom>
        </p:spPr>
        <p:txBody>
          <a:bodyPr vert="horz" wrap="square" lIns="0" tIns="12700" rIns="0" bIns="0" rtlCol="0">
            <a:spAutoFit/>
          </a:bodyPr>
          <a:lstStyle/>
          <a:p>
            <a:pPr marL="285750" indent="-285750">
              <a:buFont typeface="Arial" panose="020B0604020202020204" pitchFamily="34" charset="0"/>
              <a:buChar char="•"/>
              <a:tabLst>
                <a:tab pos="143510" algn="l"/>
              </a:tabLst>
            </a:pPr>
            <a:r>
              <a:rPr lang="es-ES_tradnl" sz="1400">
                <a:cs typeface="Calibri"/>
              </a:rPr>
              <a:t>Mención verbal (frase) alusiva a la ocasión </a:t>
            </a:r>
            <a:r>
              <a:rPr lang="es-ES_tradnl" sz="1400" spc="-10">
                <a:cs typeface="Calibri"/>
              </a:rPr>
              <a:t>‘</a:t>
            </a:r>
            <a:r>
              <a:rPr lang="es-ES_tradnl" sz="1400" spc="-10" err="1">
                <a:cs typeface="Calibri"/>
              </a:rPr>
              <a:t>Meals</a:t>
            </a:r>
            <a:r>
              <a:rPr lang="es-ES_tradnl" sz="1400" spc="-10">
                <a:cs typeface="Calibri"/>
              </a:rPr>
              <a:t>’ – con divulgación de Coca-Cola + Sabores + Del Valle </a:t>
            </a:r>
            <a:r>
              <a:rPr lang="es-ES_tradnl" sz="1400" b="1">
                <a:cs typeface="Times New Roman"/>
              </a:rPr>
              <a:t>O</a:t>
            </a:r>
            <a:r>
              <a:rPr lang="es-ES_tradnl" sz="1400" b="1" spc="-10">
                <a:solidFill>
                  <a:srgbClr val="E46C0A"/>
                </a:solidFill>
                <a:cs typeface="Calibri"/>
              </a:rPr>
              <a:t> </a:t>
            </a:r>
            <a:r>
              <a:rPr lang="es-ES_tradnl" sz="1400" spc="-10">
                <a:cs typeface="Calibri"/>
              </a:rPr>
              <a:t>Imagen de los productos/ exposición de la marca de Coca-Cola + Sabores + Del Valle;</a:t>
            </a:r>
            <a:endParaRPr lang="es-ES_tradnl" sz="1400" spc="-5">
              <a:cs typeface="Calibri"/>
            </a:endParaRPr>
          </a:p>
          <a:p>
            <a:endParaRPr lang="es-ES_tradnl" sz="1400" spc="-5">
              <a:cs typeface="Calibri"/>
            </a:endParaRPr>
          </a:p>
          <a:p>
            <a:pPr marL="285750" indent="-285750">
              <a:buFont typeface="Arial" panose="020B0604020202020204" pitchFamily="34" charset="0"/>
              <a:buChar char="•"/>
            </a:pPr>
            <a:r>
              <a:rPr lang="es-ES_tradnl" sz="1400">
                <a:cs typeface="Calibri"/>
              </a:rPr>
              <a:t>La dimensión mínima del material deberá ser 20x20cm;</a:t>
            </a:r>
          </a:p>
          <a:p>
            <a:endParaRPr lang="es-ES_tradnl" sz="1400">
              <a:solidFill>
                <a:srgbClr val="FF0000"/>
              </a:solidFill>
              <a:cs typeface="Calibri"/>
            </a:endParaRPr>
          </a:p>
          <a:p>
            <a:pPr marL="285750" indent="-285750">
              <a:buFont typeface="Arial" panose="020B0604020202020204" pitchFamily="34" charset="0"/>
              <a:buChar char="•"/>
            </a:pPr>
            <a:r>
              <a:rPr lang="es-ES_tradnl" sz="1400" spc="-5">
                <a:cs typeface="Calibri"/>
              </a:rPr>
              <a:t>El material debe contener la comunicación de precio de, cono mínimo, 1 de los productos expuestos em el material publicitario y  presente en el Punto Extra</a:t>
            </a:r>
          </a:p>
          <a:p>
            <a:pPr marL="285750" indent="-285750">
              <a:buFont typeface="Arial" panose="020B0604020202020204" pitchFamily="34" charset="0"/>
              <a:buChar char="•"/>
            </a:pPr>
            <a:endParaRPr lang="es-ES_tradnl" sz="1400" spc="-5">
              <a:cs typeface="Calibri"/>
            </a:endParaRPr>
          </a:p>
          <a:p>
            <a:pPr marL="285750" indent="-285750">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spc="-10">
              <a:cs typeface="Calibri"/>
            </a:endParaRPr>
          </a:p>
          <a:p>
            <a:pPr marL="285750" indent="-285750">
              <a:buFont typeface="Arial" panose="020B0604020202020204" pitchFamily="34" charset="0"/>
              <a:buChar char="•"/>
            </a:pPr>
            <a:endParaRPr lang="es-ES_tradnl" sz="1400" spc="-5">
              <a:cs typeface="Calibri"/>
            </a:endParaRPr>
          </a:p>
          <a:p>
            <a:pPr marL="285750" indent="-285750">
              <a:buFont typeface="Arial" panose="020B0604020202020204" pitchFamily="34" charset="0"/>
              <a:buChar char="•"/>
            </a:pPr>
            <a:endParaRPr lang="es-ES_tradnl" sz="1400" spc="-5">
              <a:solidFill>
                <a:srgbClr val="FF0000"/>
              </a:solidFill>
              <a:cs typeface="Calibri"/>
            </a:endParaRPr>
          </a:p>
          <a:p>
            <a:pPr marL="285750" indent="-285750">
              <a:buFont typeface="Arial" panose="020B0604020202020204" pitchFamily="34" charset="0"/>
              <a:buChar char="•"/>
            </a:pPr>
            <a:endParaRPr lang="es-ES_tradnl" sz="1400">
              <a:solidFill>
                <a:srgbClr val="FF0000"/>
              </a:solidFill>
              <a:cs typeface="Calibri"/>
            </a:endParaRPr>
          </a:p>
        </p:txBody>
      </p:sp>
      <p:sp>
        <p:nvSpPr>
          <p:cNvPr id="26" name="object 23">
            <a:extLst>
              <a:ext uri="{FF2B5EF4-FFF2-40B4-BE49-F238E27FC236}">
                <a16:creationId xmlns:a16="http://schemas.microsoft.com/office/drawing/2014/main" id="{367AD383-6900-4FFC-8BC5-3214282A3FC5}"/>
              </a:ext>
            </a:extLst>
          </p:cNvPr>
          <p:cNvSpPr txBox="1"/>
          <p:nvPr/>
        </p:nvSpPr>
        <p:spPr>
          <a:xfrm>
            <a:off x="598983" y="2216626"/>
            <a:ext cx="11130007" cy="659155"/>
          </a:xfrm>
          <a:prstGeom prst="rect">
            <a:avLst/>
          </a:prstGeom>
        </p:spPr>
        <p:txBody>
          <a:bodyPr vert="horz" wrap="square" lIns="0" tIns="12700" rIns="0" bIns="0" rtlCol="0">
            <a:spAutoFit/>
          </a:bodyPr>
          <a:lstStyle/>
          <a:p>
            <a:pPr marR="5715"/>
            <a:r>
              <a:rPr lang="pt-BR" sz="1400" b="1">
                <a:cs typeface="Calibri"/>
              </a:rPr>
              <a:t>DESCRIPCIÓN </a:t>
            </a:r>
          </a:p>
          <a:p>
            <a:pPr marR="5715"/>
            <a:r>
              <a:rPr lang="es-ES_tradnl" sz="1400" spc="-10">
                <a:cs typeface="Calibri"/>
              </a:rPr>
              <a:t>Las activaciones con Puntos Extras son mas asertivos cuando están bien comunicadas, pues refuerzan la experiencia que queremos generar en los consumidores finales al adquirir nuestros productos. De esta forma , la métrica evalúa si el equipamiento o </a:t>
            </a:r>
            <a:r>
              <a:rPr lang="es-ES_tradnl" sz="1400" spc="-10" err="1">
                <a:cs typeface="Calibri"/>
              </a:rPr>
              <a:t>HotSpot</a:t>
            </a:r>
            <a:r>
              <a:rPr lang="es-ES_tradnl" sz="1400" spc="-10">
                <a:cs typeface="Calibri"/>
              </a:rPr>
              <a:t> posee las siguientes características :</a:t>
            </a:r>
            <a:endParaRPr lang="es-ES_tradnl" sz="1400">
              <a:cs typeface="Calibri"/>
            </a:endParaRPr>
          </a:p>
        </p:txBody>
      </p:sp>
      <p:pic>
        <p:nvPicPr>
          <p:cNvPr id="29" name="Imagem 28">
            <a:extLst>
              <a:ext uri="{FF2B5EF4-FFF2-40B4-BE49-F238E27FC236}">
                <a16:creationId xmlns:a16="http://schemas.microsoft.com/office/drawing/2014/main" id="{73A28FA7-59AE-4FA0-AF9F-A206CE742B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0" name="Imagem 29">
            <a:extLst>
              <a:ext uri="{FF2B5EF4-FFF2-40B4-BE49-F238E27FC236}">
                <a16:creationId xmlns:a16="http://schemas.microsoft.com/office/drawing/2014/main" id="{DFFC11CE-99C9-4883-9EF5-E5A38B36D277}"/>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3" name="Picture 13" descr="Logo, icon&#10;&#10;Description automatically generated">
            <a:extLst>
              <a:ext uri="{FF2B5EF4-FFF2-40B4-BE49-F238E27FC236}">
                <a16:creationId xmlns:a16="http://schemas.microsoft.com/office/drawing/2014/main" id="{BD630134-6B2D-47D9-9D37-04AE0002FA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31" name="Retângulo: Cantos Arredondados 30">
            <a:extLst>
              <a:ext uri="{FF2B5EF4-FFF2-40B4-BE49-F238E27FC236}">
                <a16:creationId xmlns:a16="http://schemas.microsoft.com/office/drawing/2014/main" id="{F99AADBF-3A44-4D86-971F-A4C3705A4E4C}"/>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2" name="Espaço Reservado para Conteúdo 6">
            <a:extLst>
              <a:ext uri="{FF2B5EF4-FFF2-40B4-BE49-F238E27FC236}">
                <a16:creationId xmlns:a16="http://schemas.microsoft.com/office/drawing/2014/main" id="{133135C6-A5EB-4BD7-9165-1C23F27A6D35}"/>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ACTIVACIÓN</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2645350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POC- </a:t>
            </a:r>
            <a:r>
              <a:rPr lang="en-US" sz="1600" b="1" i="0" u="none" strike="noStrike" kern="1200" baseline="0" err="1">
                <a:latin typeface="Calibri" panose="020F0502020204030204" pitchFamily="34" charset="0"/>
              </a:rPr>
              <a:t>Activación</a:t>
            </a:r>
            <a:r>
              <a:rPr lang="en-US" sz="1600" b="1" i="0" u="none" strike="noStrike" kern="1200" baseline="0">
                <a:latin typeface="Calibri" panose="020F0502020204030204" pitchFamily="34" charset="0"/>
              </a:rPr>
              <a:t> "My Moments”</a:t>
            </a:r>
            <a:r>
              <a:rPr lang="es-419" sz="1600" b="1" i="0" u="none" strike="noStrike" kern="1200" baseline="0">
                <a:latin typeface="Calibri" panose="020F0502020204030204" pitchFamily="34" charset="0"/>
              </a:rPr>
              <a:t> con SSD Coca Cola TM SS Y SSD Sprite SS </a:t>
            </a:r>
            <a:r>
              <a:rPr lang="es-419" sz="1600" b="1" i="0" u="none" strike="noStrike" kern="1200" baseline="0" err="1">
                <a:latin typeface="Calibri" panose="020F0502020204030204" pitchFamily="34" charset="0"/>
              </a:rPr>
              <a:t>Entry</a:t>
            </a:r>
            <a:r>
              <a:rPr lang="es-419" sz="1600" b="1" i="0" u="none" strike="noStrike" kern="1200" baseline="0">
                <a:latin typeface="Calibri" panose="020F0502020204030204" pitchFamily="34" charset="0"/>
              </a:rPr>
              <a:t> O </a:t>
            </a:r>
            <a:r>
              <a:rPr lang="es-419" sz="1600" b="1" i="0" u="none" strike="noStrike" kern="1200" baseline="0" err="1">
                <a:latin typeface="Calibri" panose="020F0502020204030204" pitchFamily="34" charset="0"/>
              </a:rPr>
              <a:t>Frequency</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117</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617F1BE1-5293-4894-8628-AE4D7E3FDACC}"/>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2059F623-8B6E-4BEA-9601-8667FABD488E}"/>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2E3BEE9D-4125-4176-A7C7-C1DD7BC7DF16}"/>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24">
            <a:extLst>
              <a:ext uri="{FF2B5EF4-FFF2-40B4-BE49-F238E27FC236}">
                <a16:creationId xmlns:a16="http://schemas.microsoft.com/office/drawing/2014/main" id="{763678AE-FA04-4C7D-B026-A559293B379D}"/>
              </a:ext>
            </a:extLst>
          </p:cNvPr>
          <p:cNvSpPr txBox="1"/>
          <p:nvPr/>
        </p:nvSpPr>
        <p:spPr>
          <a:xfrm>
            <a:off x="627560" y="2298574"/>
            <a:ext cx="8286811" cy="4006225"/>
          </a:xfrm>
          <a:prstGeom prst="rect">
            <a:avLst/>
          </a:prstGeom>
        </p:spPr>
        <p:txBody>
          <a:bodyPr vert="horz" wrap="square" lIns="0" tIns="12700" rIns="0" bIns="0" rtlCol="0">
            <a:spAutoFit/>
          </a:bodyPr>
          <a:lstStyle>
            <a:defPPr>
              <a:defRPr lang="en-US"/>
            </a:defPPr>
            <a:lvl1pPr marR="5715">
              <a:defRPr sz="1600" spc="-10">
                <a:latin typeface="+mj-lt"/>
                <a:cs typeface="Calibri"/>
              </a:defRPr>
            </a:lvl1pPr>
          </a:lstStyle>
          <a:p>
            <a:r>
              <a:rPr lang="pt-BR" sz="1400" b="1" dirty="0">
                <a:cs typeface="Calibri"/>
              </a:rPr>
              <a:t>DESCRIPCIÓN </a:t>
            </a:r>
          </a:p>
          <a:p>
            <a:r>
              <a:rPr lang="es-ES_tradnl" sz="1400" dirty="0">
                <a:latin typeface="+mn-lt"/>
              </a:rPr>
              <a:t>La expansión de SOVI Helado individual es un factor importante para el crecimiento del canal, pues aumenta la ocurrencia de compras por parte del consumidor y amplia la participación KO de las tiendas. La</a:t>
            </a:r>
            <a:r>
              <a:rPr lang="es-ES_tradnl" sz="1400" spc="-10" dirty="0">
                <a:latin typeface="+mn-lt"/>
                <a:cs typeface="Calibri"/>
              </a:rPr>
              <a:t> métrica evalúa la presencia de 1 Punto Extra de SSD Coca-Cola TM SS + SSD Sprite SS </a:t>
            </a:r>
            <a:r>
              <a:rPr lang="es-ES_tradnl" sz="1400" spc="-10" dirty="0" err="1">
                <a:latin typeface="+mn-lt"/>
                <a:cs typeface="Calibri"/>
              </a:rPr>
              <a:t>Entry</a:t>
            </a:r>
            <a:r>
              <a:rPr lang="es-ES_tradnl" sz="1400" spc="-10" dirty="0">
                <a:latin typeface="+mn-lt"/>
                <a:cs typeface="Calibri"/>
              </a:rPr>
              <a:t> Pack o </a:t>
            </a:r>
            <a:r>
              <a:rPr lang="es-ES_tradnl" sz="1400" spc="-10" dirty="0" err="1">
                <a:latin typeface="+mn-lt"/>
                <a:cs typeface="Calibri"/>
              </a:rPr>
              <a:t>Pivot</a:t>
            </a:r>
            <a:r>
              <a:rPr lang="es-ES_tradnl" sz="1400" dirty="0">
                <a:latin typeface="+mn-lt"/>
              </a:rPr>
              <a:t> preferentemente en HOTSPOTS helados.</a:t>
            </a:r>
            <a:endParaRPr lang="es-ES_tradnl" sz="1400" spc="-10" dirty="0">
              <a:latin typeface="+mn-lt"/>
              <a:cs typeface="Calibri"/>
            </a:endParaRPr>
          </a:p>
          <a:p>
            <a:pPr marR="5715">
              <a:spcBef>
                <a:spcPts val="100"/>
              </a:spcBef>
            </a:pPr>
            <a:r>
              <a:rPr lang="es-ES_tradnl" sz="1400" b="1" spc="-10" dirty="0">
                <a:cs typeface="Calibri"/>
              </a:rPr>
              <a:t>VALIDACION HOTSPOT </a:t>
            </a:r>
          </a:p>
          <a:p>
            <a:pPr marL="12700" marR="5715">
              <a:spcBef>
                <a:spcPts val="100"/>
              </a:spcBef>
            </a:pPr>
            <a:r>
              <a:rPr lang="es-ES_tradnl" sz="1400" spc="-10" dirty="0">
                <a:latin typeface="+mn-lt"/>
                <a:cs typeface="Calibri"/>
              </a:rPr>
              <a:t>Por lo menos 1 Rack KO o </a:t>
            </a:r>
            <a:r>
              <a:rPr lang="es-ES_tradnl" sz="1400" dirty="0">
                <a:latin typeface="+mn-lt"/>
                <a:cs typeface="Calibri"/>
              </a:rPr>
              <a:t>Cabecera de Góndola Rack </a:t>
            </a:r>
            <a:r>
              <a:rPr lang="es-ES_tradnl" sz="1400" spc="-10" dirty="0">
                <a:latin typeface="+mn-lt"/>
                <a:cs typeface="Calibri"/>
              </a:rPr>
              <a:t>KO </a:t>
            </a:r>
            <a:r>
              <a:rPr lang="es-ES_tradnl" sz="1400" b="1" spc="-10" dirty="0">
                <a:latin typeface="+mn-lt"/>
                <a:cs typeface="Calibri"/>
              </a:rPr>
              <a:t>o</a:t>
            </a:r>
            <a:r>
              <a:rPr lang="es-ES_tradnl" sz="1400" spc="-10" dirty="0">
                <a:latin typeface="+mn-lt"/>
                <a:cs typeface="Calibri"/>
              </a:rPr>
              <a:t> 1 EDF KO, </a:t>
            </a:r>
            <a:r>
              <a:rPr lang="es-ES_tradnl" sz="1400" dirty="0">
                <a:latin typeface="+mn-lt"/>
                <a:cs typeface="Calibri"/>
              </a:rPr>
              <a:t>o Puerta </a:t>
            </a:r>
            <a:r>
              <a:rPr lang="es-ES_tradnl" sz="1400" dirty="0">
                <a:latin typeface="+mn-lt"/>
              </a:rPr>
              <a:t>EDF</a:t>
            </a:r>
            <a:r>
              <a:rPr lang="es-ES_tradnl" sz="1400" spc="-10" dirty="0">
                <a:latin typeface="+mn-lt"/>
                <a:cs typeface="Calibri"/>
              </a:rPr>
              <a:t> KO o BANDEJAS DEDICADA A SS EN EDF O </a:t>
            </a:r>
            <a:r>
              <a:rPr lang="es-ES_tradnl" sz="1400" dirty="0">
                <a:latin typeface="+mn-lt"/>
                <a:cs typeface="Calibri"/>
              </a:rPr>
              <a:t>Cabecera de Góndola </a:t>
            </a:r>
            <a:r>
              <a:rPr lang="es-ES_tradnl" sz="1400" spc="-10" dirty="0">
                <a:latin typeface="+mn-lt"/>
                <a:cs typeface="Calibri"/>
              </a:rPr>
              <a:t>EDF KO O con:</a:t>
            </a:r>
          </a:p>
          <a:p>
            <a:pPr marL="12700" marR="5715">
              <a:spcBef>
                <a:spcPts val="100"/>
              </a:spcBef>
            </a:pPr>
            <a:r>
              <a:rPr lang="es-ES_tradnl" sz="1400" b="1" spc="-10" dirty="0">
                <a:latin typeface="+mn-lt"/>
                <a:cs typeface="Calibri"/>
              </a:rPr>
              <a:t>Mínimo de 70% de ocupación</a:t>
            </a:r>
            <a:r>
              <a:rPr lang="es-ES_tradnl" sz="1400" spc="-10" dirty="0">
                <a:latin typeface="+mn-lt"/>
                <a:cs typeface="Calibri"/>
              </a:rPr>
              <a:t>, siendo 50% de la ocupación con los productos </a:t>
            </a:r>
            <a:r>
              <a:rPr lang="es-ES_tradnl" sz="1400" dirty="0">
                <a:latin typeface="+mn-lt"/>
              </a:rPr>
              <a:t>señalizados en la descripción</a:t>
            </a:r>
            <a:r>
              <a:rPr lang="es-ES_tradnl" sz="1400" spc="-10" dirty="0">
                <a:latin typeface="+mn-lt"/>
                <a:cs typeface="Calibri"/>
              </a:rPr>
              <a:t> siendo necesarios mínimo de 5 frentes de COCA COLA Y 2 frentes de SPRITE Y EL RESTO CON CUALQUIER PORTFOLIO SS A ELEGIR.</a:t>
            </a:r>
          </a:p>
          <a:p>
            <a:pPr marL="12700" marR="5715">
              <a:spcBef>
                <a:spcPts val="100"/>
              </a:spcBef>
            </a:pPr>
            <a:endParaRPr lang="es-ES_tradnl" sz="1400" spc="-10" dirty="0">
              <a:highlight>
                <a:srgbClr val="FFFF00"/>
              </a:highlight>
              <a:latin typeface="+mn-lt"/>
              <a:cs typeface="Calibri"/>
            </a:endParaRPr>
          </a:p>
          <a:p>
            <a:pPr marL="12700" marR="5715">
              <a:spcBef>
                <a:spcPts val="100"/>
              </a:spcBef>
            </a:pPr>
            <a:r>
              <a:rPr lang="es-ES_tradnl" sz="1400" spc="-10" dirty="0">
                <a:latin typeface="+mn-lt"/>
                <a:cs typeface="Calibri"/>
              </a:rPr>
              <a:t>La activación debe ser ejecutada en un único equipamiento. La única excepción es una activación de 2 o más racks, desde que estén a una distancia máxima de 30 cm entre ellos. </a:t>
            </a:r>
          </a:p>
          <a:p>
            <a:pPr marL="12700">
              <a:spcBef>
                <a:spcPts val="100"/>
              </a:spcBef>
              <a:defRPr/>
            </a:pPr>
            <a:endParaRPr lang="es-ES_tradnl" sz="1400" dirty="0">
              <a:latin typeface="+mn-lt"/>
            </a:endParaRPr>
          </a:p>
          <a:p>
            <a:pPr marL="12700">
              <a:spcBef>
                <a:spcPts val="100"/>
              </a:spcBef>
              <a:defRPr/>
            </a:pPr>
            <a:r>
              <a:rPr lang="es-ES_tradnl" sz="1400" b="1" dirty="0">
                <a:latin typeface="+mn-lt"/>
              </a:rPr>
              <a:t>ESCENARIO 2 </a:t>
            </a:r>
          </a:p>
          <a:p>
            <a:pPr marL="12700">
              <a:spcBef>
                <a:spcPts val="100"/>
              </a:spcBef>
              <a:defRPr/>
            </a:pPr>
            <a:r>
              <a:rPr lang="es-ES_tradnl" sz="1400" dirty="0">
                <a:latin typeface="+mn-lt"/>
              </a:rPr>
              <a:t>EDF lleno 70% con una bandeja SS con 50% de llenado de la bandeja con CCTM SS e 20% de SPRITE SS </a:t>
            </a:r>
            <a:endParaRPr lang="es-ES_tradnl" sz="1400" dirty="0">
              <a:latin typeface="+mn-lt"/>
              <a:cs typeface="Calibri"/>
            </a:endParaRPr>
          </a:p>
          <a:p>
            <a:pPr marL="12700">
              <a:spcBef>
                <a:spcPts val="100"/>
              </a:spcBef>
              <a:defRPr/>
            </a:pPr>
            <a:endParaRPr lang="pt-BR" sz="1400" dirty="0">
              <a:latin typeface="+mn-lt"/>
              <a:cs typeface="Calibri"/>
            </a:endParaRPr>
          </a:p>
        </p:txBody>
      </p:sp>
      <p:sp>
        <p:nvSpPr>
          <p:cNvPr id="26" name="Retângulo 50">
            <a:extLst>
              <a:ext uri="{FF2B5EF4-FFF2-40B4-BE49-F238E27FC236}">
                <a16:creationId xmlns:a16="http://schemas.microsoft.com/office/drawing/2014/main" id="{A42224F5-926B-4E95-AF24-47398305FDCC}"/>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6,5</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7" name="Retângulo 50">
            <a:extLst>
              <a:ext uri="{FF2B5EF4-FFF2-40B4-BE49-F238E27FC236}">
                <a16:creationId xmlns:a16="http://schemas.microsoft.com/office/drawing/2014/main" id="{86BC69F8-2BBF-4378-8B79-903EFB242F19}"/>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7,0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8" name="Retângulo 50">
            <a:extLst>
              <a:ext uri="{FF2B5EF4-FFF2-40B4-BE49-F238E27FC236}">
                <a16:creationId xmlns:a16="http://schemas.microsoft.com/office/drawing/2014/main" id="{0C183529-CC9B-4003-A1FA-6FE10C2F8727}"/>
              </a:ext>
            </a:extLst>
          </p:cNvPr>
          <p:cNvSpPr/>
          <p:nvPr/>
        </p:nvSpPr>
        <p:spPr>
          <a:xfrm>
            <a:off x="11650669" y="1528764"/>
            <a:ext cx="440723" cy="51036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9,0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a:t>
            </a:r>
          </a:p>
        </p:txBody>
      </p:sp>
      <p:pic>
        <p:nvPicPr>
          <p:cNvPr id="29" name="Imagem 28">
            <a:extLst>
              <a:ext uri="{FF2B5EF4-FFF2-40B4-BE49-F238E27FC236}">
                <a16:creationId xmlns:a16="http://schemas.microsoft.com/office/drawing/2014/main" id="{887C92C9-AB8D-48E8-939C-3C570CE772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0" name="Imagem 29">
            <a:extLst>
              <a:ext uri="{FF2B5EF4-FFF2-40B4-BE49-F238E27FC236}">
                <a16:creationId xmlns:a16="http://schemas.microsoft.com/office/drawing/2014/main" id="{7D170D19-64DA-492F-9B95-601D4F715560}"/>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4" name="Picture 13" descr="Logo, icon&#10;&#10;Description automatically generated">
            <a:extLst>
              <a:ext uri="{FF2B5EF4-FFF2-40B4-BE49-F238E27FC236}">
                <a16:creationId xmlns:a16="http://schemas.microsoft.com/office/drawing/2014/main" id="{0ADBECE5-F972-451F-83F6-6311378E87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31" name="Retângulo: Cantos Arredondados 30">
            <a:extLst>
              <a:ext uri="{FF2B5EF4-FFF2-40B4-BE49-F238E27FC236}">
                <a16:creationId xmlns:a16="http://schemas.microsoft.com/office/drawing/2014/main" id="{DB0A3E2F-CC0A-4A7C-B437-332E47109050}"/>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2" name="Espaço Reservado para Conteúdo 6">
            <a:extLst>
              <a:ext uri="{FF2B5EF4-FFF2-40B4-BE49-F238E27FC236}">
                <a16:creationId xmlns:a16="http://schemas.microsoft.com/office/drawing/2014/main" id="{215DAE2C-2A9F-4541-9752-99D53C6A518C}"/>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ACTIVACIÓN</a:t>
            </a:r>
          </a:p>
          <a:p>
            <a:pPr marL="0" indent="0">
              <a:buFont typeface="Arial" panose="020B0604020202020204" pitchFamily="34" charset="0"/>
              <a:buNone/>
            </a:pPr>
            <a:endParaRPr lang="es-419" sz="1600" b="1">
              <a:latin typeface="TCCC-UnityText" panose="020B0505030303020204" pitchFamily="34" charset="0"/>
            </a:endParaRPr>
          </a:p>
        </p:txBody>
      </p:sp>
      <p:pic>
        <p:nvPicPr>
          <p:cNvPr id="23" name="Picture 4" descr="A picture containing text, indoor&#10;&#10;Description automatically generated">
            <a:extLst>
              <a:ext uri="{FF2B5EF4-FFF2-40B4-BE49-F238E27FC236}">
                <a16:creationId xmlns:a16="http://schemas.microsoft.com/office/drawing/2014/main" id="{C0BDFD3C-554E-4506-9BE4-EB7B902C2E0F}"/>
              </a:ext>
            </a:extLst>
          </p:cNvPr>
          <p:cNvPicPr>
            <a:picLocks noChangeAspect="1"/>
          </p:cNvPicPr>
          <p:nvPr/>
        </p:nvPicPr>
        <p:blipFill rotWithShape="1">
          <a:blip r:embed="rId5">
            <a:extLst>
              <a:ext uri="{28A0092B-C50C-407E-A947-70E740481C1C}">
                <a14:useLocalDpi xmlns:a14="http://schemas.microsoft.com/office/drawing/2010/main" val="0"/>
              </a:ext>
            </a:extLst>
          </a:blip>
          <a:srcRect l="18927" r="32460"/>
          <a:stretch/>
        </p:blipFill>
        <p:spPr>
          <a:xfrm>
            <a:off x="8825332" y="2364304"/>
            <a:ext cx="2746797" cy="3625710"/>
          </a:xfrm>
          <a:prstGeom prst="rect">
            <a:avLst/>
          </a:prstGeom>
        </p:spPr>
      </p:pic>
    </p:spTree>
    <p:extLst>
      <p:ext uri="{BB962C8B-B14F-4D97-AF65-F5344CB8AC3E}">
        <p14:creationId xmlns:p14="http://schemas.microsoft.com/office/powerpoint/2010/main" val="3458252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7">
            <a:extLst>
              <a:ext uri="{FF2B5EF4-FFF2-40B4-BE49-F238E27FC236}">
                <a16:creationId xmlns:a16="http://schemas.microsoft.com/office/drawing/2014/main" id="{FE17CDBD-CF50-42C2-9F37-07317DCBC928}"/>
              </a:ext>
            </a:extLst>
          </p:cNvPr>
          <p:cNvSpPr txBox="1"/>
          <p:nvPr/>
        </p:nvSpPr>
        <p:spPr>
          <a:xfrm>
            <a:off x="819976" y="3486506"/>
            <a:ext cx="5132289" cy="2379498"/>
          </a:xfrm>
          <a:prstGeom prst="rect">
            <a:avLst/>
          </a:prstGeom>
        </p:spPr>
        <p:txBody>
          <a:bodyPr vert="horz" wrap="square" lIns="0" tIns="9525" rIns="0" bIns="0" rtlCol="0">
            <a:spAutoFit/>
          </a:bodyPr>
          <a:lstStyle/>
          <a:p>
            <a:pPr marR="3810" defTabSz="685800">
              <a:defRPr/>
            </a:pPr>
            <a:r>
              <a:rPr lang="es-ES_tradnl" sz="1400" spc="-23">
                <a:solidFill>
                  <a:prstClr val="black"/>
                </a:solidFill>
                <a:cs typeface="Calibri"/>
              </a:rPr>
              <a:t>Todas</a:t>
            </a:r>
            <a:r>
              <a:rPr lang="es-ES_tradnl" sz="1400" spc="-71">
                <a:solidFill>
                  <a:prstClr val="black"/>
                </a:solidFill>
                <a:cs typeface="Calibri"/>
              </a:rPr>
              <a:t> la</a:t>
            </a:r>
            <a:r>
              <a:rPr lang="es-ES_tradnl" sz="1400">
                <a:solidFill>
                  <a:prstClr val="black"/>
                </a:solidFill>
                <a:cs typeface="Calibri"/>
              </a:rPr>
              <a:t>s</a:t>
            </a:r>
            <a:r>
              <a:rPr lang="es-ES_tradnl" sz="1400" spc="-68">
                <a:solidFill>
                  <a:prstClr val="black"/>
                </a:solidFill>
                <a:cs typeface="Calibri"/>
              </a:rPr>
              <a:t> activaciones, así como los puntos extra, son validados y clasificados de acuerdo con el tipo de exhibición. </a:t>
            </a:r>
            <a:endParaRPr lang="es-ES_tradnl" sz="1400" spc="-8">
              <a:solidFill>
                <a:prstClr val="black"/>
              </a:solidFill>
              <a:cs typeface="Calibri"/>
            </a:endParaRPr>
          </a:p>
          <a:p>
            <a:pPr marR="3810" defTabSz="685800">
              <a:defRPr/>
            </a:pPr>
            <a:endParaRPr lang="es-ES_tradnl" sz="1400" spc="-8">
              <a:solidFill>
                <a:prstClr val="black"/>
              </a:solidFill>
              <a:cs typeface="Calibri"/>
            </a:endParaRPr>
          </a:p>
          <a:p>
            <a:pPr marR="3810" defTabSz="685800">
              <a:defRPr/>
            </a:pPr>
            <a:r>
              <a:rPr lang="es-ES_tradnl" sz="1400">
                <a:solidFill>
                  <a:prstClr val="black"/>
                </a:solidFill>
                <a:cs typeface="Calibri"/>
              </a:rPr>
              <a:t>La validación de estos materiales depende del canal e de la respectiva localización</a:t>
            </a:r>
          </a:p>
          <a:p>
            <a:pPr marR="3810" defTabSz="685800">
              <a:defRPr/>
            </a:pPr>
            <a:r>
              <a:rPr lang="es-ES_tradnl" sz="1400" spc="-4">
                <a:solidFill>
                  <a:prstClr val="black"/>
                </a:solidFill>
                <a:cs typeface="Calibri"/>
              </a:rPr>
              <a:t>Ejemplos:</a:t>
            </a:r>
            <a:endParaRPr lang="es-ES_tradnl" sz="1400">
              <a:solidFill>
                <a:prstClr val="black"/>
              </a:solidFill>
              <a:cs typeface="Calibri"/>
            </a:endParaRPr>
          </a:p>
          <a:p>
            <a:pPr defTabSz="685800">
              <a:defRPr/>
            </a:pPr>
            <a:endParaRPr lang="es-ES_tradnl" sz="1400">
              <a:solidFill>
                <a:prstClr val="black"/>
              </a:solidFill>
              <a:cs typeface="Times New Roman"/>
            </a:endParaRPr>
          </a:p>
          <a:p>
            <a:pPr defTabSz="685800">
              <a:defRPr/>
            </a:pPr>
            <a:r>
              <a:rPr lang="es-ES_tradnl" sz="1400" b="1">
                <a:solidFill>
                  <a:prstClr val="black"/>
                </a:solidFill>
                <a:cs typeface="Calibri"/>
              </a:rPr>
              <a:t>ISLAS </a:t>
            </a:r>
            <a:r>
              <a:rPr lang="es-ES_tradnl" sz="1400" spc="-8">
                <a:solidFill>
                  <a:prstClr val="black"/>
                </a:solidFill>
                <a:cs typeface="Calibri"/>
              </a:rPr>
              <a:t>La validación será realizada por numero de frentes</a:t>
            </a:r>
            <a:endParaRPr lang="es-ES_tradnl" sz="1400">
              <a:solidFill>
                <a:prstClr val="black"/>
              </a:solidFill>
              <a:cs typeface="Times New Roman"/>
            </a:endParaRPr>
          </a:p>
          <a:p>
            <a:pPr defTabSz="685800">
              <a:defRPr/>
            </a:pPr>
            <a:r>
              <a:rPr lang="es-ES_tradnl" sz="1400" b="1" spc="-4">
                <a:solidFill>
                  <a:prstClr val="black"/>
                </a:solidFill>
                <a:cs typeface="Calibri"/>
              </a:rPr>
              <a:t>EDF </a:t>
            </a:r>
            <a:r>
              <a:rPr lang="es-ES_tradnl" sz="1400" spc="-8">
                <a:solidFill>
                  <a:prstClr val="black"/>
                </a:solidFill>
                <a:cs typeface="Calibri"/>
              </a:rPr>
              <a:t>La validación será realizada por numero de frentes</a:t>
            </a:r>
            <a:r>
              <a:rPr lang="es-ES_tradnl" sz="1400">
                <a:solidFill>
                  <a:prstClr val="black"/>
                </a:solidFill>
                <a:cs typeface="Calibri"/>
              </a:rPr>
              <a:t> en el EDF</a:t>
            </a:r>
            <a:endParaRPr lang="es-ES_tradnl" sz="1400">
              <a:solidFill>
                <a:prstClr val="black"/>
              </a:solidFill>
              <a:cs typeface="Times New Roman"/>
            </a:endParaRPr>
          </a:p>
          <a:p>
            <a:pPr defTabSz="685800">
              <a:defRPr/>
            </a:pPr>
            <a:r>
              <a:rPr lang="es-ES_tradnl" sz="1400" b="1" spc="-8">
                <a:solidFill>
                  <a:prstClr val="black"/>
                </a:solidFill>
                <a:cs typeface="Calibri"/>
              </a:rPr>
              <a:t>RACKS </a:t>
            </a:r>
            <a:r>
              <a:rPr lang="es-ES_tradnl" sz="1400" spc="-8">
                <a:solidFill>
                  <a:prstClr val="black"/>
                </a:solidFill>
                <a:cs typeface="Calibri"/>
              </a:rPr>
              <a:t>La validación será realizada por numero de frentes</a:t>
            </a:r>
            <a:r>
              <a:rPr lang="es-ES_tradnl" sz="1400">
                <a:solidFill>
                  <a:prstClr val="black"/>
                </a:solidFill>
                <a:cs typeface="Calibri"/>
              </a:rPr>
              <a:t> en el equipamiento.</a:t>
            </a:r>
          </a:p>
        </p:txBody>
      </p:sp>
      <p:sp>
        <p:nvSpPr>
          <p:cNvPr id="10" name="object 20">
            <a:extLst>
              <a:ext uri="{FF2B5EF4-FFF2-40B4-BE49-F238E27FC236}">
                <a16:creationId xmlns:a16="http://schemas.microsoft.com/office/drawing/2014/main" id="{CAADE5A7-61C8-41DA-8D5E-03526CA7DFC2}"/>
              </a:ext>
            </a:extLst>
          </p:cNvPr>
          <p:cNvSpPr txBox="1"/>
          <p:nvPr/>
        </p:nvSpPr>
        <p:spPr>
          <a:xfrm>
            <a:off x="6666805" y="2677807"/>
            <a:ext cx="959644" cy="453329"/>
          </a:xfrm>
          <a:prstGeom prst="rect">
            <a:avLst/>
          </a:prstGeom>
        </p:spPr>
        <p:txBody>
          <a:bodyPr vert="horz" wrap="square" lIns="0" tIns="24765" rIns="0" bIns="0" rtlCol="0">
            <a:spAutoFit/>
          </a:bodyPr>
          <a:lstStyle/>
          <a:p>
            <a:pPr marL="476" algn="ctr" defTabSz="685800">
              <a:spcBef>
                <a:spcPts val="195"/>
              </a:spcBef>
              <a:defRPr/>
            </a:pPr>
            <a:r>
              <a:rPr sz="1350" b="1" spc="8">
                <a:solidFill>
                  <a:srgbClr val="FDB933"/>
                </a:solidFill>
                <a:latin typeface="Calibri" panose="020F0502020204030204" pitchFamily="34" charset="0"/>
                <a:cs typeface="Calibri"/>
              </a:rPr>
              <a:t>ILHAS</a:t>
            </a:r>
            <a:endParaRPr sz="1350">
              <a:solidFill>
                <a:prstClr val="black"/>
              </a:solidFill>
              <a:latin typeface="Calibri" panose="020F0502020204030204" pitchFamily="34" charset="0"/>
              <a:cs typeface="Calibri"/>
            </a:endParaRPr>
          </a:p>
          <a:p>
            <a:pPr algn="ctr" defTabSz="685800">
              <a:spcBef>
                <a:spcPts val="124"/>
              </a:spcBef>
              <a:defRPr/>
            </a:pPr>
            <a:r>
              <a:rPr sz="1350" spc="8">
                <a:solidFill>
                  <a:srgbClr val="FDB933"/>
                </a:solidFill>
                <a:latin typeface="Calibri" panose="020F0502020204030204" pitchFamily="34" charset="0"/>
                <a:cs typeface="Calibri"/>
              </a:rPr>
              <a:t>Nº de</a:t>
            </a:r>
            <a:r>
              <a:rPr sz="1350" spc="-49">
                <a:solidFill>
                  <a:srgbClr val="FDB933"/>
                </a:solidFill>
                <a:latin typeface="Calibri" panose="020F0502020204030204" pitchFamily="34" charset="0"/>
                <a:cs typeface="Calibri"/>
              </a:rPr>
              <a:t> </a:t>
            </a:r>
            <a:r>
              <a:rPr sz="1350" spc="-4">
                <a:solidFill>
                  <a:srgbClr val="FDB933"/>
                </a:solidFill>
                <a:latin typeface="Calibri" panose="020F0502020204030204" pitchFamily="34" charset="0"/>
                <a:cs typeface="Calibri"/>
              </a:rPr>
              <a:t>frentes</a:t>
            </a:r>
            <a:endParaRPr sz="1350">
              <a:solidFill>
                <a:prstClr val="black"/>
              </a:solidFill>
              <a:latin typeface="Calibri" panose="020F0502020204030204" pitchFamily="34" charset="0"/>
              <a:cs typeface="Calibri"/>
            </a:endParaRPr>
          </a:p>
        </p:txBody>
      </p:sp>
      <p:sp>
        <p:nvSpPr>
          <p:cNvPr id="11" name="object 21">
            <a:extLst>
              <a:ext uri="{FF2B5EF4-FFF2-40B4-BE49-F238E27FC236}">
                <a16:creationId xmlns:a16="http://schemas.microsoft.com/office/drawing/2014/main" id="{66567735-87AD-4AF8-98D1-E01315BC5027}"/>
              </a:ext>
            </a:extLst>
          </p:cNvPr>
          <p:cNvSpPr txBox="1"/>
          <p:nvPr/>
        </p:nvSpPr>
        <p:spPr>
          <a:xfrm>
            <a:off x="8656170" y="2677807"/>
            <a:ext cx="1063466" cy="453329"/>
          </a:xfrm>
          <a:prstGeom prst="rect">
            <a:avLst/>
          </a:prstGeom>
        </p:spPr>
        <p:txBody>
          <a:bodyPr vert="horz" wrap="square" lIns="0" tIns="24765" rIns="0" bIns="0" rtlCol="0">
            <a:spAutoFit/>
          </a:bodyPr>
          <a:lstStyle/>
          <a:p>
            <a:pPr algn="ctr" defTabSz="685800">
              <a:spcBef>
                <a:spcPts val="195"/>
              </a:spcBef>
              <a:defRPr/>
            </a:pPr>
            <a:r>
              <a:rPr sz="1350" b="1" spc="8">
                <a:solidFill>
                  <a:srgbClr val="FDB933"/>
                </a:solidFill>
                <a:latin typeface="Calibri" panose="020F0502020204030204" pitchFamily="34" charset="0"/>
                <a:cs typeface="Calibri"/>
              </a:rPr>
              <a:t>GDM</a:t>
            </a:r>
            <a:endParaRPr sz="1350">
              <a:solidFill>
                <a:prstClr val="black"/>
              </a:solidFill>
              <a:latin typeface="Calibri" panose="020F0502020204030204" pitchFamily="34" charset="0"/>
              <a:cs typeface="Calibri"/>
            </a:endParaRPr>
          </a:p>
          <a:p>
            <a:pPr algn="ctr" defTabSz="685800">
              <a:spcBef>
                <a:spcPts val="124"/>
              </a:spcBef>
              <a:defRPr/>
            </a:pPr>
            <a:r>
              <a:rPr lang="en-US" sz="1350" spc="8">
                <a:solidFill>
                  <a:srgbClr val="FDB933"/>
                </a:solidFill>
                <a:latin typeface="Calibri" panose="020F0502020204030204" pitchFamily="34" charset="0"/>
                <a:cs typeface="Calibri"/>
              </a:rPr>
              <a:t>Ocupación</a:t>
            </a:r>
            <a:endParaRPr sz="1350">
              <a:solidFill>
                <a:prstClr val="black"/>
              </a:solidFill>
              <a:latin typeface="Calibri" panose="020F0502020204030204" pitchFamily="34" charset="0"/>
              <a:cs typeface="Calibri"/>
            </a:endParaRPr>
          </a:p>
        </p:txBody>
      </p:sp>
      <p:sp>
        <p:nvSpPr>
          <p:cNvPr id="12" name="object 22">
            <a:extLst>
              <a:ext uri="{FF2B5EF4-FFF2-40B4-BE49-F238E27FC236}">
                <a16:creationId xmlns:a16="http://schemas.microsoft.com/office/drawing/2014/main" id="{E2D6B7A4-2A1D-4CAD-9A43-58CE92BB7D82}"/>
              </a:ext>
            </a:extLst>
          </p:cNvPr>
          <p:cNvSpPr txBox="1"/>
          <p:nvPr/>
        </p:nvSpPr>
        <p:spPr>
          <a:xfrm>
            <a:off x="10445837" y="2677807"/>
            <a:ext cx="1062990" cy="453329"/>
          </a:xfrm>
          <a:prstGeom prst="rect">
            <a:avLst/>
          </a:prstGeom>
        </p:spPr>
        <p:txBody>
          <a:bodyPr vert="horz" wrap="square" lIns="0" tIns="24765" rIns="0" bIns="0" rtlCol="0">
            <a:spAutoFit/>
          </a:bodyPr>
          <a:lstStyle/>
          <a:p>
            <a:pPr algn="ctr" defTabSz="685800">
              <a:spcBef>
                <a:spcPts val="195"/>
              </a:spcBef>
              <a:defRPr/>
            </a:pPr>
            <a:r>
              <a:rPr sz="1350" b="1" spc="4">
                <a:solidFill>
                  <a:srgbClr val="FDB933"/>
                </a:solidFill>
                <a:latin typeface="Calibri" panose="020F0502020204030204" pitchFamily="34" charset="0"/>
                <a:cs typeface="Calibri"/>
              </a:rPr>
              <a:t>RACK</a:t>
            </a:r>
            <a:endParaRPr sz="1350">
              <a:solidFill>
                <a:prstClr val="black"/>
              </a:solidFill>
              <a:latin typeface="Calibri" panose="020F0502020204030204" pitchFamily="34" charset="0"/>
              <a:cs typeface="Calibri"/>
            </a:endParaRPr>
          </a:p>
          <a:p>
            <a:pPr algn="ctr" defTabSz="685800">
              <a:spcBef>
                <a:spcPts val="124"/>
              </a:spcBef>
              <a:defRPr/>
            </a:pPr>
            <a:r>
              <a:rPr lang="en-US" sz="1350">
                <a:solidFill>
                  <a:srgbClr val="FDB933"/>
                </a:solidFill>
                <a:latin typeface="Calibri" panose="020F0502020204030204" pitchFamily="34" charset="0"/>
                <a:cs typeface="Calibri"/>
              </a:rPr>
              <a:t>Ocupación</a:t>
            </a:r>
            <a:endParaRPr sz="1350">
              <a:solidFill>
                <a:prstClr val="black"/>
              </a:solidFill>
              <a:latin typeface="Calibri" panose="020F0502020204030204" pitchFamily="34" charset="0"/>
              <a:cs typeface="Calibri"/>
            </a:endParaRPr>
          </a:p>
        </p:txBody>
      </p:sp>
      <p:sp>
        <p:nvSpPr>
          <p:cNvPr id="13" name="object 23">
            <a:extLst>
              <a:ext uri="{FF2B5EF4-FFF2-40B4-BE49-F238E27FC236}">
                <a16:creationId xmlns:a16="http://schemas.microsoft.com/office/drawing/2014/main" id="{BC1375B1-C80B-477E-9989-22979D4EF65C}"/>
              </a:ext>
            </a:extLst>
          </p:cNvPr>
          <p:cNvSpPr/>
          <p:nvPr/>
        </p:nvSpPr>
        <p:spPr>
          <a:xfrm>
            <a:off x="8453710" y="3486149"/>
            <a:ext cx="1467803" cy="2426494"/>
          </a:xfrm>
          <a:custGeom>
            <a:avLst/>
            <a:gdLst/>
            <a:ahLst/>
            <a:cxnLst/>
            <a:rect l="l" t="t" r="r" b="b"/>
            <a:pathLst>
              <a:path w="1957069" h="3235325">
                <a:moveTo>
                  <a:pt x="1736902" y="0"/>
                </a:moveTo>
                <a:lnTo>
                  <a:pt x="214223" y="0"/>
                </a:lnTo>
                <a:lnTo>
                  <a:pt x="165895" y="5789"/>
                </a:lnTo>
                <a:lnTo>
                  <a:pt x="121112" y="22213"/>
                </a:lnTo>
                <a:lnTo>
                  <a:pt x="81293" y="47854"/>
                </a:lnTo>
                <a:lnTo>
                  <a:pt x="47854" y="81293"/>
                </a:lnTo>
                <a:lnTo>
                  <a:pt x="22213" y="121112"/>
                </a:lnTo>
                <a:lnTo>
                  <a:pt x="5789" y="165895"/>
                </a:lnTo>
                <a:lnTo>
                  <a:pt x="0" y="214223"/>
                </a:lnTo>
                <a:lnTo>
                  <a:pt x="0" y="2904807"/>
                </a:lnTo>
                <a:lnTo>
                  <a:pt x="5131" y="2950699"/>
                </a:lnTo>
                <a:lnTo>
                  <a:pt x="19782" y="2993351"/>
                </a:lnTo>
                <a:lnTo>
                  <a:pt x="42839" y="3031649"/>
                </a:lnTo>
                <a:lnTo>
                  <a:pt x="73188" y="3064479"/>
                </a:lnTo>
                <a:lnTo>
                  <a:pt x="109716" y="3090726"/>
                </a:lnTo>
                <a:lnTo>
                  <a:pt x="151307" y="3109277"/>
                </a:lnTo>
                <a:lnTo>
                  <a:pt x="196850" y="3119018"/>
                </a:lnTo>
                <a:lnTo>
                  <a:pt x="196850" y="3176917"/>
                </a:lnTo>
                <a:lnTo>
                  <a:pt x="201012" y="3200618"/>
                </a:lnTo>
                <a:lnTo>
                  <a:pt x="212774" y="3218892"/>
                </a:lnTo>
                <a:lnTo>
                  <a:pt x="231048" y="3230654"/>
                </a:lnTo>
                <a:lnTo>
                  <a:pt x="254749" y="3234817"/>
                </a:lnTo>
                <a:lnTo>
                  <a:pt x="561594" y="3234817"/>
                </a:lnTo>
                <a:lnTo>
                  <a:pt x="585299" y="3230654"/>
                </a:lnTo>
                <a:lnTo>
                  <a:pt x="603573" y="3218892"/>
                </a:lnTo>
                <a:lnTo>
                  <a:pt x="615332" y="3200618"/>
                </a:lnTo>
                <a:lnTo>
                  <a:pt x="619493" y="3176917"/>
                </a:lnTo>
                <a:lnTo>
                  <a:pt x="619493" y="3119018"/>
                </a:lnTo>
                <a:lnTo>
                  <a:pt x="312648" y="3119018"/>
                </a:lnTo>
                <a:lnTo>
                  <a:pt x="312648" y="3061119"/>
                </a:lnTo>
                <a:lnTo>
                  <a:pt x="308486" y="3037420"/>
                </a:lnTo>
                <a:lnTo>
                  <a:pt x="296724" y="3019150"/>
                </a:lnTo>
                <a:lnTo>
                  <a:pt x="278449" y="3007392"/>
                </a:lnTo>
                <a:lnTo>
                  <a:pt x="254749" y="3003232"/>
                </a:lnTo>
                <a:lnTo>
                  <a:pt x="214223" y="3003232"/>
                </a:lnTo>
                <a:lnTo>
                  <a:pt x="174418" y="2995181"/>
                </a:lnTo>
                <a:lnTo>
                  <a:pt x="143298" y="2973560"/>
                </a:lnTo>
                <a:lnTo>
                  <a:pt x="123035" y="2942169"/>
                </a:lnTo>
                <a:lnTo>
                  <a:pt x="115798" y="2904807"/>
                </a:lnTo>
                <a:lnTo>
                  <a:pt x="115798" y="214223"/>
                </a:lnTo>
                <a:lnTo>
                  <a:pt x="123849" y="176856"/>
                </a:lnTo>
                <a:lnTo>
                  <a:pt x="145470" y="145465"/>
                </a:lnTo>
                <a:lnTo>
                  <a:pt x="176861" y="123848"/>
                </a:lnTo>
                <a:lnTo>
                  <a:pt x="214223" y="115798"/>
                </a:lnTo>
                <a:lnTo>
                  <a:pt x="1931091" y="115798"/>
                </a:lnTo>
                <a:lnTo>
                  <a:pt x="1908595" y="81293"/>
                </a:lnTo>
                <a:lnTo>
                  <a:pt x="1874533" y="47854"/>
                </a:lnTo>
                <a:lnTo>
                  <a:pt x="1833686" y="22213"/>
                </a:lnTo>
                <a:lnTo>
                  <a:pt x="1787370" y="5789"/>
                </a:lnTo>
                <a:lnTo>
                  <a:pt x="1736902" y="0"/>
                </a:lnTo>
                <a:close/>
              </a:path>
              <a:path w="1957069" h="3235325">
                <a:moveTo>
                  <a:pt x="1931091" y="115798"/>
                </a:moveTo>
                <a:lnTo>
                  <a:pt x="1736902" y="115798"/>
                </a:lnTo>
                <a:lnTo>
                  <a:pt x="1776707" y="123848"/>
                </a:lnTo>
                <a:lnTo>
                  <a:pt x="1807827" y="145465"/>
                </a:lnTo>
                <a:lnTo>
                  <a:pt x="1828090" y="176856"/>
                </a:lnTo>
                <a:lnTo>
                  <a:pt x="1835327" y="214223"/>
                </a:lnTo>
                <a:lnTo>
                  <a:pt x="1835327" y="2904807"/>
                </a:lnTo>
                <a:lnTo>
                  <a:pt x="1841119" y="2904807"/>
                </a:lnTo>
                <a:lnTo>
                  <a:pt x="1833067" y="2944607"/>
                </a:lnTo>
                <a:lnTo>
                  <a:pt x="1811447" y="2975727"/>
                </a:lnTo>
                <a:lnTo>
                  <a:pt x="1780056" y="2995993"/>
                </a:lnTo>
                <a:lnTo>
                  <a:pt x="1742694" y="3003232"/>
                </a:lnTo>
                <a:lnTo>
                  <a:pt x="1707959" y="3003232"/>
                </a:lnTo>
                <a:lnTo>
                  <a:pt x="1684253" y="3007392"/>
                </a:lnTo>
                <a:lnTo>
                  <a:pt x="1665979" y="3019150"/>
                </a:lnTo>
                <a:lnTo>
                  <a:pt x="1654220" y="3037420"/>
                </a:lnTo>
                <a:lnTo>
                  <a:pt x="1650060" y="3061119"/>
                </a:lnTo>
                <a:lnTo>
                  <a:pt x="1650060" y="3119018"/>
                </a:lnTo>
                <a:lnTo>
                  <a:pt x="1337411" y="3119018"/>
                </a:lnTo>
                <a:lnTo>
                  <a:pt x="1337411" y="3176917"/>
                </a:lnTo>
                <a:lnTo>
                  <a:pt x="1341573" y="3200618"/>
                </a:lnTo>
                <a:lnTo>
                  <a:pt x="1353335" y="3218892"/>
                </a:lnTo>
                <a:lnTo>
                  <a:pt x="1371610" y="3230654"/>
                </a:lnTo>
                <a:lnTo>
                  <a:pt x="1395310" y="3234817"/>
                </a:lnTo>
                <a:lnTo>
                  <a:pt x="1702168" y="3234817"/>
                </a:lnTo>
                <a:lnTo>
                  <a:pt x="1725866" y="3230654"/>
                </a:lnTo>
                <a:lnTo>
                  <a:pt x="1744137" y="3218892"/>
                </a:lnTo>
                <a:lnTo>
                  <a:pt x="1755894" y="3200618"/>
                </a:lnTo>
                <a:lnTo>
                  <a:pt x="1760054" y="3176917"/>
                </a:lnTo>
                <a:lnTo>
                  <a:pt x="1760054" y="3119018"/>
                </a:lnTo>
                <a:lnTo>
                  <a:pt x="1805597" y="3109277"/>
                </a:lnTo>
                <a:lnTo>
                  <a:pt x="1847188" y="3090726"/>
                </a:lnTo>
                <a:lnTo>
                  <a:pt x="1883716" y="3064479"/>
                </a:lnTo>
                <a:lnTo>
                  <a:pt x="1914065" y="3031649"/>
                </a:lnTo>
                <a:lnTo>
                  <a:pt x="1937122" y="2993351"/>
                </a:lnTo>
                <a:lnTo>
                  <a:pt x="1951773" y="2950699"/>
                </a:lnTo>
                <a:lnTo>
                  <a:pt x="1956904" y="2904807"/>
                </a:lnTo>
                <a:lnTo>
                  <a:pt x="1956904" y="214223"/>
                </a:lnTo>
                <a:lnTo>
                  <a:pt x="1951098" y="165895"/>
                </a:lnTo>
                <a:lnTo>
                  <a:pt x="1934556" y="121112"/>
                </a:lnTo>
                <a:lnTo>
                  <a:pt x="1931091" y="115798"/>
                </a:lnTo>
                <a:close/>
              </a:path>
              <a:path w="1957069" h="3235325">
                <a:moveTo>
                  <a:pt x="1401102" y="3003232"/>
                </a:moveTo>
                <a:lnTo>
                  <a:pt x="561594" y="3003232"/>
                </a:lnTo>
                <a:lnTo>
                  <a:pt x="537895" y="3007392"/>
                </a:lnTo>
                <a:lnTo>
                  <a:pt x="519625" y="3019150"/>
                </a:lnTo>
                <a:lnTo>
                  <a:pt x="507867" y="3037420"/>
                </a:lnTo>
                <a:lnTo>
                  <a:pt x="503707" y="3061119"/>
                </a:lnTo>
                <a:lnTo>
                  <a:pt x="503707" y="3119018"/>
                </a:lnTo>
                <a:lnTo>
                  <a:pt x="1459001" y="3119018"/>
                </a:lnTo>
                <a:lnTo>
                  <a:pt x="1459001" y="3061119"/>
                </a:lnTo>
                <a:lnTo>
                  <a:pt x="1454839" y="3037420"/>
                </a:lnTo>
                <a:lnTo>
                  <a:pt x="1443077" y="3019150"/>
                </a:lnTo>
                <a:lnTo>
                  <a:pt x="1424802" y="3007392"/>
                </a:lnTo>
                <a:lnTo>
                  <a:pt x="1401102" y="3003232"/>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14" name="object 24">
            <a:extLst>
              <a:ext uri="{FF2B5EF4-FFF2-40B4-BE49-F238E27FC236}">
                <a16:creationId xmlns:a16="http://schemas.microsoft.com/office/drawing/2014/main" id="{365CE3DD-D107-459A-9D8A-2065C6AD3DAA}"/>
              </a:ext>
            </a:extLst>
          </p:cNvPr>
          <p:cNvSpPr/>
          <p:nvPr/>
        </p:nvSpPr>
        <p:spPr>
          <a:xfrm>
            <a:off x="8597575" y="3628226"/>
            <a:ext cx="1172528" cy="2035493"/>
          </a:xfrm>
          <a:custGeom>
            <a:avLst/>
            <a:gdLst/>
            <a:ahLst/>
            <a:cxnLst/>
            <a:rect l="l" t="t" r="r" b="b"/>
            <a:pathLst>
              <a:path w="1563370" h="2713990">
                <a:moveTo>
                  <a:pt x="1466824" y="0"/>
                </a:moveTo>
                <a:lnTo>
                  <a:pt x="95961" y="0"/>
                </a:lnTo>
                <a:lnTo>
                  <a:pt x="58641" y="7551"/>
                </a:lnTo>
                <a:lnTo>
                  <a:pt x="28135" y="28135"/>
                </a:lnTo>
                <a:lnTo>
                  <a:pt x="7551" y="58641"/>
                </a:lnTo>
                <a:lnTo>
                  <a:pt x="0" y="95961"/>
                </a:lnTo>
                <a:lnTo>
                  <a:pt x="0" y="2617597"/>
                </a:lnTo>
                <a:lnTo>
                  <a:pt x="7551" y="2654909"/>
                </a:lnTo>
                <a:lnTo>
                  <a:pt x="28135" y="2685411"/>
                </a:lnTo>
                <a:lnTo>
                  <a:pt x="58641" y="2705993"/>
                </a:lnTo>
                <a:lnTo>
                  <a:pt x="95961" y="2713545"/>
                </a:lnTo>
                <a:lnTo>
                  <a:pt x="1466824" y="2713545"/>
                </a:lnTo>
                <a:lnTo>
                  <a:pt x="1504137" y="2705993"/>
                </a:lnTo>
                <a:lnTo>
                  <a:pt x="1534639" y="2685411"/>
                </a:lnTo>
                <a:lnTo>
                  <a:pt x="1555221" y="2654909"/>
                </a:lnTo>
                <a:lnTo>
                  <a:pt x="1562773" y="2617597"/>
                </a:lnTo>
                <a:lnTo>
                  <a:pt x="1562773" y="2595892"/>
                </a:lnTo>
                <a:lnTo>
                  <a:pt x="117640" y="2595892"/>
                </a:lnTo>
                <a:lnTo>
                  <a:pt x="117640" y="117640"/>
                </a:lnTo>
                <a:lnTo>
                  <a:pt x="1562773" y="117640"/>
                </a:lnTo>
                <a:lnTo>
                  <a:pt x="1562773" y="95961"/>
                </a:lnTo>
                <a:lnTo>
                  <a:pt x="1555221" y="58641"/>
                </a:lnTo>
                <a:lnTo>
                  <a:pt x="1534639" y="28135"/>
                </a:lnTo>
                <a:lnTo>
                  <a:pt x="1504137" y="7551"/>
                </a:lnTo>
                <a:lnTo>
                  <a:pt x="1466824" y="0"/>
                </a:lnTo>
                <a:close/>
              </a:path>
              <a:path w="1563370" h="2713990">
                <a:moveTo>
                  <a:pt x="1562773" y="117640"/>
                </a:moveTo>
                <a:lnTo>
                  <a:pt x="1445120" y="117640"/>
                </a:lnTo>
                <a:lnTo>
                  <a:pt x="1445120" y="2595892"/>
                </a:lnTo>
                <a:lnTo>
                  <a:pt x="1562773" y="2595892"/>
                </a:lnTo>
                <a:lnTo>
                  <a:pt x="1562773" y="117640"/>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15" name="object 25">
            <a:extLst>
              <a:ext uri="{FF2B5EF4-FFF2-40B4-BE49-F238E27FC236}">
                <a16:creationId xmlns:a16="http://schemas.microsoft.com/office/drawing/2014/main" id="{481E79F4-FFD2-4B33-B400-63F501BD9D57}"/>
              </a:ext>
            </a:extLst>
          </p:cNvPr>
          <p:cNvSpPr/>
          <p:nvPr/>
        </p:nvSpPr>
        <p:spPr>
          <a:xfrm>
            <a:off x="8733703" y="5074800"/>
            <a:ext cx="589598" cy="568166"/>
          </a:xfrm>
          <a:custGeom>
            <a:avLst/>
            <a:gdLst/>
            <a:ahLst/>
            <a:cxnLst/>
            <a:rect l="l" t="t" r="r" b="b"/>
            <a:pathLst>
              <a:path w="786129" h="757554">
                <a:moveTo>
                  <a:pt x="785850" y="680986"/>
                </a:moveTo>
                <a:lnTo>
                  <a:pt x="0" y="680986"/>
                </a:lnTo>
                <a:lnTo>
                  <a:pt x="0" y="757542"/>
                </a:lnTo>
                <a:lnTo>
                  <a:pt x="785850" y="757542"/>
                </a:lnTo>
                <a:lnTo>
                  <a:pt x="785850" y="680986"/>
                </a:lnTo>
                <a:close/>
              </a:path>
              <a:path w="786129" h="757554">
                <a:moveTo>
                  <a:pt x="187972" y="0"/>
                </a:moveTo>
                <a:lnTo>
                  <a:pt x="146544" y="8435"/>
                </a:lnTo>
                <a:lnTo>
                  <a:pt x="110404" y="31226"/>
                </a:lnTo>
                <a:lnTo>
                  <a:pt x="84841" y="64593"/>
                </a:lnTo>
                <a:lnTo>
                  <a:pt x="75145" y="104762"/>
                </a:lnTo>
                <a:lnTo>
                  <a:pt x="75145" y="169240"/>
                </a:lnTo>
                <a:lnTo>
                  <a:pt x="73761" y="178180"/>
                </a:lnTo>
                <a:lnTo>
                  <a:pt x="70111" y="186362"/>
                </a:lnTo>
                <a:lnTo>
                  <a:pt x="64949" y="193036"/>
                </a:lnTo>
                <a:lnTo>
                  <a:pt x="59029" y="197446"/>
                </a:lnTo>
                <a:lnTo>
                  <a:pt x="34918" y="216017"/>
                </a:lnTo>
                <a:lnTo>
                  <a:pt x="17225" y="240257"/>
                </a:lnTo>
                <a:lnTo>
                  <a:pt x="6331" y="268275"/>
                </a:lnTo>
                <a:lnTo>
                  <a:pt x="2616" y="298183"/>
                </a:lnTo>
                <a:lnTo>
                  <a:pt x="2616" y="680986"/>
                </a:lnTo>
                <a:lnTo>
                  <a:pt x="365277" y="680986"/>
                </a:lnTo>
                <a:lnTo>
                  <a:pt x="365277" y="676960"/>
                </a:lnTo>
                <a:lnTo>
                  <a:pt x="83210" y="676960"/>
                </a:lnTo>
                <a:lnTo>
                  <a:pt x="83210" y="294157"/>
                </a:lnTo>
                <a:lnTo>
                  <a:pt x="84596" y="285215"/>
                </a:lnTo>
                <a:lnTo>
                  <a:pt x="88249" y="277029"/>
                </a:lnTo>
                <a:lnTo>
                  <a:pt x="93411" y="270356"/>
                </a:lnTo>
                <a:lnTo>
                  <a:pt x="99326" y="265950"/>
                </a:lnTo>
                <a:lnTo>
                  <a:pt x="123443" y="247372"/>
                </a:lnTo>
                <a:lnTo>
                  <a:pt x="141135" y="223131"/>
                </a:lnTo>
                <a:lnTo>
                  <a:pt x="152026" y="195115"/>
                </a:lnTo>
                <a:lnTo>
                  <a:pt x="155740" y="165214"/>
                </a:lnTo>
                <a:lnTo>
                  <a:pt x="155740" y="100736"/>
                </a:lnTo>
                <a:lnTo>
                  <a:pt x="157818" y="91857"/>
                </a:lnTo>
                <a:lnTo>
                  <a:pt x="163296" y="84112"/>
                </a:lnTo>
                <a:lnTo>
                  <a:pt x="171042" y="78633"/>
                </a:lnTo>
                <a:lnTo>
                  <a:pt x="179920" y="76555"/>
                </a:lnTo>
                <a:lnTo>
                  <a:pt x="286822" y="76555"/>
                </a:lnTo>
                <a:lnTo>
                  <a:pt x="284309" y="64593"/>
                </a:lnTo>
                <a:lnTo>
                  <a:pt x="261515" y="31226"/>
                </a:lnTo>
                <a:lnTo>
                  <a:pt x="228143" y="8435"/>
                </a:lnTo>
                <a:lnTo>
                  <a:pt x="187972" y="0"/>
                </a:lnTo>
                <a:close/>
              </a:path>
              <a:path w="786129" h="757554">
                <a:moveTo>
                  <a:pt x="607047" y="0"/>
                </a:moveTo>
                <a:lnTo>
                  <a:pt x="566878" y="8435"/>
                </a:lnTo>
                <a:lnTo>
                  <a:pt x="533511" y="31226"/>
                </a:lnTo>
                <a:lnTo>
                  <a:pt x="510720" y="64593"/>
                </a:lnTo>
                <a:lnTo>
                  <a:pt x="502285" y="104762"/>
                </a:lnTo>
                <a:lnTo>
                  <a:pt x="502285" y="169240"/>
                </a:lnTo>
                <a:lnTo>
                  <a:pt x="500898" y="178180"/>
                </a:lnTo>
                <a:lnTo>
                  <a:pt x="497244" y="186362"/>
                </a:lnTo>
                <a:lnTo>
                  <a:pt x="492078" y="193036"/>
                </a:lnTo>
                <a:lnTo>
                  <a:pt x="486156" y="197446"/>
                </a:lnTo>
                <a:lnTo>
                  <a:pt x="462044" y="216017"/>
                </a:lnTo>
                <a:lnTo>
                  <a:pt x="444352" y="240257"/>
                </a:lnTo>
                <a:lnTo>
                  <a:pt x="433458" y="268275"/>
                </a:lnTo>
                <a:lnTo>
                  <a:pt x="429742" y="298183"/>
                </a:lnTo>
                <a:lnTo>
                  <a:pt x="429742" y="680986"/>
                </a:lnTo>
                <a:lnTo>
                  <a:pt x="784339" y="680986"/>
                </a:lnTo>
                <a:lnTo>
                  <a:pt x="784339" y="676960"/>
                </a:lnTo>
                <a:lnTo>
                  <a:pt x="506310" y="676960"/>
                </a:lnTo>
                <a:lnTo>
                  <a:pt x="506310" y="294157"/>
                </a:lnTo>
                <a:lnTo>
                  <a:pt x="507695" y="285215"/>
                </a:lnTo>
                <a:lnTo>
                  <a:pt x="511344" y="277029"/>
                </a:lnTo>
                <a:lnTo>
                  <a:pt x="516506" y="270356"/>
                </a:lnTo>
                <a:lnTo>
                  <a:pt x="522427" y="265950"/>
                </a:lnTo>
                <a:lnTo>
                  <a:pt x="546538" y="247372"/>
                </a:lnTo>
                <a:lnTo>
                  <a:pt x="564230" y="223131"/>
                </a:lnTo>
                <a:lnTo>
                  <a:pt x="575124" y="195115"/>
                </a:lnTo>
                <a:lnTo>
                  <a:pt x="578840" y="165214"/>
                </a:lnTo>
                <a:lnTo>
                  <a:pt x="578840" y="100736"/>
                </a:lnTo>
                <a:lnTo>
                  <a:pt x="580918" y="91857"/>
                </a:lnTo>
                <a:lnTo>
                  <a:pt x="586395" y="84112"/>
                </a:lnTo>
                <a:lnTo>
                  <a:pt x="594137" y="78633"/>
                </a:lnTo>
                <a:lnTo>
                  <a:pt x="603008" y="76555"/>
                </a:lnTo>
                <a:lnTo>
                  <a:pt x="705885" y="76555"/>
                </a:lnTo>
                <a:lnTo>
                  <a:pt x="703373" y="64593"/>
                </a:lnTo>
                <a:lnTo>
                  <a:pt x="680583" y="31226"/>
                </a:lnTo>
                <a:lnTo>
                  <a:pt x="647215" y="8435"/>
                </a:lnTo>
                <a:lnTo>
                  <a:pt x="607047" y="0"/>
                </a:lnTo>
                <a:close/>
              </a:path>
              <a:path w="786129" h="757554">
                <a:moveTo>
                  <a:pt x="286822" y="76555"/>
                </a:moveTo>
                <a:lnTo>
                  <a:pt x="179920" y="76555"/>
                </a:lnTo>
                <a:lnTo>
                  <a:pt x="188797" y="78633"/>
                </a:lnTo>
                <a:lnTo>
                  <a:pt x="196538" y="84112"/>
                </a:lnTo>
                <a:lnTo>
                  <a:pt x="202012" y="91857"/>
                </a:lnTo>
                <a:lnTo>
                  <a:pt x="204089" y="100736"/>
                </a:lnTo>
                <a:lnTo>
                  <a:pt x="204089" y="165214"/>
                </a:lnTo>
                <a:lnTo>
                  <a:pt x="210137" y="196818"/>
                </a:lnTo>
                <a:lnTo>
                  <a:pt x="222227" y="224645"/>
                </a:lnTo>
                <a:lnTo>
                  <a:pt x="240361" y="247940"/>
                </a:lnTo>
                <a:lnTo>
                  <a:pt x="264541" y="265950"/>
                </a:lnTo>
                <a:lnTo>
                  <a:pt x="272159" y="270356"/>
                </a:lnTo>
                <a:lnTo>
                  <a:pt x="277133" y="277029"/>
                </a:lnTo>
                <a:lnTo>
                  <a:pt x="279839" y="285215"/>
                </a:lnTo>
                <a:lnTo>
                  <a:pt x="280657" y="294157"/>
                </a:lnTo>
                <a:lnTo>
                  <a:pt x="280657" y="676960"/>
                </a:lnTo>
                <a:lnTo>
                  <a:pt x="365277" y="676960"/>
                </a:lnTo>
                <a:lnTo>
                  <a:pt x="365277" y="298183"/>
                </a:lnTo>
                <a:lnTo>
                  <a:pt x="361561" y="268275"/>
                </a:lnTo>
                <a:lnTo>
                  <a:pt x="350667" y="240257"/>
                </a:lnTo>
                <a:lnTo>
                  <a:pt x="332975" y="216017"/>
                </a:lnTo>
                <a:lnTo>
                  <a:pt x="308864" y="197446"/>
                </a:lnTo>
                <a:lnTo>
                  <a:pt x="301245" y="193036"/>
                </a:lnTo>
                <a:lnTo>
                  <a:pt x="296271" y="186362"/>
                </a:lnTo>
                <a:lnTo>
                  <a:pt x="293565" y="178180"/>
                </a:lnTo>
                <a:lnTo>
                  <a:pt x="292747" y="169240"/>
                </a:lnTo>
                <a:lnTo>
                  <a:pt x="292747" y="104762"/>
                </a:lnTo>
                <a:lnTo>
                  <a:pt x="286822" y="76555"/>
                </a:lnTo>
                <a:close/>
              </a:path>
              <a:path w="786129" h="757554">
                <a:moveTo>
                  <a:pt x="705885" y="76555"/>
                </a:moveTo>
                <a:lnTo>
                  <a:pt x="603008" y="76555"/>
                </a:lnTo>
                <a:lnTo>
                  <a:pt x="611887" y="78633"/>
                </a:lnTo>
                <a:lnTo>
                  <a:pt x="619633" y="84112"/>
                </a:lnTo>
                <a:lnTo>
                  <a:pt x="625111" y="91857"/>
                </a:lnTo>
                <a:lnTo>
                  <a:pt x="627189" y="100736"/>
                </a:lnTo>
                <a:lnTo>
                  <a:pt x="627189" y="165214"/>
                </a:lnTo>
                <a:lnTo>
                  <a:pt x="631534" y="196818"/>
                </a:lnTo>
                <a:lnTo>
                  <a:pt x="643813" y="224645"/>
                </a:lnTo>
                <a:lnTo>
                  <a:pt x="662893" y="247940"/>
                </a:lnTo>
                <a:lnTo>
                  <a:pt x="687641" y="265950"/>
                </a:lnTo>
                <a:lnTo>
                  <a:pt x="695254" y="270356"/>
                </a:lnTo>
                <a:lnTo>
                  <a:pt x="700228" y="277029"/>
                </a:lnTo>
                <a:lnTo>
                  <a:pt x="702938" y="285215"/>
                </a:lnTo>
                <a:lnTo>
                  <a:pt x="703757" y="294157"/>
                </a:lnTo>
                <a:lnTo>
                  <a:pt x="703757" y="676960"/>
                </a:lnTo>
                <a:lnTo>
                  <a:pt x="784339" y="676960"/>
                </a:lnTo>
                <a:lnTo>
                  <a:pt x="784339" y="298183"/>
                </a:lnTo>
                <a:lnTo>
                  <a:pt x="780625" y="268275"/>
                </a:lnTo>
                <a:lnTo>
                  <a:pt x="769734" y="240257"/>
                </a:lnTo>
                <a:lnTo>
                  <a:pt x="752042" y="216017"/>
                </a:lnTo>
                <a:lnTo>
                  <a:pt x="727925" y="197446"/>
                </a:lnTo>
                <a:lnTo>
                  <a:pt x="720312" y="193036"/>
                </a:lnTo>
                <a:lnTo>
                  <a:pt x="715338" y="186362"/>
                </a:lnTo>
                <a:lnTo>
                  <a:pt x="712629" y="178180"/>
                </a:lnTo>
                <a:lnTo>
                  <a:pt x="711809" y="169240"/>
                </a:lnTo>
                <a:lnTo>
                  <a:pt x="711809" y="104762"/>
                </a:lnTo>
                <a:lnTo>
                  <a:pt x="705885" y="76555"/>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16" name="object 26">
            <a:extLst>
              <a:ext uri="{FF2B5EF4-FFF2-40B4-BE49-F238E27FC236}">
                <a16:creationId xmlns:a16="http://schemas.microsoft.com/office/drawing/2014/main" id="{61D0AD01-1B32-47B2-8589-31ACB5315582}"/>
              </a:ext>
            </a:extLst>
          </p:cNvPr>
          <p:cNvSpPr/>
          <p:nvPr/>
        </p:nvSpPr>
        <p:spPr>
          <a:xfrm>
            <a:off x="9319509" y="5074800"/>
            <a:ext cx="314325" cy="568166"/>
          </a:xfrm>
          <a:custGeom>
            <a:avLst/>
            <a:gdLst/>
            <a:ahLst/>
            <a:cxnLst/>
            <a:rect l="l" t="t" r="r" b="b"/>
            <a:pathLst>
              <a:path w="419100" h="757554">
                <a:moveTo>
                  <a:pt x="418706" y="680986"/>
                </a:moveTo>
                <a:lnTo>
                  <a:pt x="0" y="680986"/>
                </a:lnTo>
                <a:lnTo>
                  <a:pt x="0" y="757542"/>
                </a:lnTo>
                <a:lnTo>
                  <a:pt x="418706" y="757542"/>
                </a:lnTo>
                <a:lnTo>
                  <a:pt x="418706" y="680986"/>
                </a:lnTo>
                <a:close/>
              </a:path>
              <a:path w="419100" h="757554">
                <a:moveTo>
                  <a:pt x="239903" y="0"/>
                </a:moveTo>
                <a:lnTo>
                  <a:pt x="199727" y="8435"/>
                </a:lnTo>
                <a:lnTo>
                  <a:pt x="166355" y="31226"/>
                </a:lnTo>
                <a:lnTo>
                  <a:pt x="143564" y="64593"/>
                </a:lnTo>
                <a:lnTo>
                  <a:pt x="135128" y="104762"/>
                </a:lnTo>
                <a:lnTo>
                  <a:pt x="135128" y="169240"/>
                </a:lnTo>
                <a:lnTo>
                  <a:pt x="133743" y="178180"/>
                </a:lnTo>
                <a:lnTo>
                  <a:pt x="130094" y="186362"/>
                </a:lnTo>
                <a:lnTo>
                  <a:pt x="124932" y="193036"/>
                </a:lnTo>
                <a:lnTo>
                  <a:pt x="119011" y="197446"/>
                </a:lnTo>
                <a:lnTo>
                  <a:pt x="94895" y="216017"/>
                </a:lnTo>
                <a:lnTo>
                  <a:pt x="77203" y="240257"/>
                </a:lnTo>
                <a:lnTo>
                  <a:pt x="66312" y="268275"/>
                </a:lnTo>
                <a:lnTo>
                  <a:pt x="62598" y="298183"/>
                </a:lnTo>
                <a:lnTo>
                  <a:pt x="62598" y="680986"/>
                </a:lnTo>
                <a:lnTo>
                  <a:pt x="417195" y="680986"/>
                </a:lnTo>
                <a:lnTo>
                  <a:pt x="417195" y="676960"/>
                </a:lnTo>
                <a:lnTo>
                  <a:pt x="139153" y="676960"/>
                </a:lnTo>
                <a:lnTo>
                  <a:pt x="139153" y="294157"/>
                </a:lnTo>
                <a:lnTo>
                  <a:pt x="140539" y="285215"/>
                </a:lnTo>
                <a:lnTo>
                  <a:pt x="144192" y="277029"/>
                </a:lnTo>
                <a:lnTo>
                  <a:pt x="149355" y="270356"/>
                </a:lnTo>
                <a:lnTo>
                  <a:pt x="155270" y="265950"/>
                </a:lnTo>
                <a:lnTo>
                  <a:pt x="179386" y="247372"/>
                </a:lnTo>
                <a:lnTo>
                  <a:pt x="197078" y="223131"/>
                </a:lnTo>
                <a:lnTo>
                  <a:pt x="207969" y="195115"/>
                </a:lnTo>
                <a:lnTo>
                  <a:pt x="211683" y="165214"/>
                </a:lnTo>
                <a:lnTo>
                  <a:pt x="211683" y="100736"/>
                </a:lnTo>
                <a:lnTo>
                  <a:pt x="213761" y="91857"/>
                </a:lnTo>
                <a:lnTo>
                  <a:pt x="219240" y="84112"/>
                </a:lnTo>
                <a:lnTo>
                  <a:pt x="226985" y="78633"/>
                </a:lnTo>
                <a:lnTo>
                  <a:pt x="235864" y="76555"/>
                </a:lnTo>
                <a:lnTo>
                  <a:pt x="338741" y="76555"/>
                </a:lnTo>
                <a:lnTo>
                  <a:pt x="336229" y="64593"/>
                </a:lnTo>
                <a:lnTo>
                  <a:pt x="313439" y="31226"/>
                </a:lnTo>
                <a:lnTo>
                  <a:pt x="280071" y="8435"/>
                </a:lnTo>
                <a:lnTo>
                  <a:pt x="239903" y="0"/>
                </a:lnTo>
                <a:close/>
              </a:path>
              <a:path w="419100" h="757554">
                <a:moveTo>
                  <a:pt x="338741" y="76555"/>
                </a:moveTo>
                <a:lnTo>
                  <a:pt x="235864" y="76555"/>
                </a:lnTo>
                <a:lnTo>
                  <a:pt x="244743" y="78633"/>
                </a:lnTo>
                <a:lnTo>
                  <a:pt x="252488" y="84112"/>
                </a:lnTo>
                <a:lnTo>
                  <a:pt x="257967" y="91857"/>
                </a:lnTo>
                <a:lnTo>
                  <a:pt x="260045" y="100736"/>
                </a:lnTo>
                <a:lnTo>
                  <a:pt x="260045" y="165214"/>
                </a:lnTo>
                <a:lnTo>
                  <a:pt x="264389" y="196818"/>
                </a:lnTo>
                <a:lnTo>
                  <a:pt x="276667" y="224645"/>
                </a:lnTo>
                <a:lnTo>
                  <a:pt x="295744" y="247940"/>
                </a:lnTo>
                <a:lnTo>
                  <a:pt x="320484" y="265950"/>
                </a:lnTo>
                <a:lnTo>
                  <a:pt x="328103" y="270356"/>
                </a:lnTo>
                <a:lnTo>
                  <a:pt x="333076" y="277029"/>
                </a:lnTo>
                <a:lnTo>
                  <a:pt x="335782" y="285215"/>
                </a:lnTo>
                <a:lnTo>
                  <a:pt x="336600" y="294157"/>
                </a:lnTo>
                <a:lnTo>
                  <a:pt x="336600" y="676960"/>
                </a:lnTo>
                <a:lnTo>
                  <a:pt x="417195" y="676960"/>
                </a:lnTo>
                <a:lnTo>
                  <a:pt x="417195" y="298183"/>
                </a:lnTo>
                <a:lnTo>
                  <a:pt x="413479" y="268275"/>
                </a:lnTo>
                <a:lnTo>
                  <a:pt x="402585" y="240257"/>
                </a:lnTo>
                <a:lnTo>
                  <a:pt x="384892" y="216017"/>
                </a:lnTo>
                <a:lnTo>
                  <a:pt x="360781" y="197446"/>
                </a:lnTo>
                <a:lnTo>
                  <a:pt x="353162" y="193036"/>
                </a:lnTo>
                <a:lnTo>
                  <a:pt x="348189" y="186362"/>
                </a:lnTo>
                <a:lnTo>
                  <a:pt x="345483" y="178180"/>
                </a:lnTo>
                <a:lnTo>
                  <a:pt x="344665" y="169240"/>
                </a:lnTo>
                <a:lnTo>
                  <a:pt x="344665" y="104762"/>
                </a:lnTo>
                <a:lnTo>
                  <a:pt x="338741" y="76555"/>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17" name="object 27">
            <a:extLst>
              <a:ext uri="{FF2B5EF4-FFF2-40B4-BE49-F238E27FC236}">
                <a16:creationId xmlns:a16="http://schemas.microsoft.com/office/drawing/2014/main" id="{F84F1C81-09DB-4540-9705-CB2F0CDC91DE}"/>
              </a:ext>
            </a:extLst>
          </p:cNvPr>
          <p:cNvSpPr/>
          <p:nvPr/>
        </p:nvSpPr>
        <p:spPr>
          <a:xfrm>
            <a:off x="8733703" y="4424068"/>
            <a:ext cx="589598" cy="568166"/>
          </a:xfrm>
          <a:custGeom>
            <a:avLst/>
            <a:gdLst/>
            <a:ahLst/>
            <a:cxnLst/>
            <a:rect l="l" t="t" r="r" b="b"/>
            <a:pathLst>
              <a:path w="786129" h="757554">
                <a:moveTo>
                  <a:pt x="785850" y="680986"/>
                </a:moveTo>
                <a:lnTo>
                  <a:pt x="0" y="680986"/>
                </a:lnTo>
                <a:lnTo>
                  <a:pt x="0" y="757542"/>
                </a:lnTo>
                <a:lnTo>
                  <a:pt x="785850" y="757542"/>
                </a:lnTo>
                <a:lnTo>
                  <a:pt x="785850" y="680986"/>
                </a:lnTo>
                <a:close/>
              </a:path>
              <a:path w="786129" h="757554">
                <a:moveTo>
                  <a:pt x="187972" y="0"/>
                </a:moveTo>
                <a:lnTo>
                  <a:pt x="146544" y="8435"/>
                </a:lnTo>
                <a:lnTo>
                  <a:pt x="110404" y="31226"/>
                </a:lnTo>
                <a:lnTo>
                  <a:pt x="84841" y="64593"/>
                </a:lnTo>
                <a:lnTo>
                  <a:pt x="75145" y="104762"/>
                </a:lnTo>
                <a:lnTo>
                  <a:pt x="75145" y="169240"/>
                </a:lnTo>
                <a:lnTo>
                  <a:pt x="73761" y="178181"/>
                </a:lnTo>
                <a:lnTo>
                  <a:pt x="70111" y="186367"/>
                </a:lnTo>
                <a:lnTo>
                  <a:pt x="64949" y="193041"/>
                </a:lnTo>
                <a:lnTo>
                  <a:pt x="59029" y="197446"/>
                </a:lnTo>
                <a:lnTo>
                  <a:pt x="34918" y="216017"/>
                </a:lnTo>
                <a:lnTo>
                  <a:pt x="17225" y="240257"/>
                </a:lnTo>
                <a:lnTo>
                  <a:pt x="6331" y="268275"/>
                </a:lnTo>
                <a:lnTo>
                  <a:pt x="2616" y="298183"/>
                </a:lnTo>
                <a:lnTo>
                  <a:pt x="2616" y="680986"/>
                </a:lnTo>
                <a:lnTo>
                  <a:pt x="365277" y="680986"/>
                </a:lnTo>
                <a:lnTo>
                  <a:pt x="365277" y="676960"/>
                </a:lnTo>
                <a:lnTo>
                  <a:pt x="83210" y="676960"/>
                </a:lnTo>
                <a:lnTo>
                  <a:pt x="83210" y="294157"/>
                </a:lnTo>
                <a:lnTo>
                  <a:pt x="84596" y="285215"/>
                </a:lnTo>
                <a:lnTo>
                  <a:pt x="88249" y="277029"/>
                </a:lnTo>
                <a:lnTo>
                  <a:pt x="93411" y="270356"/>
                </a:lnTo>
                <a:lnTo>
                  <a:pt x="99326" y="265950"/>
                </a:lnTo>
                <a:lnTo>
                  <a:pt x="123443" y="247374"/>
                </a:lnTo>
                <a:lnTo>
                  <a:pt x="141135" y="223135"/>
                </a:lnTo>
                <a:lnTo>
                  <a:pt x="152026" y="195120"/>
                </a:lnTo>
                <a:lnTo>
                  <a:pt x="155740" y="165214"/>
                </a:lnTo>
                <a:lnTo>
                  <a:pt x="155740" y="100736"/>
                </a:lnTo>
                <a:lnTo>
                  <a:pt x="157818" y="91857"/>
                </a:lnTo>
                <a:lnTo>
                  <a:pt x="163296" y="84112"/>
                </a:lnTo>
                <a:lnTo>
                  <a:pt x="171042" y="78633"/>
                </a:lnTo>
                <a:lnTo>
                  <a:pt x="179920" y="76555"/>
                </a:lnTo>
                <a:lnTo>
                  <a:pt x="286822" y="76555"/>
                </a:lnTo>
                <a:lnTo>
                  <a:pt x="284309" y="64593"/>
                </a:lnTo>
                <a:lnTo>
                  <a:pt x="261515" y="31226"/>
                </a:lnTo>
                <a:lnTo>
                  <a:pt x="228143" y="8435"/>
                </a:lnTo>
                <a:lnTo>
                  <a:pt x="187972" y="0"/>
                </a:lnTo>
                <a:close/>
              </a:path>
              <a:path w="786129" h="757554">
                <a:moveTo>
                  <a:pt x="607047" y="0"/>
                </a:moveTo>
                <a:lnTo>
                  <a:pt x="566878" y="8435"/>
                </a:lnTo>
                <a:lnTo>
                  <a:pt x="533511" y="31226"/>
                </a:lnTo>
                <a:lnTo>
                  <a:pt x="510720" y="64593"/>
                </a:lnTo>
                <a:lnTo>
                  <a:pt x="502285" y="104762"/>
                </a:lnTo>
                <a:lnTo>
                  <a:pt x="502285" y="169240"/>
                </a:lnTo>
                <a:lnTo>
                  <a:pt x="500898" y="178181"/>
                </a:lnTo>
                <a:lnTo>
                  <a:pt x="497244" y="186367"/>
                </a:lnTo>
                <a:lnTo>
                  <a:pt x="492078" y="193041"/>
                </a:lnTo>
                <a:lnTo>
                  <a:pt x="486156" y="197446"/>
                </a:lnTo>
                <a:lnTo>
                  <a:pt x="462044" y="216017"/>
                </a:lnTo>
                <a:lnTo>
                  <a:pt x="444352" y="240257"/>
                </a:lnTo>
                <a:lnTo>
                  <a:pt x="433458" y="268275"/>
                </a:lnTo>
                <a:lnTo>
                  <a:pt x="429742" y="298183"/>
                </a:lnTo>
                <a:lnTo>
                  <a:pt x="429742" y="680986"/>
                </a:lnTo>
                <a:lnTo>
                  <a:pt x="784339" y="680986"/>
                </a:lnTo>
                <a:lnTo>
                  <a:pt x="784339" y="676960"/>
                </a:lnTo>
                <a:lnTo>
                  <a:pt x="506310" y="676960"/>
                </a:lnTo>
                <a:lnTo>
                  <a:pt x="506310" y="294157"/>
                </a:lnTo>
                <a:lnTo>
                  <a:pt x="507695" y="285215"/>
                </a:lnTo>
                <a:lnTo>
                  <a:pt x="511344" y="277029"/>
                </a:lnTo>
                <a:lnTo>
                  <a:pt x="516506" y="270356"/>
                </a:lnTo>
                <a:lnTo>
                  <a:pt x="522427" y="265950"/>
                </a:lnTo>
                <a:lnTo>
                  <a:pt x="546538" y="247374"/>
                </a:lnTo>
                <a:lnTo>
                  <a:pt x="564230" y="223135"/>
                </a:lnTo>
                <a:lnTo>
                  <a:pt x="575124" y="195120"/>
                </a:lnTo>
                <a:lnTo>
                  <a:pt x="578840" y="165214"/>
                </a:lnTo>
                <a:lnTo>
                  <a:pt x="578840" y="100736"/>
                </a:lnTo>
                <a:lnTo>
                  <a:pt x="580918" y="91857"/>
                </a:lnTo>
                <a:lnTo>
                  <a:pt x="586395" y="84112"/>
                </a:lnTo>
                <a:lnTo>
                  <a:pt x="594137" y="78633"/>
                </a:lnTo>
                <a:lnTo>
                  <a:pt x="603008" y="76555"/>
                </a:lnTo>
                <a:lnTo>
                  <a:pt x="705885" y="76555"/>
                </a:lnTo>
                <a:lnTo>
                  <a:pt x="703373" y="64593"/>
                </a:lnTo>
                <a:lnTo>
                  <a:pt x="680583" y="31226"/>
                </a:lnTo>
                <a:lnTo>
                  <a:pt x="647215" y="8435"/>
                </a:lnTo>
                <a:lnTo>
                  <a:pt x="607047" y="0"/>
                </a:lnTo>
                <a:close/>
              </a:path>
              <a:path w="786129" h="757554">
                <a:moveTo>
                  <a:pt x="286822" y="76555"/>
                </a:moveTo>
                <a:lnTo>
                  <a:pt x="179920" y="76555"/>
                </a:lnTo>
                <a:lnTo>
                  <a:pt x="188797" y="78633"/>
                </a:lnTo>
                <a:lnTo>
                  <a:pt x="196538" y="84112"/>
                </a:lnTo>
                <a:lnTo>
                  <a:pt x="202012" y="91857"/>
                </a:lnTo>
                <a:lnTo>
                  <a:pt x="204089" y="100736"/>
                </a:lnTo>
                <a:lnTo>
                  <a:pt x="204089" y="165214"/>
                </a:lnTo>
                <a:lnTo>
                  <a:pt x="210137" y="196818"/>
                </a:lnTo>
                <a:lnTo>
                  <a:pt x="222227" y="224645"/>
                </a:lnTo>
                <a:lnTo>
                  <a:pt x="240361" y="247940"/>
                </a:lnTo>
                <a:lnTo>
                  <a:pt x="264541" y="265950"/>
                </a:lnTo>
                <a:lnTo>
                  <a:pt x="272159" y="270356"/>
                </a:lnTo>
                <a:lnTo>
                  <a:pt x="277133" y="277029"/>
                </a:lnTo>
                <a:lnTo>
                  <a:pt x="279839" y="285215"/>
                </a:lnTo>
                <a:lnTo>
                  <a:pt x="280657" y="294157"/>
                </a:lnTo>
                <a:lnTo>
                  <a:pt x="280657" y="676960"/>
                </a:lnTo>
                <a:lnTo>
                  <a:pt x="365277" y="676960"/>
                </a:lnTo>
                <a:lnTo>
                  <a:pt x="365277" y="298183"/>
                </a:lnTo>
                <a:lnTo>
                  <a:pt x="361561" y="268275"/>
                </a:lnTo>
                <a:lnTo>
                  <a:pt x="350667" y="240257"/>
                </a:lnTo>
                <a:lnTo>
                  <a:pt x="332975" y="216017"/>
                </a:lnTo>
                <a:lnTo>
                  <a:pt x="308864" y="197446"/>
                </a:lnTo>
                <a:lnTo>
                  <a:pt x="301245" y="193041"/>
                </a:lnTo>
                <a:lnTo>
                  <a:pt x="296271" y="186367"/>
                </a:lnTo>
                <a:lnTo>
                  <a:pt x="293565" y="178181"/>
                </a:lnTo>
                <a:lnTo>
                  <a:pt x="292747" y="169240"/>
                </a:lnTo>
                <a:lnTo>
                  <a:pt x="292747" y="104762"/>
                </a:lnTo>
                <a:lnTo>
                  <a:pt x="286822" y="76555"/>
                </a:lnTo>
                <a:close/>
              </a:path>
              <a:path w="786129" h="757554">
                <a:moveTo>
                  <a:pt x="705885" y="76555"/>
                </a:moveTo>
                <a:lnTo>
                  <a:pt x="603008" y="76555"/>
                </a:lnTo>
                <a:lnTo>
                  <a:pt x="611887" y="78633"/>
                </a:lnTo>
                <a:lnTo>
                  <a:pt x="619633" y="84112"/>
                </a:lnTo>
                <a:lnTo>
                  <a:pt x="625111" y="91857"/>
                </a:lnTo>
                <a:lnTo>
                  <a:pt x="627189" y="100736"/>
                </a:lnTo>
                <a:lnTo>
                  <a:pt x="627189" y="165214"/>
                </a:lnTo>
                <a:lnTo>
                  <a:pt x="631534" y="196818"/>
                </a:lnTo>
                <a:lnTo>
                  <a:pt x="643813" y="224645"/>
                </a:lnTo>
                <a:lnTo>
                  <a:pt x="662893" y="247940"/>
                </a:lnTo>
                <a:lnTo>
                  <a:pt x="687641" y="265950"/>
                </a:lnTo>
                <a:lnTo>
                  <a:pt x="695254" y="270356"/>
                </a:lnTo>
                <a:lnTo>
                  <a:pt x="700228" y="277029"/>
                </a:lnTo>
                <a:lnTo>
                  <a:pt x="702938" y="285215"/>
                </a:lnTo>
                <a:lnTo>
                  <a:pt x="703757" y="294157"/>
                </a:lnTo>
                <a:lnTo>
                  <a:pt x="703757" y="676960"/>
                </a:lnTo>
                <a:lnTo>
                  <a:pt x="784339" y="676960"/>
                </a:lnTo>
                <a:lnTo>
                  <a:pt x="784339" y="298183"/>
                </a:lnTo>
                <a:lnTo>
                  <a:pt x="780625" y="268275"/>
                </a:lnTo>
                <a:lnTo>
                  <a:pt x="769734" y="240257"/>
                </a:lnTo>
                <a:lnTo>
                  <a:pt x="752042" y="216017"/>
                </a:lnTo>
                <a:lnTo>
                  <a:pt x="727925" y="197446"/>
                </a:lnTo>
                <a:lnTo>
                  <a:pt x="720312" y="193041"/>
                </a:lnTo>
                <a:lnTo>
                  <a:pt x="715338" y="186367"/>
                </a:lnTo>
                <a:lnTo>
                  <a:pt x="712629" y="178181"/>
                </a:lnTo>
                <a:lnTo>
                  <a:pt x="711809" y="169240"/>
                </a:lnTo>
                <a:lnTo>
                  <a:pt x="711809" y="104762"/>
                </a:lnTo>
                <a:lnTo>
                  <a:pt x="705885" y="76555"/>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18" name="object 28">
            <a:extLst>
              <a:ext uri="{FF2B5EF4-FFF2-40B4-BE49-F238E27FC236}">
                <a16:creationId xmlns:a16="http://schemas.microsoft.com/office/drawing/2014/main" id="{54E38287-5678-4EF1-930A-9D29B104091A}"/>
              </a:ext>
            </a:extLst>
          </p:cNvPr>
          <p:cNvSpPr/>
          <p:nvPr/>
        </p:nvSpPr>
        <p:spPr>
          <a:xfrm>
            <a:off x="9319509" y="4424069"/>
            <a:ext cx="314325" cy="568166"/>
          </a:xfrm>
          <a:custGeom>
            <a:avLst/>
            <a:gdLst/>
            <a:ahLst/>
            <a:cxnLst/>
            <a:rect l="l" t="t" r="r" b="b"/>
            <a:pathLst>
              <a:path w="419100" h="757554">
                <a:moveTo>
                  <a:pt x="418706" y="680986"/>
                </a:moveTo>
                <a:lnTo>
                  <a:pt x="0" y="680986"/>
                </a:lnTo>
                <a:lnTo>
                  <a:pt x="0" y="757542"/>
                </a:lnTo>
                <a:lnTo>
                  <a:pt x="418706" y="757542"/>
                </a:lnTo>
                <a:lnTo>
                  <a:pt x="418706" y="680986"/>
                </a:lnTo>
                <a:close/>
              </a:path>
              <a:path w="419100" h="757554">
                <a:moveTo>
                  <a:pt x="239903" y="0"/>
                </a:moveTo>
                <a:lnTo>
                  <a:pt x="199727" y="8435"/>
                </a:lnTo>
                <a:lnTo>
                  <a:pt x="166355" y="31226"/>
                </a:lnTo>
                <a:lnTo>
                  <a:pt x="143564" y="64593"/>
                </a:lnTo>
                <a:lnTo>
                  <a:pt x="135128" y="104762"/>
                </a:lnTo>
                <a:lnTo>
                  <a:pt x="135128" y="169240"/>
                </a:lnTo>
                <a:lnTo>
                  <a:pt x="133743" y="178181"/>
                </a:lnTo>
                <a:lnTo>
                  <a:pt x="130094" y="186367"/>
                </a:lnTo>
                <a:lnTo>
                  <a:pt x="124932" y="193041"/>
                </a:lnTo>
                <a:lnTo>
                  <a:pt x="119011" y="197446"/>
                </a:lnTo>
                <a:lnTo>
                  <a:pt x="94895" y="216017"/>
                </a:lnTo>
                <a:lnTo>
                  <a:pt x="77203" y="240257"/>
                </a:lnTo>
                <a:lnTo>
                  <a:pt x="66312" y="268275"/>
                </a:lnTo>
                <a:lnTo>
                  <a:pt x="62598" y="298183"/>
                </a:lnTo>
                <a:lnTo>
                  <a:pt x="62598" y="680986"/>
                </a:lnTo>
                <a:lnTo>
                  <a:pt x="417195" y="680986"/>
                </a:lnTo>
                <a:lnTo>
                  <a:pt x="417195" y="676960"/>
                </a:lnTo>
                <a:lnTo>
                  <a:pt x="139153" y="676960"/>
                </a:lnTo>
                <a:lnTo>
                  <a:pt x="139153" y="294157"/>
                </a:lnTo>
                <a:lnTo>
                  <a:pt x="140539" y="285215"/>
                </a:lnTo>
                <a:lnTo>
                  <a:pt x="144192" y="277029"/>
                </a:lnTo>
                <a:lnTo>
                  <a:pt x="149355" y="270356"/>
                </a:lnTo>
                <a:lnTo>
                  <a:pt x="155270" y="265950"/>
                </a:lnTo>
                <a:lnTo>
                  <a:pt x="179386" y="247372"/>
                </a:lnTo>
                <a:lnTo>
                  <a:pt x="197078" y="223131"/>
                </a:lnTo>
                <a:lnTo>
                  <a:pt x="207969" y="195115"/>
                </a:lnTo>
                <a:lnTo>
                  <a:pt x="211683" y="165214"/>
                </a:lnTo>
                <a:lnTo>
                  <a:pt x="211683" y="100736"/>
                </a:lnTo>
                <a:lnTo>
                  <a:pt x="213761" y="91857"/>
                </a:lnTo>
                <a:lnTo>
                  <a:pt x="219240" y="84112"/>
                </a:lnTo>
                <a:lnTo>
                  <a:pt x="226985" y="78633"/>
                </a:lnTo>
                <a:lnTo>
                  <a:pt x="235864" y="76555"/>
                </a:lnTo>
                <a:lnTo>
                  <a:pt x="338741" y="76555"/>
                </a:lnTo>
                <a:lnTo>
                  <a:pt x="336229" y="64593"/>
                </a:lnTo>
                <a:lnTo>
                  <a:pt x="313439" y="31226"/>
                </a:lnTo>
                <a:lnTo>
                  <a:pt x="280071" y="8435"/>
                </a:lnTo>
                <a:lnTo>
                  <a:pt x="239903" y="0"/>
                </a:lnTo>
                <a:close/>
              </a:path>
              <a:path w="419100" h="757554">
                <a:moveTo>
                  <a:pt x="338741" y="76555"/>
                </a:moveTo>
                <a:lnTo>
                  <a:pt x="235864" y="76555"/>
                </a:lnTo>
                <a:lnTo>
                  <a:pt x="244743" y="78633"/>
                </a:lnTo>
                <a:lnTo>
                  <a:pt x="252488" y="84112"/>
                </a:lnTo>
                <a:lnTo>
                  <a:pt x="257967" y="91857"/>
                </a:lnTo>
                <a:lnTo>
                  <a:pt x="260045" y="100736"/>
                </a:lnTo>
                <a:lnTo>
                  <a:pt x="260045" y="165214"/>
                </a:lnTo>
                <a:lnTo>
                  <a:pt x="264389" y="196818"/>
                </a:lnTo>
                <a:lnTo>
                  <a:pt x="276667" y="224645"/>
                </a:lnTo>
                <a:lnTo>
                  <a:pt x="295744" y="247940"/>
                </a:lnTo>
                <a:lnTo>
                  <a:pt x="320484" y="265950"/>
                </a:lnTo>
                <a:lnTo>
                  <a:pt x="328103" y="270356"/>
                </a:lnTo>
                <a:lnTo>
                  <a:pt x="333076" y="277029"/>
                </a:lnTo>
                <a:lnTo>
                  <a:pt x="335782" y="285215"/>
                </a:lnTo>
                <a:lnTo>
                  <a:pt x="336600" y="294157"/>
                </a:lnTo>
                <a:lnTo>
                  <a:pt x="336600" y="676960"/>
                </a:lnTo>
                <a:lnTo>
                  <a:pt x="417195" y="676960"/>
                </a:lnTo>
                <a:lnTo>
                  <a:pt x="417195" y="298183"/>
                </a:lnTo>
                <a:lnTo>
                  <a:pt x="413479" y="268275"/>
                </a:lnTo>
                <a:lnTo>
                  <a:pt x="402585" y="240257"/>
                </a:lnTo>
                <a:lnTo>
                  <a:pt x="384892" y="216017"/>
                </a:lnTo>
                <a:lnTo>
                  <a:pt x="360781" y="197446"/>
                </a:lnTo>
                <a:lnTo>
                  <a:pt x="353162" y="193041"/>
                </a:lnTo>
                <a:lnTo>
                  <a:pt x="348189" y="186367"/>
                </a:lnTo>
                <a:lnTo>
                  <a:pt x="345483" y="178181"/>
                </a:lnTo>
                <a:lnTo>
                  <a:pt x="344665" y="169240"/>
                </a:lnTo>
                <a:lnTo>
                  <a:pt x="344665" y="104762"/>
                </a:lnTo>
                <a:lnTo>
                  <a:pt x="338741" y="76555"/>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19" name="object 29">
            <a:extLst>
              <a:ext uri="{FF2B5EF4-FFF2-40B4-BE49-F238E27FC236}">
                <a16:creationId xmlns:a16="http://schemas.microsoft.com/office/drawing/2014/main" id="{50C79C42-207F-40DB-A90E-2D6CC2CC0DF6}"/>
              </a:ext>
            </a:extLst>
          </p:cNvPr>
          <p:cNvSpPr/>
          <p:nvPr/>
        </p:nvSpPr>
        <p:spPr>
          <a:xfrm>
            <a:off x="8733703" y="3773336"/>
            <a:ext cx="589598" cy="568166"/>
          </a:xfrm>
          <a:custGeom>
            <a:avLst/>
            <a:gdLst/>
            <a:ahLst/>
            <a:cxnLst/>
            <a:rect l="l" t="t" r="r" b="b"/>
            <a:pathLst>
              <a:path w="786129" h="757554">
                <a:moveTo>
                  <a:pt x="785850" y="680986"/>
                </a:moveTo>
                <a:lnTo>
                  <a:pt x="0" y="680986"/>
                </a:lnTo>
                <a:lnTo>
                  <a:pt x="0" y="757542"/>
                </a:lnTo>
                <a:lnTo>
                  <a:pt x="785850" y="757542"/>
                </a:lnTo>
                <a:lnTo>
                  <a:pt x="785850" y="680986"/>
                </a:lnTo>
                <a:close/>
              </a:path>
              <a:path w="786129" h="757554">
                <a:moveTo>
                  <a:pt x="187972" y="0"/>
                </a:moveTo>
                <a:lnTo>
                  <a:pt x="146544" y="8435"/>
                </a:lnTo>
                <a:lnTo>
                  <a:pt x="110404" y="31226"/>
                </a:lnTo>
                <a:lnTo>
                  <a:pt x="84841" y="64593"/>
                </a:lnTo>
                <a:lnTo>
                  <a:pt x="75145" y="104762"/>
                </a:lnTo>
                <a:lnTo>
                  <a:pt x="75145" y="169240"/>
                </a:lnTo>
                <a:lnTo>
                  <a:pt x="73761" y="178181"/>
                </a:lnTo>
                <a:lnTo>
                  <a:pt x="70111" y="186367"/>
                </a:lnTo>
                <a:lnTo>
                  <a:pt x="64949" y="193041"/>
                </a:lnTo>
                <a:lnTo>
                  <a:pt x="59029" y="197446"/>
                </a:lnTo>
                <a:lnTo>
                  <a:pt x="34918" y="216017"/>
                </a:lnTo>
                <a:lnTo>
                  <a:pt x="17225" y="240257"/>
                </a:lnTo>
                <a:lnTo>
                  <a:pt x="6331" y="268275"/>
                </a:lnTo>
                <a:lnTo>
                  <a:pt x="2616" y="298183"/>
                </a:lnTo>
                <a:lnTo>
                  <a:pt x="2616" y="680986"/>
                </a:lnTo>
                <a:lnTo>
                  <a:pt x="365277" y="680986"/>
                </a:lnTo>
                <a:lnTo>
                  <a:pt x="365277" y="676960"/>
                </a:lnTo>
                <a:lnTo>
                  <a:pt x="83210" y="676960"/>
                </a:lnTo>
                <a:lnTo>
                  <a:pt x="83210" y="294157"/>
                </a:lnTo>
                <a:lnTo>
                  <a:pt x="84596" y="285215"/>
                </a:lnTo>
                <a:lnTo>
                  <a:pt x="88249" y="277029"/>
                </a:lnTo>
                <a:lnTo>
                  <a:pt x="93411" y="270356"/>
                </a:lnTo>
                <a:lnTo>
                  <a:pt x="99326" y="265950"/>
                </a:lnTo>
                <a:lnTo>
                  <a:pt x="123443" y="247372"/>
                </a:lnTo>
                <a:lnTo>
                  <a:pt x="141135" y="223131"/>
                </a:lnTo>
                <a:lnTo>
                  <a:pt x="152026" y="195115"/>
                </a:lnTo>
                <a:lnTo>
                  <a:pt x="155740" y="165214"/>
                </a:lnTo>
                <a:lnTo>
                  <a:pt x="155740" y="100736"/>
                </a:lnTo>
                <a:lnTo>
                  <a:pt x="157818" y="91857"/>
                </a:lnTo>
                <a:lnTo>
                  <a:pt x="163296" y="84112"/>
                </a:lnTo>
                <a:lnTo>
                  <a:pt x="171042" y="78633"/>
                </a:lnTo>
                <a:lnTo>
                  <a:pt x="179920" y="76555"/>
                </a:lnTo>
                <a:lnTo>
                  <a:pt x="286822" y="76555"/>
                </a:lnTo>
                <a:lnTo>
                  <a:pt x="284309" y="64593"/>
                </a:lnTo>
                <a:lnTo>
                  <a:pt x="261515" y="31226"/>
                </a:lnTo>
                <a:lnTo>
                  <a:pt x="228143" y="8435"/>
                </a:lnTo>
                <a:lnTo>
                  <a:pt x="187972" y="0"/>
                </a:lnTo>
                <a:close/>
              </a:path>
              <a:path w="786129" h="757554">
                <a:moveTo>
                  <a:pt x="607047" y="0"/>
                </a:moveTo>
                <a:lnTo>
                  <a:pt x="566878" y="8435"/>
                </a:lnTo>
                <a:lnTo>
                  <a:pt x="533511" y="31226"/>
                </a:lnTo>
                <a:lnTo>
                  <a:pt x="510720" y="64593"/>
                </a:lnTo>
                <a:lnTo>
                  <a:pt x="502285" y="104762"/>
                </a:lnTo>
                <a:lnTo>
                  <a:pt x="502285" y="169240"/>
                </a:lnTo>
                <a:lnTo>
                  <a:pt x="500898" y="178181"/>
                </a:lnTo>
                <a:lnTo>
                  <a:pt x="497244" y="186367"/>
                </a:lnTo>
                <a:lnTo>
                  <a:pt x="492078" y="193041"/>
                </a:lnTo>
                <a:lnTo>
                  <a:pt x="486156" y="197446"/>
                </a:lnTo>
                <a:lnTo>
                  <a:pt x="462044" y="216017"/>
                </a:lnTo>
                <a:lnTo>
                  <a:pt x="444352" y="240257"/>
                </a:lnTo>
                <a:lnTo>
                  <a:pt x="433458" y="268275"/>
                </a:lnTo>
                <a:lnTo>
                  <a:pt x="429742" y="298183"/>
                </a:lnTo>
                <a:lnTo>
                  <a:pt x="429742" y="680986"/>
                </a:lnTo>
                <a:lnTo>
                  <a:pt x="784339" y="680986"/>
                </a:lnTo>
                <a:lnTo>
                  <a:pt x="784339" y="676960"/>
                </a:lnTo>
                <a:lnTo>
                  <a:pt x="506310" y="676960"/>
                </a:lnTo>
                <a:lnTo>
                  <a:pt x="506310" y="294157"/>
                </a:lnTo>
                <a:lnTo>
                  <a:pt x="507695" y="285215"/>
                </a:lnTo>
                <a:lnTo>
                  <a:pt x="511344" y="277029"/>
                </a:lnTo>
                <a:lnTo>
                  <a:pt x="516506" y="270356"/>
                </a:lnTo>
                <a:lnTo>
                  <a:pt x="522427" y="265950"/>
                </a:lnTo>
                <a:lnTo>
                  <a:pt x="546538" y="247372"/>
                </a:lnTo>
                <a:lnTo>
                  <a:pt x="564230" y="223131"/>
                </a:lnTo>
                <a:lnTo>
                  <a:pt x="575124" y="195115"/>
                </a:lnTo>
                <a:lnTo>
                  <a:pt x="578840" y="165214"/>
                </a:lnTo>
                <a:lnTo>
                  <a:pt x="578840" y="100736"/>
                </a:lnTo>
                <a:lnTo>
                  <a:pt x="580918" y="91857"/>
                </a:lnTo>
                <a:lnTo>
                  <a:pt x="586395" y="84112"/>
                </a:lnTo>
                <a:lnTo>
                  <a:pt x="594137" y="78633"/>
                </a:lnTo>
                <a:lnTo>
                  <a:pt x="603008" y="76555"/>
                </a:lnTo>
                <a:lnTo>
                  <a:pt x="705885" y="76555"/>
                </a:lnTo>
                <a:lnTo>
                  <a:pt x="703373" y="64593"/>
                </a:lnTo>
                <a:lnTo>
                  <a:pt x="680583" y="31226"/>
                </a:lnTo>
                <a:lnTo>
                  <a:pt x="647215" y="8435"/>
                </a:lnTo>
                <a:lnTo>
                  <a:pt x="607047" y="0"/>
                </a:lnTo>
                <a:close/>
              </a:path>
              <a:path w="786129" h="757554">
                <a:moveTo>
                  <a:pt x="286822" y="76555"/>
                </a:moveTo>
                <a:lnTo>
                  <a:pt x="179920" y="76555"/>
                </a:lnTo>
                <a:lnTo>
                  <a:pt x="188797" y="78633"/>
                </a:lnTo>
                <a:lnTo>
                  <a:pt x="196538" y="84112"/>
                </a:lnTo>
                <a:lnTo>
                  <a:pt x="202012" y="91857"/>
                </a:lnTo>
                <a:lnTo>
                  <a:pt x="204089" y="100736"/>
                </a:lnTo>
                <a:lnTo>
                  <a:pt x="204089" y="165214"/>
                </a:lnTo>
                <a:lnTo>
                  <a:pt x="210137" y="196818"/>
                </a:lnTo>
                <a:lnTo>
                  <a:pt x="222227" y="224645"/>
                </a:lnTo>
                <a:lnTo>
                  <a:pt x="240361" y="247940"/>
                </a:lnTo>
                <a:lnTo>
                  <a:pt x="264541" y="265950"/>
                </a:lnTo>
                <a:lnTo>
                  <a:pt x="272159" y="270356"/>
                </a:lnTo>
                <a:lnTo>
                  <a:pt x="277133" y="277029"/>
                </a:lnTo>
                <a:lnTo>
                  <a:pt x="279839" y="285215"/>
                </a:lnTo>
                <a:lnTo>
                  <a:pt x="280657" y="294157"/>
                </a:lnTo>
                <a:lnTo>
                  <a:pt x="280657" y="676960"/>
                </a:lnTo>
                <a:lnTo>
                  <a:pt x="365277" y="676960"/>
                </a:lnTo>
                <a:lnTo>
                  <a:pt x="365277" y="298183"/>
                </a:lnTo>
                <a:lnTo>
                  <a:pt x="361561" y="268275"/>
                </a:lnTo>
                <a:lnTo>
                  <a:pt x="350667" y="240257"/>
                </a:lnTo>
                <a:lnTo>
                  <a:pt x="332975" y="216017"/>
                </a:lnTo>
                <a:lnTo>
                  <a:pt x="308864" y="197446"/>
                </a:lnTo>
                <a:lnTo>
                  <a:pt x="301245" y="193041"/>
                </a:lnTo>
                <a:lnTo>
                  <a:pt x="296271" y="186367"/>
                </a:lnTo>
                <a:lnTo>
                  <a:pt x="293565" y="178181"/>
                </a:lnTo>
                <a:lnTo>
                  <a:pt x="292747" y="169240"/>
                </a:lnTo>
                <a:lnTo>
                  <a:pt x="292747" y="104762"/>
                </a:lnTo>
                <a:lnTo>
                  <a:pt x="286822" y="76555"/>
                </a:lnTo>
                <a:close/>
              </a:path>
              <a:path w="786129" h="757554">
                <a:moveTo>
                  <a:pt x="705885" y="76555"/>
                </a:moveTo>
                <a:lnTo>
                  <a:pt x="603008" y="76555"/>
                </a:lnTo>
                <a:lnTo>
                  <a:pt x="611887" y="78633"/>
                </a:lnTo>
                <a:lnTo>
                  <a:pt x="619633" y="84112"/>
                </a:lnTo>
                <a:lnTo>
                  <a:pt x="625111" y="91857"/>
                </a:lnTo>
                <a:lnTo>
                  <a:pt x="627189" y="100736"/>
                </a:lnTo>
                <a:lnTo>
                  <a:pt x="627189" y="165214"/>
                </a:lnTo>
                <a:lnTo>
                  <a:pt x="631534" y="196818"/>
                </a:lnTo>
                <a:lnTo>
                  <a:pt x="643813" y="224645"/>
                </a:lnTo>
                <a:lnTo>
                  <a:pt x="662893" y="247940"/>
                </a:lnTo>
                <a:lnTo>
                  <a:pt x="687641" y="265950"/>
                </a:lnTo>
                <a:lnTo>
                  <a:pt x="695254" y="270356"/>
                </a:lnTo>
                <a:lnTo>
                  <a:pt x="700228" y="277029"/>
                </a:lnTo>
                <a:lnTo>
                  <a:pt x="702938" y="285215"/>
                </a:lnTo>
                <a:lnTo>
                  <a:pt x="703757" y="294157"/>
                </a:lnTo>
                <a:lnTo>
                  <a:pt x="703757" y="676960"/>
                </a:lnTo>
                <a:lnTo>
                  <a:pt x="784339" y="676960"/>
                </a:lnTo>
                <a:lnTo>
                  <a:pt x="784339" y="298183"/>
                </a:lnTo>
                <a:lnTo>
                  <a:pt x="780625" y="268275"/>
                </a:lnTo>
                <a:lnTo>
                  <a:pt x="769734" y="240257"/>
                </a:lnTo>
                <a:lnTo>
                  <a:pt x="752042" y="216017"/>
                </a:lnTo>
                <a:lnTo>
                  <a:pt x="727925" y="197446"/>
                </a:lnTo>
                <a:lnTo>
                  <a:pt x="720312" y="193041"/>
                </a:lnTo>
                <a:lnTo>
                  <a:pt x="715338" y="186367"/>
                </a:lnTo>
                <a:lnTo>
                  <a:pt x="712629" y="178181"/>
                </a:lnTo>
                <a:lnTo>
                  <a:pt x="711809" y="169240"/>
                </a:lnTo>
                <a:lnTo>
                  <a:pt x="711809" y="104762"/>
                </a:lnTo>
                <a:lnTo>
                  <a:pt x="705885" y="76555"/>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20" name="object 30">
            <a:extLst>
              <a:ext uri="{FF2B5EF4-FFF2-40B4-BE49-F238E27FC236}">
                <a16:creationId xmlns:a16="http://schemas.microsoft.com/office/drawing/2014/main" id="{A2640E37-AE37-411C-8B1C-0598F58B31E3}"/>
              </a:ext>
            </a:extLst>
          </p:cNvPr>
          <p:cNvSpPr/>
          <p:nvPr/>
        </p:nvSpPr>
        <p:spPr>
          <a:xfrm>
            <a:off x="9319509" y="3773336"/>
            <a:ext cx="314325" cy="568166"/>
          </a:xfrm>
          <a:custGeom>
            <a:avLst/>
            <a:gdLst/>
            <a:ahLst/>
            <a:cxnLst/>
            <a:rect l="l" t="t" r="r" b="b"/>
            <a:pathLst>
              <a:path w="419100" h="757554">
                <a:moveTo>
                  <a:pt x="418706" y="680986"/>
                </a:moveTo>
                <a:lnTo>
                  <a:pt x="0" y="680986"/>
                </a:lnTo>
                <a:lnTo>
                  <a:pt x="0" y="757542"/>
                </a:lnTo>
                <a:lnTo>
                  <a:pt x="418706" y="757542"/>
                </a:lnTo>
                <a:lnTo>
                  <a:pt x="418706" y="680986"/>
                </a:lnTo>
                <a:close/>
              </a:path>
              <a:path w="419100" h="757554">
                <a:moveTo>
                  <a:pt x="239903" y="0"/>
                </a:moveTo>
                <a:lnTo>
                  <a:pt x="199727" y="8435"/>
                </a:lnTo>
                <a:lnTo>
                  <a:pt x="166355" y="31226"/>
                </a:lnTo>
                <a:lnTo>
                  <a:pt x="143564" y="64593"/>
                </a:lnTo>
                <a:lnTo>
                  <a:pt x="135128" y="104762"/>
                </a:lnTo>
                <a:lnTo>
                  <a:pt x="135128" y="169240"/>
                </a:lnTo>
                <a:lnTo>
                  <a:pt x="133743" y="178181"/>
                </a:lnTo>
                <a:lnTo>
                  <a:pt x="130094" y="186367"/>
                </a:lnTo>
                <a:lnTo>
                  <a:pt x="124932" y="193041"/>
                </a:lnTo>
                <a:lnTo>
                  <a:pt x="119011" y="197446"/>
                </a:lnTo>
                <a:lnTo>
                  <a:pt x="94895" y="216017"/>
                </a:lnTo>
                <a:lnTo>
                  <a:pt x="77203" y="240257"/>
                </a:lnTo>
                <a:lnTo>
                  <a:pt x="66312" y="268275"/>
                </a:lnTo>
                <a:lnTo>
                  <a:pt x="62598" y="298183"/>
                </a:lnTo>
                <a:lnTo>
                  <a:pt x="62598" y="680986"/>
                </a:lnTo>
                <a:lnTo>
                  <a:pt x="417195" y="680986"/>
                </a:lnTo>
                <a:lnTo>
                  <a:pt x="417195" y="676960"/>
                </a:lnTo>
                <a:lnTo>
                  <a:pt x="139153" y="676960"/>
                </a:lnTo>
                <a:lnTo>
                  <a:pt x="139153" y="294157"/>
                </a:lnTo>
                <a:lnTo>
                  <a:pt x="140539" y="285215"/>
                </a:lnTo>
                <a:lnTo>
                  <a:pt x="144192" y="277029"/>
                </a:lnTo>
                <a:lnTo>
                  <a:pt x="149355" y="270356"/>
                </a:lnTo>
                <a:lnTo>
                  <a:pt x="155270" y="265950"/>
                </a:lnTo>
                <a:lnTo>
                  <a:pt x="179386" y="247374"/>
                </a:lnTo>
                <a:lnTo>
                  <a:pt x="197078" y="223135"/>
                </a:lnTo>
                <a:lnTo>
                  <a:pt x="207969" y="195120"/>
                </a:lnTo>
                <a:lnTo>
                  <a:pt x="211683" y="165214"/>
                </a:lnTo>
                <a:lnTo>
                  <a:pt x="211683" y="100736"/>
                </a:lnTo>
                <a:lnTo>
                  <a:pt x="213761" y="91859"/>
                </a:lnTo>
                <a:lnTo>
                  <a:pt x="219240" y="84118"/>
                </a:lnTo>
                <a:lnTo>
                  <a:pt x="226985" y="78644"/>
                </a:lnTo>
                <a:lnTo>
                  <a:pt x="235864" y="76568"/>
                </a:lnTo>
                <a:lnTo>
                  <a:pt x="338744" y="76568"/>
                </a:lnTo>
                <a:lnTo>
                  <a:pt x="336229" y="64593"/>
                </a:lnTo>
                <a:lnTo>
                  <a:pt x="313439" y="31226"/>
                </a:lnTo>
                <a:lnTo>
                  <a:pt x="280071" y="8435"/>
                </a:lnTo>
                <a:lnTo>
                  <a:pt x="239903" y="0"/>
                </a:lnTo>
                <a:close/>
              </a:path>
              <a:path w="419100" h="757554">
                <a:moveTo>
                  <a:pt x="338744" y="76568"/>
                </a:moveTo>
                <a:lnTo>
                  <a:pt x="235864" y="76568"/>
                </a:lnTo>
                <a:lnTo>
                  <a:pt x="244743" y="78644"/>
                </a:lnTo>
                <a:lnTo>
                  <a:pt x="252488" y="84118"/>
                </a:lnTo>
                <a:lnTo>
                  <a:pt x="257967" y="91859"/>
                </a:lnTo>
                <a:lnTo>
                  <a:pt x="260045" y="100736"/>
                </a:lnTo>
                <a:lnTo>
                  <a:pt x="260045" y="165214"/>
                </a:lnTo>
                <a:lnTo>
                  <a:pt x="264389" y="196818"/>
                </a:lnTo>
                <a:lnTo>
                  <a:pt x="276667" y="224645"/>
                </a:lnTo>
                <a:lnTo>
                  <a:pt x="295744" y="247940"/>
                </a:lnTo>
                <a:lnTo>
                  <a:pt x="320484" y="265950"/>
                </a:lnTo>
                <a:lnTo>
                  <a:pt x="328103" y="270356"/>
                </a:lnTo>
                <a:lnTo>
                  <a:pt x="333076" y="277029"/>
                </a:lnTo>
                <a:lnTo>
                  <a:pt x="335782" y="285215"/>
                </a:lnTo>
                <a:lnTo>
                  <a:pt x="336600" y="294157"/>
                </a:lnTo>
                <a:lnTo>
                  <a:pt x="336600" y="676960"/>
                </a:lnTo>
                <a:lnTo>
                  <a:pt x="417195" y="676960"/>
                </a:lnTo>
                <a:lnTo>
                  <a:pt x="417195" y="298183"/>
                </a:lnTo>
                <a:lnTo>
                  <a:pt x="413479" y="268275"/>
                </a:lnTo>
                <a:lnTo>
                  <a:pt x="402585" y="240257"/>
                </a:lnTo>
                <a:lnTo>
                  <a:pt x="384892" y="216017"/>
                </a:lnTo>
                <a:lnTo>
                  <a:pt x="360781" y="197446"/>
                </a:lnTo>
                <a:lnTo>
                  <a:pt x="353162" y="193041"/>
                </a:lnTo>
                <a:lnTo>
                  <a:pt x="348189" y="186367"/>
                </a:lnTo>
                <a:lnTo>
                  <a:pt x="345483" y="178181"/>
                </a:lnTo>
                <a:lnTo>
                  <a:pt x="344665" y="169240"/>
                </a:lnTo>
                <a:lnTo>
                  <a:pt x="344665" y="104762"/>
                </a:lnTo>
                <a:lnTo>
                  <a:pt x="338744" y="76568"/>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24" name="object 31">
            <a:extLst>
              <a:ext uri="{FF2B5EF4-FFF2-40B4-BE49-F238E27FC236}">
                <a16:creationId xmlns:a16="http://schemas.microsoft.com/office/drawing/2014/main" id="{85CD47B8-2365-40E8-A7C6-4CB6C00958F9}"/>
              </a:ext>
            </a:extLst>
          </p:cNvPr>
          <p:cNvSpPr/>
          <p:nvPr/>
        </p:nvSpPr>
        <p:spPr>
          <a:xfrm>
            <a:off x="8638293" y="4278059"/>
            <a:ext cx="1091089" cy="73819"/>
          </a:xfrm>
          <a:custGeom>
            <a:avLst/>
            <a:gdLst/>
            <a:ahLst/>
            <a:cxnLst/>
            <a:rect l="l" t="t" r="r" b="b"/>
            <a:pathLst>
              <a:path w="1454784" h="98425">
                <a:moveTo>
                  <a:pt x="1454264" y="98044"/>
                </a:moveTo>
                <a:lnTo>
                  <a:pt x="0" y="98044"/>
                </a:lnTo>
                <a:lnTo>
                  <a:pt x="0" y="0"/>
                </a:lnTo>
                <a:lnTo>
                  <a:pt x="1454264" y="0"/>
                </a:lnTo>
                <a:lnTo>
                  <a:pt x="1454264" y="98044"/>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25" name="object 32">
            <a:extLst>
              <a:ext uri="{FF2B5EF4-FFF2-40B4-BE49-F238E27FC236}">
                <a16:creationId xmlns:a16="http://schemas.microsoft.com/office/drawing/2014/main" id="{19DB6A1D-1DD0-4F07-9D87-97C9E5255D17}"/>
              </a:ext>
            </a:extLst>
          </p:cNvPr>
          <p:cNvSpPr/>
          <p:nvPr/>
        </p:nvSpPr>
        <p:spPr>
          <a:xfrm>
            <a:off x="8638294" y="4940576"/>
            <a:ext cx="1091089" cy="73819"/>
          </a:xfrm>
          <a:custGeom>
            <a:avLst/>
            <a:gdLst/>
            <a:ahLst/>
            <a:cxnLst/>
            <a:rect l="l" t="t" r="r" b="b"/>
            <a:pathLst>
              <a:path w="1454784" h="98425">
                <a:moveTo>
                  <a:pt x="1454264" y="98043"/>
                </a:moveTo>
                <a:lnTo>
                  <a:pt x="0" y="98043"/>
                </a:lnTo>
                <a:lnTo>
                  <a:pt x="0" y="0"/>
                </a:lnTo>
                <a:lnTo>
                  <a:pt x="1454264" y="0"/>
                </a:lnTo>
                <a:lnTo>
                  <a:pt x="1454264" y="98043"/>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26" name="object 33">
            <a:extLst>
              <a:ext uri="{FF2B5EF4-FFF2-40B4-BE49-F238E27FC236}">
                <a16:creationId xmlns:a16="http://schemas.microsoft.com/office/drawing/2014/main" id="{4F53D539-E891-4E00-8D5B-152C89AE5706}"/>
              </a:ext>
            </a:extLst>
          </p:cNvPr>
          <p:cNvSpPr/>
          <p:nvPr/>
        </p:nvSpPr>
        <p:spPr>
          <a:xfrm>
            <a:off x="6788271" y="3146658"/>
            <a:ext cx="717233" cy="200978"/>
          </a:xfrm>
          <a:custGeom>
            <a:avLst/>
            <a:gdLst/>
            <a:ahLst/>
            <a:cxnLst/>
            <a:rect l="l" t="t" r="r" b="b"/>
            <a:pathLst>
              <a:path w="956309" h="267970">
                <a:moveTo>
                  <a:pt x="955776" y="0"/>
                </a:moveTo>
                <a:lnTo>
                  <a:pt x="0" y="0"/>
                </a:lnTo>
                <a:lnTo>
                  <a:pt x="477913" y="267423"/>
                </a:lnTo>
                <a:lnTo>
                  <a:pt x="955776" y="0"/>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27" name="object 34">
            <a:extLst>
              <a:ext uri="{FF2B5EF4-FFF2-40B4-BE49-F238E27FC236}">
                <a16:creationId xmlns:a16="http://schemas.microsoft.com/office/drawing/2014/main" id="{FDB1B3FC-1B6C-4238-8F9A-FAA0C3E34263}"/>
              </a:ext>
            </a:extLst>
          </p:cNvPr>
          <p:cNvSpPr/>
          <p:nvPr/>
        </p:nvSpPr>
        <p:spPr>
          <a:xfrm>
            <a:off x="8829138" y="3146658"/>
            <a:ext cx="717233" cy="200978"/>
          </a:xfrm>
          <a:custGeom>
            <a:avLst/>
            <a:gdLst/>
            <a:ahLst/>
            <a:cxnLst/>
            <a:rect l="l" t="t" r="r" b="b"/>
            <a:pathLst>
              <a:path w="956309" h="267970">
                <a:moveTo>
                  <a:pt x="955776" y="0"/>
                </a:moveTo>
                <a:lnTo>
                  <a:pt x="0" y="0"/>
                </a:lnTo>
                <a:lnTo>
                  <a:pt x="477913" y="267423"/>
                </a:lnTo>
                <a:lnTo>
                  <a:pt x="955776" y="0"/>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28" name="object 35">
            <a:extLst>
              <a:ext uri="{FF2B5EF4-FFF2-40B4-BE49-F238E27FC236}">
                <a16:creationId xmlns:a16="http://schemas.microsoft.com/office/drawing/2014/main" id="{5B7B462B-DC4D-4D41-897E-9FE6FC72A819}"/>
              </a:ext>
            </a:extLst>
          </p:cNvPr>
          <p:cNvSpPr/>
          <p:nvPr/>
        </p:nvSpPr>
        <p:spPr>
          <a:xfrm>
            <a:off x="10618797" y="3146658"/>
            <a:ext cx="717233" cy="200978"/>
          </a:xfrm>
          <a:custGeom>
            <a:avLst/>
            <a:gdLst/>
            <a:ahLst/>
            <a:cxnLst/>
            <a:rect l="l" t="t" r="r" b="b"/>
            <a:pathLst>
              <a:path w="956309" h="267970">
                <a:moveTo>
                  <a:pt x="955776" y="0"/>
                </a:moveTo>
                <a:lnTo>
                  <a:pt x="0" y="0"/>
                </a:lnTo>
                <a:lnTo>
                  <a:pt x="477913" y="267423"/>
                </a:lnTo>
                <a:lnTo>
                  <a:pt x="955776" y="0"/>
                </a:lnTo>
                <a:close/>
              </a:path>
            </a:pathLst>
          </a:custGeom>
          <a:solidFill>
            <a:srgbClr val="FDB933"/>
          </a:solidFill>
        </p:spPr>
        <p:txBody>
          <a:bodyPr wrap="square" lIns="0" tIns="0" rIns="0" bIns="0" rtlCol="0"/>
          <a:lstStyle/>
          <a:p>
            <a:pPr defTabSz="685800">
              <a:defRPr/>
            </a:pPr>
            <a:endParaRPr sz="1350">
              <a:solidFill>
                <a:prstClr val="black"/>
              </a:solidFill>
              <a:latin typeface="Calibri"/>
            </a:endParaRPr>
          </a:p>
        </p:txBody>
      </p:sp>
      <p:sp>
        <p:nvSpPr>
          <p:cNvPr id="29" name="object 36">
            <a:extLst>
              <a:ext uri="{FF2B5EF4-FFF2-40B4-BE49-F238E27FC236}">
                <a16:creationId xmlns:a16="http://schemas.microsoft.com/office/drawing/2014/main" id="{DCD56B1C-FF50-40BD-97D7-29033BC7828A}"/>
              </a:ext>
            </a:extLst>
          </p:cNvPr>
          <p:cNvSpPr/>
          <p:nvPr/>
        </p:nvSpPr>
        <p:spPr>
          <a:xfrm>
            <a:off x="6239737" y="3481232"/>
            <a:ext cx="1813924" cy="2412910"/>
          </a:xfrm>
          <a:prstGeom prst="rect">
            <a:avLst/>
          </a:prstGeom>
          <a:blipFill>
            <a:blip r:embed="rId3" cstate="email">
              <a:extLst>
                <a:ext uri="{BEBA8EAE-BF5A-486C-A8C5-ECC9F3942E4B}">
                  <a14:imgProps xmlns:a14="http://schemas.microsoft.com/office/drawing/2010/main">
                    <a14:imgLayer r:embed="rId4">
                      <a14:imgEffect>
                        <a14:backgroundRemoval t="2663" b="98521" l="1575" r="99213">
                          <a14:foregroundMark x1="5512" y1="90237" x2="21084" y2="25740"/>
                          <a14:foregroundMark x1="33861" y1="18763" x2="59843" y2="15680"/>
                          <a14:foregroundMark x1="59843" y1="15680" x2="85433" y2="25148"/>
                          <a14:foregroundMark x1="85433" y1="25148" x2="73228" y2="98521"/>
                          <a14:foregroundMark x1="5512" y1="5621" x2="89764" y2="12722"/>
                          <a14:foregroundMark x1="70866" y1="35207" x2="93701" y2="8284"/>
                          <a14:foregroundMark x1="93701" y1="8284" x2="94488" y2="2663"/>
                          <a14:foregroundMark x1="1575" y1="64201" x2="2362" y2="17456"/>
                          <a14:foregroundMark x1="99213" y1="21006" x2="98031" y2="21006"/>
                          <a14:foregroundMark x1="96457" y1="23373" x2="97638" y2="23373"/>
                          <a14:backgroundMark x1="27559" y1="25740" x2="27559" y2="18639"/>
                          <a14:backgroundMark x1="25197" y1="20414" x2="25197" y2="20414"/>
                          <a14:backgroundMark x1="29921" y1="19527" x2="29921" y2="19527"/>
                          <a14:backgroundMark x1="29134" y1="18935" x2="29134" y2="18935"/>
                          <a14:backgroundMark x1="27165" y1="9763" x2="27165" y2="25740"/>
                          <a14:backgroundMark x1="27559" y1="8580" x2="27559" y2="8580"/>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defTabSz="685800">
              <a:defRPr/>
            </a:pPr>
            <a:endParaRPr sz="1350">
              <a:solidFill>
                <a:prstClr val="black"/>
              </a:solidFill>
              <a:latin typeface="Calibri"/>
            </a:endParaRPr>
          </a:p>
        </p:txBody>
      </p:sp>
      <p:sp>
        <p:nvSpPr>
          <p:cNvPr id="30" name="object 37">
            <a:extLst>
              <a:ext uri="{FF2B5EF4-FFF2-40B4-BE49-F238E27FC236}">
                <a16:creationId xmlns:a16="http://schemas.microsoft.com/office/drawing/2014/main" id="{BD4B57EE-AF27-4DB2-BF10-EB890B0F523D}"/>
              </a:ext>
            </a:extLst>
          </p:cNvPr>
          <p:cNvSpPr/>
          <p:nvPr/>
        </p:nvSpPr>
        <p:spPr>
          <a:xfrm>
            <a:off x="10354116" y="3486506"/>
            <a:ext cx="1246208" cy="2563151"/>
          </a:xfrm>
          <a:prstGeom prst="rect">
            <a:avLst/>
          </a:prstGeom>
          <a:blipFill>
            <a:blip r:embed="rId5" cstate="email">
              <a:extLst>
                <a:ext uri="{BEBA8EAE-BF5A-486C-A8C5-ECC9F3942E4B}">
                  <a14:imgProps xmlns:a14="http://schemas.microsoft.com/office/drawing/2010/main">
                    <a14:imgLayer r:embed="rId6">
                      <a14:imgEffect>
                        <a14:backgroundRemoval t="1393" b="97772" l="2286" r="98857">
                          <a14:foregroundMark x1="25714" y1="6685" x2="25714" y2="7521"/>
                          <a14:foregroundMark x1="94286" y1="12535" x2="97714" y2="53203"/>
                          <a14:foregroundMark x1="80571" y1="98050" x2="49714" y2="91365"/>
                          <a14:foregroundMark x1="2857" y1="76602" x2="8000" y2="17549"/>
                          <a14:foregroundMark x1="50286" y1="4457" x2="32000" y2="1671"/>
                          <a14:foregroundMark x1="25714" y1="4178" x2="14286" y2="14763"/>
                          <a14:foregroundMark x1="53714" y1="6128" x2="88571" y2="11421"/>
                          <a14:foregroundMark x1="96571" y1="55989" x2="98857" y2="64624"/>
                          <a14:foregroundMark x1="69143" y1="29805" x2="76571" y2="62953"/>
                          <a14:foregroundMark x1="6857" y1="14206" x2="2286" y2="25070"/>
                          <a14:foregroundMark x1="6857" y1="80223" x2="29714" y2="87187"/>
                          <a14:foregroundMark x1="93143" y1="93872" x2="97143" y2="84958"/>
                          <a14:foregroundMark x1="47429" y1="91086" x2="32571" y2="86908"/>
                          <a14:foregroundMark x1="36571" y1="62953" x2="20571" y2="59610"/>
                          <a14:foregroundMark x1="2286" y1="55710" x2="69714" y2="69638"/>
                          <a14:foregroundMark x1="46678" y1="35959" x2="48571" y2="36212"/>
                          <a14:foregroundMark x1="44576" y1="35679" x2="44801" y2="35709"/>
                          <a14:foregroundMark x1="27712" y1="33426" x2="38061" y2="34808"/>
                          <a14:foregroundMark x1="26769" y1="33300" x2="27712" y2="33426"/>
                          <a14:foregroundMark x1="6857" y1="30641" x2="22095" y2="32676"/>
                          <a14:foregroundMark x1="48571" y1="36212" x2="62857" y2="42618"/>
                          <a14:foregroundMark x1="18857" y1="16992" x2="13714" y2="30919"/>
                          <a14:foregroundMark x1="40571" y1="17827" x2="37714" y2="21448"/>
                          <a14:foregroundMark x1="45143" y1="20613" x2="45714" y2="24513"/>
                          <a14:foregroundMark x1="50286" y1="26741" x2="51429" y2="29526"/>
                          <a14:foregroundMark x1="51429" y1="29526" x2="50857" y2="35655"/>
                          <a14:foregroundMark x1="29023" y1="31849" x2="28000" y2="18384"/>
                          <a14:foregroundMark x1="29143" y1="33426" x2="29112" y2="33020"/>
                          <a14:foregroundMark x1="28000" y1="18384" x2="26857" y2="17549"/>
                          <a14:foregroundMark x1="68571" y1="28969" x2="77143" y2="24791"/>
                          <a14:foregroundMark x1="58144" y1="21631" x2="57143" y2="21170"/>
                          <a14:foregroundMark x1="62590" y1="23677" x2="59705" y2="22349"/>
                          <a14:foregroundMark x1="67429" y1="25905" x2="62590" y2="23677"/>
                          <a14:foregroundMark x1="62691" y1="49861" x2="61714" y2="47354"/>
                          <a14:foregroundMark x1="62766" y1="50054" x2="62691" y2="49861"/>
                          <a14:foregroundMark x1="64204" y1="53746" x2="63331" y2="51504"/>
                          <a14:foregroundMark x1="65267" y1="56474" x2="64959" y2="55684"/>
                          <a14:foregroundMark x1="70286" y1="69359" x2="68096" y2="63738"/>
                          <a14:foregroundMark x1="21714" y1="40390" x2="20571" y2="38440"/>
                          <a14:foregroundMark x1="21877" y1="40669" x2="21714" y2="40390"/>
                          <a14:foregroundMark x1="22203" y1="41226" x2="21877" y2="40669"/>
                          <a14:foregroundMark x1="22366" y1="41504" x2="22203" y2="41226"/>
                          <a14:foregroundMark x1="22530" y1="41783" x2="22366" y2="41504"/>
                          <a14:foregroundMark x1="25306" y1="46518" x2="24294" y2="44793"/>
                          <a14:foregroundMark x1="26612" y1="48747" x2="25306" y2="46518"/>
                          <a14:foregroundMark x1="28571" y1="52089" x2="26612" y2="48747"/>
                          <a14:foregroundMark x1="20571" y1="38440" x2="22286" y2="37883"/>
                          <a14:foregroundMark x1="13089" y1="41226" x2="13143" y2="40947"/>
                          <a14:foregroundMark x1="13036" y1="41504" x2="13089" y2="41226"/>
                          <a14:foregroundMark x1="12983" y1="41783" x2="13036" y2="41504"/>
                          <a14:foregroundMark x1="10857" y1="52925" x2="12558" y2="44011"/>
                          <a14:foregroundMark x1="15048" y1="46518" x2="11429" y2="51811"/>
                          <a14:foregroundMark x1="16762" y1="44011" x2="15048" y2="46518"/>
                          <a14:foregroundMark x1="46857" y1="49582" x2="45143" y2="44568"/>
                          <a14:foregroundMark x1="42286" y1="44011" x2="37714" y2="43454"/>
                          <a14:foregroundMark x1="35657" y1="48747" x2="34286" y2="50418"/>
                          <a14:foregroundMark x1="36571" y1="47632" x2="35657" y2="48747"/>
                          <a14:foregroundMark x1="49143" y1="55153" x2="49143" y2="55153"/>
                          <a14:foregroundMark x1="25714" y1="68245" x2="25714" y2="68245"/>
                          <a14:foregroundMark x1="21714" y1="65460" x2="21714" y2="65460"/>
                          <a14:foregroundMark x1="18857" y1="68245" x2="18857" y2="68245"/>
                          <a14:foregroundMark x1="14857" y1="70752" x2="14857" y2="70752"/>
                          <a14:foregroundMark x1="29714" y1="73259" x2="29714" y2="73259"/>
                          <a14:foregroundMark x1="44000" y1="71031" x2="44000" y2="71031"/>
                          <a14:foregroundMark x1="39429" y1="71588" x2="39429" y2="71588"/>
                          <a14:foregroundMark x1="34857" y1="75766" x2="34857" y2="75766"/>
                          <a14:foregroundMark x1="48000" y1="77159" x2="48000" y2="77159"/>
                          <a14:foregroundMark x1="49143" y1="80780" x2="49143" y2="80780"/>
                          <a14:foregroundMark x1="69143" y1="78830" x2="69143" y2="78830"/>
                          <a14:foregroundMark x1="70286" y1="72423" x2="73143" y2="83844"/>
                          <a14:foregroundMark x1="62286" y1="73259" x2="62286" y2="73259"/>
                          <a14:foregroundMark x1="58857" y1="73816" x2="58857" y2="73816"/>
                          <a14:foregroundMark x1="95429" y1="64624" x2="94857" y2="75487"/>
                          <a14:foregroundMark x1="69143" y1="61560" x2="69143" y2="52646"/>
                          <a14:foregroundMark x1="27429" y1="41226" x2="27429" y2="40669"/>
                          <a14:foregroundMark x1="27429" y1="41504" x2="27429" y2="41226"/>
                          <a14:foregroundMark x1="27429" y1="41783" x2="27429" y2="41504"/>
                          <a14:foregroundMark x1="27429" y1="42340" x2="27429" y2="41783"/>
                          <a14:foregroundMark x1="27429" y1="42618" x2="27429" y2="42340"/>
                          <a14:foregroundMark x1="27429" y1="46240" x2="27429" y2="42618"/>
                          <a14:foregroundMark x1="32000" y1="51532" x2="29143" y2="45961"/>
                          <a14:foregroundMark x1="26204" y1="40390" x2="25714" y2="39833"/>
                          <a14:foregroundMark x1="26939" y1="41226" x2="26204" y2="40390"/>
                          <a14:foregroundMark x1="27183" y1="41504" x2="26939" y2="41226"/>
                          <a14:foregroundMark x1="27428" y1="41783" x2="27183" y2="41504"/>
                          <a14:foregroundMark x1="27918" y1="42340" x2="27428" y2="41783"/>
                          <a14:foregroundMark x1="28163" y1="42618" x2="27918" y2="42340"/>
                          <a14:foregroundMark x1="29143" y1="43733" x2="28163" y2="42618"/>
                          <a14:foregroundMark x1="24267" y1="40390" x2="24000" y2="40111"/>
                          <a14:foregroundMark x1="25067" y1="41226" x2="24267" y2="40390"/>
                          <a14:foregroundMark x1="25333" y1="41504" x2="25067" y2="41226"/>
                          <a14:foregroundMark x1="25600" y1="41783" x2="25333" y2="41504"/>
                          <a14:foregroundMark x1="26133" y1="42340" x2="25600" y2="41783"/>
                          <a14:foregroundMark x1="26399" y1="42618" x2="26133" y2="42340"/>
                          <a14:foregroundMark x1="28000" y1="44290" x2="26399" y2="42618"/>
                          <a14:foregroundMark x1="26858" y1="42618" x2="27429" y2="43175"/>
                          <a14:foregroundMark x1="26573" y1="42340" x2="26858" y2="42618"/>
                          <a14:foregroundMark x1="26001" y1="41783" x2="26573" y2="42340"/>
                          <a14:foregroundMark x1="25715" y1="41504" x2="26001" y2="41783"/>
                          <a14:foregroundMark x1="25430" y1="41226" x2="25715" y2="41504"/>
                          <a14:foregroundMark x1="24572" y1="40390" x2="25430" y2="41226"/>
                          <a14:foregroundMark x1="24000" y1="39833" x2="24572" y2="40390"/>
                          <a14:foregroundMark x1="12571" y1="78273" x2="14286" y2="72145"/>
                          <a14:foregroundMark x1="53714" y1="86351" x2="54857" y2="78830"/>
                          <a14:foregroundMark x1="52571" y1="56825" x2="54286" y2="52368"/>
                          <a14:foregroundMark x1="56000" y1="29805" x2="56000" y2="26462"/>
                          <a14:foregroundMark x1="49143" y1="35933" x2="49143" y2="33426"/>
                          <a14:foregroundMark x1="47429" y1="37326" x2="48571" y2="34262"/>
                          <a14:foregroundMark x1="49714" y1="33148" x2="48571" y2="38440"/>
                          <a14:backgroundMark x1="22286" y1="15599" x2="22286" y2="15599"/>
                          <a14:backgroundMark x1="61714" y1="49861" x2="61714" y2="49861"/>
                          <a14:backgroundMark x1="24571" y1="46518" x2="24571" y2="46518"/>
                          <a14:backgroundMark x1="26286" y1="48747" x2="26286" y2="48747"/>
                          <a14:backgroundMark x1="26286" y1="49861" x2="26286" y2="46518"/>
                          <a14:backgroundMark x1="26286" y1="48747" x2="24571" y2="45404"/>
                          <a14:backgroundMark x1="37714" y1="35097" x2="39549" y2="34969"/>
                          <a14:backgroundMark x1="43594" y1="32834" x2="43429" y2="32312"/>
                          <a14:backgroundMark x1="40000" y1="35933" x2="40000" y2="32033"/>
                          <a14:backgroundMark x1="65143" y1="59610" x2="64571" y2="55432"/>
                          <a14:backgroundMark x1="62857" y1="57660" x2="62857" y2="54039"/>
                          <a14:backgroundMark x1="61714" y1="50975" x2="61143" y2="49304"/>
                          <a14:backgroundMark x1="65714" y1="56825" x2="65714" y2="55153"/>
                          <a14:backgroundMark x1="60571" y1="25348" x2="60571" y2="23677"/>
                          <a14:backgroundMark x1="61143" y1="23677" x2="61143" y2="23677"/>
                          <a14:backgroundMark x1="25143" y1="32312" x2="25714" y2="33426"/>
                          <a14:backgroundMark x1="26857" y1="33426" x2="26857" y2="33426"/>
                          <a14:backgroundMark x1="39617" y1="34651" x2="38286" y2="34262"/>
                          <a14:backgroundMark x1="22286" y1="41504" x2="22286" y2="41504"/>
                          <a14:backgroundMark x1="22286" y1="40390" x2="22286" y2="40390"/>
                          <a14:backgroundMark x1="21714" y1="41226" x2="21714" y2="41226"/>
                          <a14:backgroundMark x1="22286" y1="42618" x2="22286" y2="42618"/>
                          <a14:backgroundMark x1="24000" y1="41783" x2="24000" y2="41783"/>
                          <a14:backgroundMark x1="22286" y1="42340" x2="22286" y2="42340"/>
                          <a14:backgroundMark x1="21714" y1="41226" x2="21714" y2="41226"/>
                        </a14:backgroundRemoval>
                      </a14:imgEffect>
                    </a14:imgLayer>
                  </a14:imgProps>
                </a:ext>
                <a:ext uri="{28A0092B-C50C-407E-A947-70E740481C1C}">
                  <a14:useLocalDpi xmlns:a14="http://schemas.microsoft.com/office/drawing/2010/main"/>
                </a:ext>
              </a:extLst>
            </a:blip>
            <a:stretch>
              <a:fillRect/>
            </a:stretch>
          </a:blipFill>
        </p:spPr>
        <p:txBody>
          <a:bodyPr wrap="square" lIns="0" tIns="0" rIns="0" bIns="0" rtlCol="0"/>
          <a:lstStyle/>
          <a:p>
            <a:pPr defTabSz="685800">
              <a:defRPr/>
            </a:pPr>
            <a:endParaRPr sz="1350">
              <a:solidFill>
                <a:prstClr val="black"/>
              </a:solidFill>
              <a:latin typeface="Calibri"/>
            </a:endParaRPr>
          </a:p>
        </p:txBody>
      </p:sp>
      <p:sp>
        <p:nvSpPr>
          <p:cNvPr id="31" name="object 7">
            <a:extLst>
              <a:ext uri="{FF2B5EF4-FFF2-40B4-BE49-F238E27FC236}">
                <a16:creationId xmlns:a16="http://schemas.microsoft.com/office/drawing/2014/main" id="{D8BC07F3-424E-4A62-ABC4-D7509473CF28}"/>
              </a:ext>
            </a:extLst>
          </p:cNvPr>
          <p:cNvSpPr txBox="1">
            <a:spLocks/>
          </p:cNvSpPr>
          <p:nvPr/>
        </p:nvSpPr>
        <p:spPr>
          <a:xfrm>
            <a:off x="820905" y="3059668"/>
            <a:ext cx="6074449" cy="215444"/>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algn="l"/>
            <a:r>
              <a:rPr lang="pt-BR" sz="1400">
                <a:latin typeface="+mn-lt"/>
              </a:rPr>
              <a:t>MÉTODOS DE ENCUESTA</a:t>
            </a:r>
          </a:p>
        </p:txBody>
      </p:sp>
      <p:sp>
        <p:nvSpPr>
          <p:cNvPr id="32" name="CaixaDeTexto 31">
            <a:extLst>
              <a:ext uri="{FF2B5EF4-FFF2-40B4-BE49-F238E27FC236}">
                <a16:creationId xmlns:a16="http://schemas.microsoft.com/office/drawing/2014/main" id="{1FF763AE-F16D-4CE3-B4A5-387D5A81D046}"/>
              </a:ext>
            </a:extLst>
          </p:cNvPr>
          <p:cNvSpPr txBox="1"/>
          <p:nvPr/>
        </p:nvSpPr>
        <p:spPr>
          <a:xfrm>
            <a:off x="666810" y="2134587"/>
            <a:ext cx="10789777" cy="523220"/>
          </a:xfrm>
          <a:prstGeom prst="rect">
            <a:avLst/>
          </a:prstGeom>
          <a:noFill/>
        </p:spPr>
        <p:txBody>
          <a:bodyPr wrap="square" rtlCol="0">
            <a:spAutoFit/>
          </a:bodyPr>
          <a:lstStyle/>
          <a:p>
            <a:r>
              <a:rPr lang="es-ES_tradnl" sz="1400"/>
              <a:t>En general, la Activación valida la disponibilidad de los productos medidos en las FDE con la correcta comunicación de estos materiales publicitarios, sea POP o de ocasión. De esta forma, </a:t>
            </a:r>
            <a:r>
              <a:rPr lang="es-ES_tradnl" sz="1400" b="1"/>
              <a:t>OCASION, MARCAS Y PORTFÓLIO </a:t>
            </a:r>
            <a:r>
              <a:rPr lang="es-ES_tradnl" sz="1400"/>
              <a:t>son los puntos centrales para el pilar!</a:t>
            </a:r>
          </a:p>
        </p:txBody>
      </p:sp>
      <p:sp>
        <p:nvSpPr>
          <p:cNvPr id="34" name="CaixaDeTexto 33">
            <a:extLst>
              <a:ext uri="{FF2B5EF4-FFF2-40B4-BE49-F238E27FC236}">
                <a16:creationId xmlns:a16="http://schemas.microsoft.com/office/drawing/2014/main" id="{9B6E969A-9EDF-4C3C-B5D8-682F0A46A497}"/>
              </a:ext>
            </a:extLst>
          </p:cNvPr>
          <p:cNvSpPr txBox="1"/>
          <p:nvPr/>
        </p:nvSpPr>
        <p:spPr>
          <a:xfrm>
            <a:off x="666809" y="1331729"/>
            <a:ext cx="11879956" cy="954107"/>
          </a:xfrm>
          <a:prstGeom prst="rect">
            <a:avLst/>
          </a:prstGeom>
          <a:noFill/>
        </p:spPr>
        <p:txBody>
          <a:bodyPr wrap="square">
            <a:spAutoFit/>
          </a:bodyPr>
          <a:lstStyle/>
          <a:p>
            <a:pPr marR="1314926" algn="just" defTabSz="685800">
              <a:defRPr/>
            </a:pPr>
            <a:r>
              <a:rPr lang="es-ES_tradnl" sz="1400" b="1" spc="23">
                <a:solidFill>
                  <a:prstClr val="black"/>
                </a:solidFill>
                <a:cs typeface="Calibri"/>
              </a:rPr>
              <a:t>A PARTIR DE ESTE PILAR, QUEREMOS ESTAR PRESENTES EN LOS LLAMADOS HOTSPOTS DE LOS PDVS (PUNTAS DE GONDOLA,  ISLAS, ENTRADAS DE TIENDAS, STANDS, SECCIONES ESPECÍFICAS ETC) OCUPANDO ESTOS ESPACIOS CON PRODUCTOS, MATERIALES PUBLICITÁRIOS, COMUNICACIONES DE PRECIO Y EQUIPAMIENTOS, CON EL OBJETIVO DE AGREGAR VA.LOR A LOS CONSUMIDORES A PARTIR DE EXPERIENCIAS IMPULSADAS POR LAS OCASIONES DE CONSUMO.</a:t>
            </a:r>
          </a:p>
        </p:txBody>
      </p:sp>
      <p:sp>
        <p:nvSpPr>
          <p:cNvPr id="33" name="Título 3">
            <a:extLst>
              <a:ext uri="{FF2B5EF4-FFF2-40B4-BE49-F238E27FC236}">
                <a16:creationId xmlns:a16="http://schemas.microsoft.com/office/drawing/2014/main" id="{2DCB4BE4-C1AB-453F-8C30-2A39E92F0D82}"/>
              </a:ext>
            </a:extLst>
          </p:cNvPr>
          <p:cNvSpPr txBox="1">
            <a:spLocks/>
          </p:cNvSpPr>
          <p:nvPr/>
        </p:nvSpPr>
        <p:spPr>
          <a:xfrm>
            <a:off x="670921" y="-119971"/>
            <a:ext cx="112654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pt-BR">
                <a:solidFill>
                  <a:srgbClr val="303030"/>
                </a:solidFill>
              </a:rPr>
              <a:t>ACTIVACIÓN </a:t>
            </a:r>
            <a:endParaRPr lang="es-419">
              <a:solidFill>
                <a:srgbClr val="303030"/>
              </a:solidFill>
            </a:endParaRPr>
          </a:p>
        </p:txBody>
      </p:sp>
    </p:spTree>
    <p:extLst>
      <p:ext uri="{BB962C8B-B14F-4D97-AF65-F5344CB8AC3E}">
        <p14:creationId xmlns:p14="http://schemas.microsoft.com/office/powerpoint/2010/main" val="1261301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err="1">
                <a:latin typeface="Calibri" panose="020F0502020204030204" pitchFamily="34" charset="0"/>
              </a:rPr>
              <a:t>Comunicación</a:t>
            </a:r>
            <a:r>
              <a:rPr lang="en-US" sz="1600" b="1" i="0" u="none" strike="noStrike" kern="1200" baseline="0">
                <a:latin typeface="Calibri" panose="020F0502020204030204" pitchFamily="34" charset="0"/>
              </a:rPr>
              <a:t> "My Moments“" con SSD Coca Cola TM SS Y SSD Sprite SS Entry O Frequency</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118</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8A62A330-35B3-4F98-9F34-9B47FCFBA8FB}"/>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3A9A1584-51DA-41C6-8854-6C06FEFEC975}"/>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6C7957D6-D00A-4A0D-AD0D-6ED079150F01}"/>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4" name="object 23">
            <a:extLst>
              <a:ext uri="{FF2B5EF4-FFF2-40B4-BE49-F238E27FC236}">
                <a16:creationId xmlns:a16="http://schemas.microsoft.com/office/drawing/2014/main" id="{7485ECC5-B7B2-4E2D-B211-C2D261C1FE61}"/>
              </a:ext>
            </a:extLst>
          </p:cNvPr>
          <p:cNvSpPr txBox="1"/>
          <p:nvPr/>
        </p:nvSpPr>
        <p:spPr>
          <a:xfrm>
            <a:off x="590263" y="4678501"/>
            <a:ext cx="11421417" cy="2598147"/>
          </a:xfrm>
          <a:prstGeom prst="rect">
            <a:avLst/>
          </a:prstGeom>
        </p:spPr>
        <p:txBody>
          <a:bodyPr vert="horz" wrap="square" lIns="0" tIns="12700" rIns="0" bIns="0" rtlCol="0">
            <a:spAutoFit/>
          </a:bodyPr>
          <a:lstStyle/>
          <a:p>
            <a:pPr>
              <a:tabLst>
                <a:tab pos="143510" algn="l"/>
              </a:tabLst>
            </a:pPr>
            <a:r>
              <a:rPr lang="es-ES_tradnl" sz="1400" b="1">
                <a:cs typeface="Calibri"/>
              </a:rPr>
              <a:t>OBSERVACIONES:</a:t>
            </a:r>
          </a:p>
          <a:p>
            <a:pPr>
              <a:tabLst>
                <a:tab pos="143510" algn="l"/>
              </a:tabLst>
            </a:pPr>
            <a:endParaRPr lang="es-ES_tradnl" sz="1400" b="1">
              <a:cs typeface="Calibri"/>
            </a:endParaRPr>
          </a:p>
          <a:p>
            <a:pPr>
              <a:tabLst>
                <a:tab pos="143510" algn="l"/>
              </a:tabLst>
            </a:pPr>
            <a:r>
              <a:rPr lang="es-ES_tradnl" sz="1400">
                <a:cs typeface="Calibri"/>
              </a:rPr>
              <a:t>Cuando no se activa directamente en el EDF, la comunicación de ocasión debe estar a menos de 1,0 metro (100cm) del Punto Extra para que valide esta métrica.</a:t>
            </a:r>
          </a:p>
          <a:p>
            <a:pPr>
              <a:tabLst>
                <a:tab pos="143510" algn="l"/>
              </a:tabLst>
            </a:pPr>
            <a:endParaRPr lang="es-ES_tradnl" sz="1400">
              <a:cs typeface="Calibri"/>
            </a:endParaRPr>
          </a:p>
          <a:p>
            <a:pPr>
              <a:tabLst>
                <a:tab pos="143510" algn="l"/>
              </a:tabLst>
            </a:pPr>
            <a:r>
              <a:rPr lang="es-ES_tradnl" sz="1400">
                <a:cs typeface="Calibri"/>
              </a:rPr>
              <a:t>El PDV puede puntuar la Comunicación de Ocasión incluso sin afectar positivamente el Punto Extra, o sea, no hay un </a:t>
            </a:r>
            <a:r>
              <a:rPr lang="es-ES_tradnl" sz="1400" err="1">
                <a:cs typeface="Calibri"/>
              </a:rPr>
              <a:t>pre-requisito</a:t>
            </a:r>
            <a:r>
              <a:rPr lang="es-ES_tradnl" sz="1400">
                <a:cs typeface="Calibri"/>
              </a:rPr>
              <a:t>. Las métricas serán evaluadas de forma independiente.</a:t>
            </a:r>
          </a:p>
          <a:p>
            <a:pPr>
              <a:tabLst>
                <a:tab pos="143510" algn="l"/>
              </a:tabLst>
            </a:pPr>
            <a:endParaRPr lang="es-ES_tradnl" sz="1400">
              <a:cs typeface="Calibri"/>
            </a:endParaRPr>
          </a:p>
          <a:p>
            <a:pPr>
              <a:tabLst>
                <a:tab pos="143510" algn="l"/>
              </a:tabLst>
            </a:pPr>
            <a:endParaRPr lang="es-ES_tradnl" sz="1400">
              <a:cs typeface="Calibri"/>
            </a:endParaRPr>
          </a:p>
          <a:p>
            <a:pPr>
              <a:tabLst>
                <a:tab pos="143510" algn="l"/>
              </a:tabLst>
            </a:pPr>
            <a:r>
              <a:rPr lang="es-ES_tradnl" sz="1400">
                <a:cs typeface="Calibri"/>
              </a:rPr>
              <a:t>Comunicación de Ocasión de esa métrica solo va a ser mandatorio en el Q3.</a:t>
            </a:r>
          </a:p>
          <a:p>
            <a:pPr>
              <a:tabLst>
                <a:tab pos="143510" algn="l"/>
              </a:tabLst>
            </a:pPr>
            <a:endParaRPr lang="es-ES_tradnl" sz="1400">
              <a:cs typeface="Calibri"/>
            </a:endParaRPr>
          </a:p>
          <a:p>
            <a:pPr>
              <a:tabLst>
                <a:tab pos="143510" algn="l"/>
              </a:tabLst>
            </a:pPr>
            <a:endParaRPr lang="es-ES_tradnl" sz="1400">
              <a:cs typeface="Calibri"/>
            </a:endParaRPr>
          </a:p>
        </p:txBody>
      </p:sp>
      <p:sp>
        <p:nvSpPr>
          <p:cNvPr id="25" name="object 23">
            <a:extLst>
              <a:ext uri="{FF2B5EF4-FFF2-40B4-BE49-F238E27FC236}">
                <a16:creationId xmlns:a16="http://schemas.microsoft.com/office/drawing/2014/main" id="{4B284020-F768-4916-BCCC-A4A95DC07370}"/>
              </a:ext>
            </a:extLst>
          </p:cNvPr>
          <p:cNvSpPr txBox="1"/>
          <p:nvPr/>
        </p:nvSpPr>
        <p:spPr>
          <a:xfrm>
            <a:off x="590263" y="2961357"/>
            <a:ext cx="10201768" cy="2167260"/>
          </a:xfrm>
          <a:prstGeom prst="rect">
            <a:avLst/>
          </a:prstGeom>
        </p:spPr>
        <p:txBody>
          <a:bodyPr vert="horz" wrap="square" lIns="0" tIns="12700" rIns="0" bIns="0" rtlCol="0">
            <a:spAutoFit/>
          </a:bodyPr>
          <a:lstStyle>
            <a:defPPr>
              <a:defRPr lang="pt-BR"/>
            </a:defPPr>
            <a:lvl1pPr marL="285750" indent="-285750">
              <a:buFont typeface="Arial" panose="020B0604020202020204" pitchFamily="34" charset="0"/>
              <a:buChar char="•"/>
              <a:tabLst>
                <a:tab pos="143510" algn="l"/>
              </a:tabLst>
              <a:defRPr sz="1400">
                <a:cs typeface="Calibri"/>
              </a:defRPr>
            </a:lvl1pPr>
          </a:lstStyle>
          <a:p>
            <a:r>
              <a:rPr lang="es-ES_tradnl"/>
              <a:t>Mención verbal (frase) alusiva a la </a:t>
            </a:r>
            <a:r>
              <a:rPr lang="es-ES_tradnl" err="1"/>
              <a:t>ocasión‘My</a:t>
            </a:r>
            <a:r>
              <a:rPr lang="es-ES_tradnl"/>
              <a:t> </a:t>
            </a:r>
            <a:r>
              <a:rPr lang="es-ES_tradnl" err="1"/>
              <a:t>moments</a:t>
            </a:r>
            <a:r>
              <a:rPr lang="es-ES_tradnl"/>
              <a:t>’ – con divulgación de Coca-Cola y</a:t>
            </a:r>
            <a:r>
              <a:rPr lang="en-US"/>
              <a:t>  SSD Sprite SS Entry O Frequency</a:t>
            </a:r>
          </a:p>
          <a:p>
            <a:endParaRPr lang="es-ES_tradnl"/>
          </a:p>
          <a:p>
            <a:r>
              <a:rPr lang="es-ES_tradnl"/>
              <a:t>La dimensión mínima del material deberá ser 20x20cm;</a:t>
            </a:r>
          </a:p>
          <a:p>
            <a:endParaRPr lang="es-ES_tradnl"/>
          </a:p>
          <a:p>
            <a:r>
              <a:rPr lang="es-ES_tradnl"/>
              <a:t>El material debe contener la comunicación de precio de, cono mínimo, 1 de los productos expuestos em el material publicitario y  presente en el Punto Extra</a:t>
            </a:r>
          </a:p>
          <a:p>
            <a:endParaRPr lang="es-ES_tradnl"/>
          </a:p>
          <a:p>
            <a:r>
              <a:rPr lang="es-ES_tradnl" sz="1400" spc="-5">
                <a:solidFill>
                  <a:srgbClr val="303030"/>
                </a:solidFill>
                <a:cs typeface="Calibri"/>
              </a:rPr>
              <a:t>Material oficial aprobado por COCA COLA COMPANY.</a:t>
            </a:r>
            <a:endParaRPr lang="es-ES_tradnl" sz="1400" spc="-10">
              <a:cs typeface="Calibri"/>
            </a:endParaRPr>
          </a:p>
          <a:p>
            <a:endParaRPr lang="es-ES_tradnl"/>
          </a:p>
          <a:p>
            <a:endParaRPr lang="es-ES_tradnl"/>
          </a:p>
        </p:txBody>
      </p:sp>
      <p:sp>
        <p:nvSpPr>
          <p:cNvPr id="26" name="object 23">
            <a:extLst>
              <a:ext uri="{FF2B5EF4-FFF2-40B4-BE49-F238E27FC236}">
                <a16:creationId xmlns:a16="http://schemas.microsoft.com/office/drawing/2014/main" id="{A6A20104-18C7-429C-A340-268A64643A49}"/>
              </a:ext>
            </a:extLst>
          </p:cNvPr>
          <p:cNvSpPr txBox="1"/>
          <p:nvPr/>
        </p:nvSpPr>
        <p:spPr>
          <a:xfrm>
            <a:off x="590263" y="2270949"/>
            <a:ext cx="11368375" cy="659155"/>
          </a:xfrm>
          <a:prstGeom prst="rect">
            <a:avLst/>
          </a:prstGeom>
        </p:spPr>
        <p:txBody>
          <a:bodyPr vert="horz" wrap="square" lIns="0" tIns="12700" rIns="0" bIns="0" rtlCol="0">
            <a:spAutoFit/>
          </a:bodyPr>
          <a:lstStyle/>
          <a:p>
            <a:pPr marR="5715"/>
            <a:r>
              <a:rPr lang="pt-BR" sz="1400" b="1">
                <a:cs typeface="Calibri"/>
              </a:rPr>
              <a:t>DESCRIPCIÓN </a:t>
            </a:r>
          </a:p>
          <a:p>
            <a:pPr marR="5715"/>
            <a:r>
              <a:rPr lang="es-ES_tradnl" sz="1400" spc="-10">
                <a:cs typeface="Calibri"/>
              </a:rPr>
              <a:t>Las activaciones con Puntos Extras son mas asertivos cuando están bien comunicadas, pues refuerzan la experiencia que queremos generar en los consumidores finales al adquirir nuestros productos </a:t>
            </a:r>
            <a:r>
              <a:rPr lang="pt-BR" sz="1400" spc="-10">
                <a:cs typeface="Calibri"/>
              </a:rPr>
              <a:t>. </a:t>
            </a:r>
            <a:r>
              <a:rPr lang="es-ES_tradnl" sz="1400" spc="-10">
                <a:cs typeface="Calibri"/>
              </a:rPr>
              <a:t>De esta forma , la métrica evalúa si el equipamiento o </a:t>
            </a:r>
            <a:r>
              <a:rPr lang="es-ES_tradnl" sz="1400" spc="-10" err="1">
                <a:cs typeface="Calibri"/>
              </a:rPr>
              <a:t>HotSpot</a:t>
            </a:r>
            <a:r>
              <a:rPr lang="es-ES_tradnl" sz="1400" spc="-10">
                <a:cs typeface="Calibri"/>
              </a:rPr>
              <a:t> posee las siguientes características :</a:t>
            </a:r>
            <a:endParaRPr lang="pt-BR" sz="1400">
              <a:cs typeface="Calibri"/>
            </a:endParaRPr>
          </a:p>
        </p:txBody>
      </p:sp>
      <p:sp>
        <p:nvSpPr>
          <p:cNvPr id="28" name="Retângulo 50">
            <a:extLst>
              <a:ext uri="{FF2B5EF4-FFF2-40B4-BE49-F238E27FC236}">
                <a16:creationId xmlns:a16="http://schemas.microsoft.com/office/drawing/2014/main" id="{30269698-2AA1-4B43-BFA4-67CC8E010C09}"/>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29" name="Retângulo 50">
            <a:extLst>
              <a:ext uri="{FF2B5EF4-FFF2-40B4-BE49-F238E27FC236}">
                <a16:creationId xmlns:a16="http://schemas.microsoft.com/office/drawing/2014/main" id="{C148B3B2-B284-48F2-AC17-0FBFBA092406}"/>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1,0%</a:t>
            </a:r>
          </a:p>
        </p:txBody>
      </p:sp>
      <p:sp>
        <p:nvSpPr>
          <p:cNvPr id="30" name="Retângulo 50">
            <a:extLst>
              <a:ext uri="{FF2B5EF4-FFF2-40B4-BE49-F238E27FC236}">
                <a16:creationId xmlns:a16="http://schemas.microsoft.com/office/drawing/2014/main" id="{4FFDF985-D681-4CEC-B3B3-65343DDA9AA2}"/>
              </a:ext>
            </a:extLst>
          </p:cNvPr>
          <p:cNvSpPr/>
          <p:nvPr/>
        </p:nvSpPr>
        <p:spPr>
          <a:xfrm>
            <a:off x="11650669" y="1528764"/>
            <a:ext cx="440723" cy="51036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1,0 %</a:t>
            </a:r>
          </a:p>
        </p:txBody>
      </p:sp>
      <p:pic>
        <p:nvPicPr>
          <p:cNvPr id="31" name="Imagem 30">
            <a:extLst>
              <a:ext uri="{FF2B5EF4-FFF2-40B4-BE49-F238E27FC236}">
                <a16:creationId xmlns:a16="http://schemas.microsoft.com/office/drawing/2014/main" id="{B4762736-C859-4664-9F0E-AF71067320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2" name="Imagem 31">
            <a:extLst>
              <a:ext uri="{FF2B5EF4-FFF2-40B4-BE49-F238E27FC236}">
                <a16:creationId xmlns:a16="http://schemas.microsoft.com/office/drawing/2014/main" id="{918E1FC0-D198-4354-95D3-292FAF6DF675}"/>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3" name="Picture 13" descr="Logo, icon&#10;&#10;Description automatically generated">
            <a:extLst>
              <a:ext uri="{FF2B5EF4-FFF2-40B4-BE49-F238E27FC236}">
                <a16:creationId xmlns:a16="http://schemas.microsoft.com/office/drawing/2014/main" id="{0556A4DC-1525-4124-985F-F22FD98CA4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34" name="Retângulo: Cantos Arredondados 33">
            <a:extLst>
              <a:ext uri="{FF2B5EF4-FFF2-40B4-BE49-F238E27FC236}">
                <a16:creationId xmlns:a16="http://schemas.microsoft.com/office/drawing/2014/main" id="{5C800F84-82E1-4291-9CC1-6BA6969C019F}"/>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5" name="Espaço Reservado para Conteúdo 6">
            <a:extLst>
              <a:ext uri="{FF2B5EF4-FFF2-40B4-BE49-F238E27FC236}">
                <a16:creationId xmlns:a16="http://schemas.microsoft.com/office/drawing/2014/main" id="{6D0F77DC-F1F2-4BF5-991B-7D240AE9B1AE}"/>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ACTIVACIÓN</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5803271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88798" y="1533908"/>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POC- </a:t>
            </a:r>
            <a:r>
              <a:rPr lang="en-US" sz="1600" b="1" i="0" u="none" strike="noStrike" kern="1200" baseline="0" err="1">
                <a:latin typeface="Calibri" panose="020F0502020204030204" pitchFamily="34" charset="0"/>
              </a:rPr>
              <a:t>Activación</a:t>
            </a:r>
            <a:r>
              <a:rPr lang="en-US" sz="1600" b="1" i="0" u="none" strike="noStrike" kern="1200" baseline="0">
                <a:latin typeface="Calibri" panose="020F0502020204030204" pitchFamily="34" charset="0"/>
              </a:rPr>
              <a:t> "Yummy Snacking" con SSD Fanta TM SS Entry O Frequency</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119</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7D0F91BC-B19D-4587-83E3-17740FAFE1A1}"/>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2,5</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3" name="Retângulo 50">
            <a:extLst>
              <a:ext uri="{FF2B5EF4-FFF2-40B4-BE49-F238E27FC236}">
                <a16:creationId xmlns:a16="http://schemas.microsoft.com/office/drawing/2014/main" id="{B1DD4ED6-0A14-4944-9E4D-8AA0E6F8C699}"/>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3,0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4" name="Retângulo 50">
            <a:extLst>
              <a:ext uri="{FF2B5EF4-FFF2-40B4-BE49-F238E27FC236}">
                <a16:creationId xmlns:a16="http://schemas.microsoft.com/office/drawing/2014/main" id="{4BC5E2FE-0A49-4382-9ABF-65025A344AA6}"/>
              </a:ext>
            </a:extLst>
          </p:cNvPr>
          <p:cNvSpPr/>
          <p:nvPr/>
        </p:nvSpPr>
        <p:spPr>
          <a:xfrm>
            <a:off x="11650669" y="1528764"/>
            <a:ext cx="440723" cy="51036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2FD08588-566F-43D7-8CCB-86510D9966F3}"/>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552ADD34-65B5-4C6B-B40C-46DDE951DB6E}"/>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0C4FD6B7-7F38-4FED-A573-860D4B626D4A}"/>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23">
            <a:extLst>
              <a:ext uri="{FF2B5EF4-FFF2-40B4-BE49-F238E27FC236}">
                <a16:creationId xmlns:a16="http://schemas.microsoft.com/office/drawing/2014/main" id="{C331C54D-113C-411C-B1F7-9BAF60AB27C4}"/>
              </a:ext>
            </a:extLst>
          </p:cNvPr>
          <p:cNvSpPr txBox="1"/>
          <p:nvPr/>
        </p:nvSpPr>
        <p:spPr>
          <a:xfrm>
            <a:off x="609745" y="2168841"/>
            <a:ext cx="9014403" cy="5198859"/>
          </a:xfrm>
          <a:prstGeom prst="rect">
            <a:avLst/>
          </a:prstGeom>
        </p:spPr>
        <p:txBody>
          <a:bodyPr vert="horz" wrap="square" lIns="0" tIns="12700" rIns="0" bIns="0" rtlCol="0">
            <a:spAutoFit/>
          </a:bodyPr>
          <a:lstStyle/>
          <a:p>
            <a:pPr marL="12700" marR="5715" algn="just">
              <a:spcBef>
                <a:spcPts val="100"/>
              </a:spcBef>
            </a:pPr>
            <a:r>
              <a:rPr lang="pt-BR" sz="1400" b="1" dirty="0">
                <a:cs typeface="Calibri"/>
              </a:rPr>
              <a:t>DESCRIPCIÓN </a:t>
            </a:r>
          </a:p>
          <a:p>
            <a:pPr marL="12700" marR="5715" algn="just">
              <a:spcBef>
                <a:spcPts val="100"/>
              </a:spcBef>
            </a:pPr>
            <a:r>
              <a:rPr kumimoji="0" lang="es-ES_tradnl" sz="1400" b="0" i="0" u="none" strike="noStrike" kern="1200" cap="none" spc="-10" normalizeH="0" baseline="0" noProof="0" dirty="0">
                <a:ln>
                  <a:noFill/>
                </a:ln>
                <a:effectLst/>
                <a:uLnTx/>
                <a:uFillTx/>
                <a:ea typeface="+mn-ea"/>
                <a:cs typeface="Calibri"/>
              </a:rPr>
              <a:t>En esta métrica es evaluada la presencia de por lo menos </a:t>
            </a:r>
            <a:r>
              <a:rPr lang="es-ES_tradnl" sz="1400" dirty="0">
                <a:cs typeface="Calibri"/>
              </a:rPr>
              <a:t>1 </a:t>
            </a:r>
            <a:r>
              <a:rPr lang="es-ES_tradnl" sz="1400" spc="-10" dirty="0">
                <a:cs typeface="Calibri"/>
              </a:rPr>
              <a:t>punto </a:t>
            </a:r>
            <a:r>
              <a:rPr lang="es-ES_tradnl" sz="1400" spc="-15" dirty="0">
                <a:cs typeface="Calibri"/>
              </a:rPr>
              <a:t>extra </a:t>
            </a:r>
            <a:r>
              <a:rPr lang="es-ES_tradnl" sz="1400" spc="-5" dirty="0">
                <a:cs typeface="Calibri"/>
              </a:rPr>
              <a:t>de SSD Fanta TM SS </a:t>
            </a:r>
            <a:r>
              <a:rPr lang="es-ES_tradnl" sz="1400" spc="-5" dirty="0" err="1">
                <a:cs typeface="Calibri"/>
              </a:rPr>
              <a:t>Entry</a:t>
            </a:r>
            <a:r>
              <a:rPr lang="es-ES_tradnl" sz="1400" spc="-5" dirty="0">
                <a:cs typeface="Calibri"/>
              </a:rPr>
              <a:t> Pack o </a:t>
            </a:r>
            <a:r>
              <a:rPr lang="es-ES_tradnl" sz="1400" spc="-5" dirty="0" err="1">
                <a:cs typeface="Calibri"/>
              </a:rPr>
              <a:t>Pivot</a:t>
            </a:r>
            <a:r>
              <a:rPr lang="es-ES_tradnl" sz="1400" spc="-5" dirty="0">
                <a:cs typeface="Calibri"/>
              </a:rPr>
              <a:t> </a:t>
            </a:r>
            <a:r>
              <a:rPr lang="es-ES_tradnl" sz="1400" b="1" dirty="0"/>
              <a:t>preferentemente en  el área de </a:t>
            </a:r>
            <a:r>
              <a:rPr lang="es-ES_tradnl" sz="1400" b="1" spc="-10" dirty="0" err="1">
                <a:cs typeface="Calibri"/>
              </a:rPr>
              <a:t>Checkouts</a:t>
            </a:r>
            <a:r>
              <a:rPr lang="es-ES_tradnl" sz="1400" b="1" spc="-10" dirty="0">
                <a:cs typeface="Calibri"/>
              </a:rPr>
              <a:t> del PDV. </a:t>
            </a:r>
            <a:r>
              <a:rPr kumimoji="0" lang="es-ES_tradnl" sz="1400" b="0" i="0" u="none" strike="noStrike" kern="1200" cap="none" spc="-5" normalizeH="0" baseline="0" noProof="0" dirty="0">
                <a:ln>
                  <a:noFill/>
                </a:ln>
                <a:effectLst/>
                <a:uLnTx/>
                <a:uFillTx/>
                <a:ea typeface="+mn-ea"/>
                <a:cs typeface="Calibri"/>
              </a:rPr>
              <a:t>Para puntuar, el PDV debe encajar en uno de los escenarios a continuación :</a:t>
            </a:r>
          </a:p>
          <a:p>
            <a:pPr marL="12700" marR="5715" algn="just">
              <a:spcBef>
                <a:spcPts val="100"/>
              </a:spcBef>
            </a:pPr>
            <a:endParaRPr lang="es-ES_tradnl" sz="1400" spc="-10" dirty="0">
              <a:cs typeface="Calibri"/>
            </a:endParaRPr>
          </a:p>
          <a:p>
            <a:pPr marR="5715" algn="just">
              <a:spcBef>
                <a:spcPts val="100"/>
              </a:spcBef>
            </a:pPr>
            <a:r>
              <a:rPr lang="es-ES_tradnl" sz="1400" b="1" spc="-10" dirty="0">
                <a:cs typeface="Calibri"/>
              </a:rPr>
              <a:t>VALIDACIÓN HOTSPOT</a:t>
            </a:r>
          </a:p>
          <a:p>
            <a:pPr marR="5715" algn="just">
              <a:spcBef>
                <a:spcPts val="100"/>
              </a:spcBef>
            </a:pPr>
            <a:endParaRPr lang="es-ES_tradnl" sz="1400" b="1" spc="-10" dirty="0">
              <a:cs typeface="Calibri"/>
            </a:endParaRPr>
          </a:p>
          <a:p>
            <a:pPr marL="12700" marR="0" lvl="0" indent="0" algn="just" defTabSz="914400" rtl="0" eaLnBrk="1" fontAlgn="auto" latinLnBrk="0" hangingPunct="1">
              <a:lnSpc>
                <a:spcPct val="100000"/>
              </a:lnSpc>
              <a:spcBef>
                <a:spcPts val="100"/>
              </a:spcBef>
              <a:spcAft>
                <a:spcPts val="0"/>
              </a:spcAft>
              <a:buClrTx/>
              <a:buSzTx/>
              <a:buFontTx/>
              <a:buNone/>
              <a:tabLst/>
              <a:defRPr/>
            </a:pPr>
            <a:r>
              <a:rPr lang="es-ES_tradnl" sz="1400" dirty="0">
                <a:cs typeface="Calibri"/>
              </a:rPr>
              <a:t>Por lo menos 1 Rack KO o Cabecera de Góndola Rack KO </a:t>
            </a:r>
            <a:r>
              <a:rPr lang="es-ES_tradnl" sz="1400" b="1" dirty="0">
                <a:cs typeface="Times New Roman"/>
              </a:rPr>
              <a:t>o</a:t>
            </a:r>
            <a:r>
              <a:rPr lang="es-ES_tradnl" sz="1400" dirty="0">
                <a:cs typeface="Calibri"/>
              </a:rPr>
              <a:t> 1 EDF KO o porta de EDF KO o Pared EDF KO o Cabecera de Góndola EDF KO con:</a:t>
            </a:r>
          </a:p>
          <a:p>
            <a:pPr marR="5715" algn="just">
              <a:spcBef>
                <a:spcPts val="100"/>
              </a:spcBef>
            </a:pPr>
            <a:r>
              <a:rPr lang="es-ES_tradnl" sz="1400" b="1" dirty="0">
                <a:cs typeface="Calibri"/>
              </a:rPr>
              <a:t>Mínimo de 70% de ocupación de rack/EDF Y </a:t>
            </a:r>
            <a:r>
              <a:rPr lang="es-ES_tradnl" sz="1400" spc="-10" dirty="0">
                <a:cs typeface="Calibri"/>
              </a:rPr>
              <a:t>Como mínimo </a:t>
            </a:r>
            <a:r>
              <a:rPr lang="es-ES_tradnl" sz="1400" b="1" spc="-10" dirty="0">
                <a:cs typeface="Calibri"/>
              </a:rPr>
              <a:t>5 frentes visibles </a:t>
            </a:r>
            <a:r>
              <a:rPr lang="es-ES_tradnl" sz="1400" spc="-10" dirty="0">
                <a:cs typeface="Calibri"/>
              </a:rPr>
              <a:t>de Fanta TM SS </a:t>
            </a:r>
            <a:r>
              <a:rPr lang="es-ES_tradnl" sz="1400" dirty="0" err="1">
                <a:cs typeface="Calibri"/>
              </a:rPr>
              <a:t>Entry</a:t>
            </a:r>
            <a:r>
              <a:rPr lang="es-ES_tradnl" sz="1400" dirty="0">
                <a:cs typeface="Calibri"/>
              </a:rPr>
              <a:t> Pack o </a:t>
            </a:r>
            <a:r>
              <a:rPr lang="es-ES_tradnl" sz="1400" dirty="0" err="1">
                <a:cs typeface="Calibri"/>
              </a:rPr>
              <a:t>Pivot</a:t>
            </a:r>
            <a:endParaRPr lang="es-ES_tradnl" sz="1400" b="1" dirty="0">
              <a:cs typeface="Calibri"/>
            </a:endParaRPr>
          </a:p>
          <a:p>
            <a:pPr marL="12700" marR="0" lvl="0" indent="0" algn="just" defTabSz="914400" rtl="0" eaLnBrk="1" fontAlgn="auto" latinLnBrk="0" hangingPunct="1">
              <a:lnSpc>
                <a:spcPct val="100000"/>
              </a:lnSpc>
              <a:spcBef>
                <a:spcPts val="100"/>
              </a:spcBef>
              <a:spcAft>
                <a:spcPts val="0"/>
              </a:spcAft>
              <a:buClrTx/>
              <a:buSzTx/>
              <a:buFontTx/>
              <a:buNone/>
              <a:tabLst/>
              <a:defRPr/>
            </a:pPr>
            <a:endParaRPr lang="es-ES_tradnl" sz="1400" spc="-10" dirty="0">
              <a:cs typeface="Calibri"/>
            </a:endParaRPr>
          </a:p>
          <a:p>
            <a:pPr marL="12700" marR="0" lvl="0" indent="0" algn="just" defTabSz="914400" rtl="0" eaLnBrk="1" fontAlgn="auto" latinLnBrk="0" hangingPunct="1">
              <a:lnSpc>
                <a:spcPct val="100000"/>
              </a:lnSpc>
              <a:spcBef>
                <a:spcPts val="100"/>
              </a:spcBef>
              <a:spcAft>
                <a:spcPts val="0"/>
              </a:spcAft>
              <a:buClrTx/>
              <a:buSzTx/>
              <a:buFontTx/>
              <a:buNone/>
              <a:tabLst/>
              <a:defRPr/>
            </a:pPr>
            <a:r>
              <a:rPr lang="es-ES_tradnl" sz="1400" spc="-10" dirty="0">
                <a:cs typeface="Calibri"/>
              </a:rPr>
              <a:t>La activación debe ser ejecutada en un único equipamiento. En caso de 2 de estos equipamientos sean utilizados para afectar positivamente, deben estar a una distancia máxima de 30 cm entre ellos. </a:t>
            </a:r>
          </a:p>
          <a:p>
            <a:pPr marR="5715" algn="just">
              <a:spcBef>
                <a:spcPts val="100"/>
              </a:spcBef>
            </a:pPr>
            <a:r>
              <a:rPr lang="es-ES_tradnl" sz="1400" spc="-10" dirty="0">
                <a:cs typeface="Calibri"/>
              </a:rPr>
              <a:t>.</a:t>
            </a:r>
          </a:p>
          <a:p>
            <a:pPr marR="5715" algn="just">
              <a:spcBef>
                <a:spcPts val="100"/>
              </a:spcBef>
            </a:pPr>
            <a:r>
              <a:rPr lang="es-ES_tradnl" sz="1400" spc="-10" dirty="0">
                <a:cs typeface="Calibri"/>
              </a:rPr>
              <a:t>Las frentes deben estar expuestas en el mismo equipamiento/</a:t>
            </a:r>
            <a:r>
              <a:rPr lang="es-ES_tradnl" sz="1400" spc="-10" dirty="0" err="1">
                <a:cs typeface="Calibri"/>
              </a:rPr>
              <a:t>HotSpot</a:t>
            </a:r>
            <a:r>
              <a:rPr lang="es-ES_tradnl" sz="1400" spc="-10" dirty="0">
                <a:cs typeface="Calibri"/>
              </a:rPr>
              <a:t> , siendo posibles :</a:t>
            </a:r>
            <a:endParaRPr lang="es-ES_tradnl" sz="1400" dirty="0">
              <a:cs typeface="Calibri"/>
            </a:endParaRPr>
          </a:p>
          <a:p>
            <a:pPr marL="12700" algn="just">
              <a:spcBef>
                <a:spcPts val="100"/>
              </a:spcBef>
              <a:defRPr/>
            </a:pPr>
            <a:endParaRPr lang="es-ES_tradnl" sz="1400" dirty="0">
              <a:cs typeface="Calibri"/>
            </a:endParaRPr>
          </a:p>
          <a:p>
            <a:pPr marL="298450" indent="-285750" algn="just">
              <a:spcBef>
                <a:spcPts val="100"/>
              </a:spcBef>
              <a:buFont typeface="Arial" panose="020B0604020202020204" pitchFamily="34" charset="0"/>
              <a:buChar char="•"/>
              <a:defRPr/>
            </a:pPr>
            <a:r>
              <a:rPr lang="es-ES_tradnl" sz="1400" dirty="0">
                <a:cs typeface="Calibri"/>
              </a:rPr>
              <a:t>Islas – KO y cadena;</a:t>
            </a:r>
          </a:p>
          <a:p>
            <a:pPr marL="298450" indent="-285750" algn="just">
              <a:spcBef>
                <a:spcPts val="100"/>
              </a:spcBef>
              <a:buFont typeface="Arial" panose="020B0604020202020204" pitchFamily="34" charset="0"/>
              <a:buChar char="•"/>
              <a:defRPr/>
            </a:pPr>
            <a:r>
              <a:rPr lang="es-ES_tradnl" sz="1400" dirty="0">
                <a:cs typeface="Calibri"/>
              </a:rPr>
              <a:t>Mostrador Refrigerado del cliente ;</a:t>
            </a:r>
          </a:p>
          <a:p>
            <a:pPr marL="298450" indent="-285750" algn="just">
              <a:spcBef>
                <a:spcPts val="100"/>
              </a:spcBef>
              <a:buFont typeface="Arial" panose="020B0604020202020204" pitchFamily="34" charset="0"/>
              <a:buChar char="•"/>
              <a:defRPr/>
            </a:pPr>
            <a:r>
              <a:rPr lang="es-ES_tradnl" sz="1400" dirty="0">
                <a:cs typeface="Calibri"/>
              </a:rPr>
              <a:t>Cabecera de Góndola;</a:t>
            </a:r>
          </a:p>
          <a:p>
            <a:pPr marL="298450" indent="-285750" algn="just">
              <a:spcBef>
                <a:spcPts val="100"/>
              </a:spcBef>
              <a:buFont typeface="Arial" panose="020B0604020202020204" pitchFamily="34" charset="0"/>
              <a:buChar char="•"/>
              <a:defRPr/>
            </a:pPr>
            <a:r>
              <a:rPr lang="es-ES_tradnl" sz="1400" dirty="0">
                <a:cs typeface="Calibri"/>
              </a:rPr>
              <a:t>Otras exhibiciones KO.</a:t>
            </a:r>
          </a:p>
          <a:p>
            <a:pPr marL="12700" algn="just">
              <a:spcBef>
                <a:spcPts val="100"/>
              </a:spcBef>
              <a:defRPr/>
            </a:pPr>
            <a:endParaRPr lang="pt-BR" sz="1400" dirty="0">
              <a:cs typeface="Calibri"/>
            </a:endParaRPr>
          </a:p>
          <a:p>
            <a:pPr marL="12700" algn="just">
              <a:spcBef>
                <a:spcPts val="100"/>
              </a:spcBef>
              <a:defRPr/>
            </a:pPr>
            <a:endParaRPr lang="pt-BR" sz="1400" dirty="0">
              <a:cs typeface="Calibri"/>
            </a:endParaRPr>
          </a:p>
          <a:p>
            <a:pPr marL="12700" algn="just">
              <a:spcBef>
                <a:spcPts val="100"/>
              </a:spcBef>
              <a:defRPr/>
            </a:pPr>
            <a:endParaRPr lang="pt-BR" sz="1400" dirty="0">
              <a:cs typeface="Calibri"/>
            </a:endParaRPr>
          </a:p>
        </p:txBody>
      </p:sp>
      <p:pic>
        <p:nvPicPr>
          <p:cNvPr id="28" name="Imagem 27">
            <a:extLst>
              <a:ext uri="{FF2B5EF4-FFF2-40B4-BE49-F238E27FC236}">
                <a16:creationId xmlns:a16="http://schemas.microsoft.com/office/drawing/2014/main" id="{6955F17C-6E03-418B-BAE9-00D881A85C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29" name="Imagem 28">
            <a:extLst>
              <a:ext uri="{FF2B5EF4-FFF2-40B4-BE49-F238E27FC236}">
                <a16:creationId xmlns:a16="http://schemas.microsoft.com/office/drawing/2014/main" id="{1BA0E4F2-11E1-40CB-8003-A03B66A19C0F}"/>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4" name="Picture 13" descr="Logo, icon&#10;&#10;Description automatically generated">
            <a:extLst>
              <a:ext uri="{FF2B5EF4-FFF2-40B4-BE49-F238E27FC236}">
                <a16:creationId xmlns:a16="http://schemas.microsoft.com/office/drawing/2014/main" id="{9A878194-C0E0-437B-BEF7-CEB18A1A70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30" name="Retângulo: Cantos Arredondados 29">
            <a:extLst>
              <a:ext uri="{FF2B5EF4-FFF2-40B4-BE49-F238E27FC236}">
                <a16:creationId xmlns:a16="http://schemas.microsoft.com/office/drawing/2014/main" id="{8E89934E-A23E-476D-909A-E5BBEB9F3227}"/>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1" name="Espaço Reservado para Conteúdo 6">
            <a:extLst>
              <a:ext uri="{FF2B5EF4-FFF2-40B4-BE49-F238E27FC236}">
                <a16:creationId xmlns:a16="http://schemas.microsoft.com/office/drawing/2014/main" id="{300CADBB-05A5-444A-B49D-C5A98AC6724F}"/>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ACTIVACIÓN</a:t>
            </a:r>
          </a:p>
          <a:p>
            <a:pPr marL="0" indent="0">
              <a:buFont typeface="Arial" panose="020B0604020202020204" pitchFamily="34" charset="0"/>
              <a:buNone/>
            </a:pPr>
            <a:endParaRPr lang="es-419" sz="1600" b="1">
              <a:latin typeface="TCCC-UnityText" panose="020B0505030303020204" pitchFamily="34" charset="0"/>
            </a:endParaRPr>
          </a:p>
        </p:txBody>
      </p:sp>
      <p:pic>
        <p:nvPicPr>
          <p:cNvPr id="23" name="Picture 30" descr="A picture containing indoor, lit, dark&#10;&#10;Description automatically generated">
            <a:extLst>
              <a:ext uri="{FF2B5EF4-FFF2-40B4-BE49-F238E27FC236}">
                <a16:creationId xmlns:a16="http://schemas.microsoft.com/office/drawing/2014/main" id="{0F3069DC-5B53-4C95-BAB7-F015C56A74BB}"/>
              </a:ext>
            </a:extLst>
          </p:cNvPr>
          <p:cNvPicPr>
            <a:picLocks noChangeAspect="1"/>
          </p:cNvPicPr>
          <p:nvPr/>
        </p:nvPicPr>
        <p:blipFill rotWithShape="1">
          <a:blip r:embed="rId5">
            <a:extLst>
              <a:ext uri="{28A0092B-C50C-407E-A947-70E740481C1C}">
                <a14:useLocalDpi xmlns:a14="http://schemas.microsoft.com/office/drawing/2010/main" val="0"/>
              </a:ext>
            </a:extLst>
          </a:blip>
          <a:srcRect l="37952" r="39060"/>
          <a:stretch/>
        </p:blipFill>
        <p:spPr>
          <a:xfrm>
            <a:off x="9632948" y="1807636"/>
            <a:ext cx="2268540" cy="5239248"/>
          </a:xfrm>
          <a:prstGeom prst="rect">
            <a:avLst/>
          </a:prstGeom>
        </p:spPr>
      </p:pic>
    </p:spTree>
    <p:extLst>
      <p:ext uri="{BB962C8B-B14F-4D97-AF65-F5344CB8AC3E}">
        <p14:creationId xmlns:p14="http://schemas.microsoft.com/office/powerpoint/2010/main" val="1314443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Comunicación "Yummy Snacking " con SSD Fanta SS Entry O Frequency</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120</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313E2CF9-A6CC-47B4-A334-D2309CE359C8}"/>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13" name="Retângulo 50">
            <a:extLst>
              <a:ext uri="{FF2B5EF4-FFF2-40B4-BE49-F238E27FC236}">
                <a16:creationId xmlns:a16="http://schemas.microsoft.com/office/drawing/2014/main" id="{51096550-C787-44A1-8278-A63FBE9060E4}"/>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1,0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4" name="Retângulo 50">
            <a:extLst>
              <a:ext uri="{FF2B5EF4-FFF2-40B4-BE49-F238E27FC236}">
                <a16:creationId xmlns:a16="http://schemas.microsoft.com/office/drawing/2014/main" id="{460CAD5C-D44A-494E-AFD4-41355489E20F}"/>
              </a:ext>
            </a:extLst>
          </p:cNvPr>
          <p:cNvSpPr/>
          <p:nvPr/>
        </p:nvSpPr>
        <p:spPr>
          <a:xfrm>
            <a:off x="11650669" y="1533908"/>
            <a:ext cx="440723" cy="50521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F6E0CADD-F951-4363-B509-61DDD2B551DE}"/>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026CF05B-0D19-47F3-A68B-1FAE8C328211}"/>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E247A386-3C3F-4C23-8F7B-4E83FA80288E}"/>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4" name="object 23">
            <a:extLst>
              <a:ext uri="{FF2B5EF4-FFF2-40B4-BE49-F238E27FC236}">
                <a16:creationId xmlns:a16="http://schemas.microsoft.com/office/drawing/2014/main" id="{5DBE20A5-0089-4026-9955-56C35E33CB0E}"/>
              </a:ext>
            </a:extLst>
          </p:cNvPr>
          <p:cNvSpPr txBox="1"/>
          <p:nvPr/>
        </p:nvSpPr>
        <p:spPr>
          <a:xfrm>
            <a:off x="650805" y="4381255"/>
            <a:ext cx="10890390" cy="2598147"/>
          </a:xfrm>
          <a:prstGeom prst="rect">
            <a:avLst/>
          </a:prstGeom>
        </p:spPr>
        <p:txBody>
          <a:bodyPr vert="horz" wrap="square" lIns="0" tIns="12700" rIns="0" bIns="0" rtlCol="0">
            <a:spAutoFit/>
          </a:bodyPr>
          <a:lstStyle/>
          <a:p>
            <a:pPr>
              <a:tabLst>
                <a:tab pos="143510" algn="l"/>
              </a:tabLst>
            </a:pPr>
            <a:r>
              <a:rPr lang="es-ES_tradnl" sz="1400" b="1">
                <a:cs typeface="Calibri"/>
              </a:rPr>
              <a:t>OBSERVACIONES:</a:t>
            </a:r>
          </a:p>
          <a:p>
            <a:pPr>
              <a:tabLst>
                <a:tab pos="143510" algn="l"/>
              </a:tabLst>
            </a:pPr>
            <a:endParaRPr lang="es-ES_tradnl" sz="1400" b="1">
              <a:cs typeface="Calibri"/>
            </a:endParaRPr>
          </a:p>
          <a:p>
            <a:pPr>
              <a:tabLst>
                <a:tab pos="143510" algn="l"/>
              </a:tabLst>
            </a:pPr>
            <a:r>
              <a:rPr lang="es-ES_tradnl" sz="1400">
                <a:cs typeface="Calibri"/>
              </a:rPr>
              <a:t>Cuando no se activa directamente en el EDF, la comunicación de ocasión debe estar a menos de 1,0 metro (100cm) del Punto Extra para que afecte positivamente a esta métrica.</a:t>
            </a:r>
          </a:p>
          <a:p>
            <a:pPr>
              <a:tabLst>
                <a:tab pos="143510" algn="l"/>
              </a:tabLst>
            </a:pPr>
            <a:endParaRPr lang="es-ES_tradnl" sz="1400">
              <a:cs typeface="Calibri"/>
            </a:endParaRPr>
          </a:p>
          <a:p>
            <a:pPr>
              <a:tabLst>
                <a:tab pos="143510" algn="l"/>
              </a:tabLst>
            </a:pPr>
            <a:r>
              <a:rPr lang="es-ES_tradnl" sz="1400">
                <a:cs typeface="Calibri"/>
              </a:rPr>
              <a:t>El PDV puede puntuar la Comunicación de Ocasión incluso sin afectar positivamente el Punto Extra, o sea, no hay un </a:t>
            </a:r>
            <a:r>
              <a:rPr lang="es-ES_tradnl" sz="1400" err="1">
                <a:cs typeface="Calibri"/>
              </a:rPr>
              <a:t>pre-requisito</a:t>
            </a:r>
            <a:r>
              <a:rPr lang="es-ES_tradnl" sz="1400">
                <a:cs typeface="Calibri"/>
              </a:rPr>
              <a:t>. Las métricas serán evaluadas de forma independiente.</a:t>
            </a:r>
          </a:p>
          <a:p>
            <a:pPr>
              <a:tabLst>
                <a:tab pos="143510" algn="l"/>
              </a:tabLst>
            </a:pPr>
            <a:r>
              <a:rPr lang="es-ES_tradnl" sz="1400">
                <a:cs typeface="Calibri"/>
              </a:rPr>
              <a:t>No es necesario que el material publicitario divulgue el mismo sabor presente en el Punto Extra para positivar el criterio . </a:t>
            </a:r>
          </a:p>
          <a:p>
            <a:pPr>
              <a:tabLst>
                <a:tab pos="143510" algn="l"/>
              </a:tabLst>
            </a:pPr>
            <a:endParaRPr lang="es-ES_tradnl" sz="1400">
              <a:cs typeface="Calibri"/>
            </a:endParaRPr>
          </a:p>
          <a:p>
            <a:pPr>
              <a:tabLst>
                <a:tab pos="143510" algn="l"/>
              </a:tabLst>
            </a:pPr>
            <a:r>
              <a:rPr lang="es-ES_tradnl" sz="1400">
                <a:cs typeface="Calibri"/>
              </a:rPr>
              <a:t>Comunicación de Ocasión de esa métrica solo va a ser mandatorio en el Q3.</a:t>
            </a:r>
          </a:p>
          <a:p>
            <a:pPr>
              <a:tabLst>
                <a:tab pos="143510" algn="l"/>
              </a:tabLst>
            </a:pPr>
            <a:endParaRPr lang="es-ES_tradnl" sz="1400">
              <a:cs typeface="Calibri"/>
            </a:endParaRPr>
          </a:p>
          <a:p>
            <a:pPr>
              <a:tabLst>
                <a:tab pos="143510" algn="l"/>
              </a:tabLst>
            </a:pPr>
            <a:endParaRPr lang="es-ES_tradnl" sz="1400">
              <a:cs typeface="Calibri"/>
            </a:endParaRPr>
          </a:p>
        </p:txBody>
      </p:sp>
      <p:sp>
        <p:nvSpPr>
          <p:cNvPr id="25" name="object 23">
            <a:extLst>
              <a:ext uri="{FF2B5EF4-FFF2-40B4-BE49-F238E27FC236}">
                <a16:creationId xmlns:a16="http://schemas.microsoft.com/office/drawing/2014/main" id="{7E1B5E5F-20A2-45A8-A8AD-8A8C806FF477}"/>
              </a:ext>
            </a:extLst>
          </p:cNvPr>
          <p:cNvSpPr txBox="1"/>
          <p:nvPr/>
        </p:nvSpPr>
        <p:spPr>
          <a:xfrm>
            <a:off x="590263" y="2939537"/>
            <a:ext cx="10231023" cy="1305486"/>
          </a:xfrm>
          <a:prstGeom prst="rect">
            <a:avLst/>
          </a:prstGeom>
        </p:spPr>
        <p:txBody>
          <a:bodyPr vert="horz" wrap="square" lIns="0" tIns="12700" rIns="0" bIns="0" rtlCol="0">
            <a:spAutoFit/>
          </a:bodyPr>
          <a:lstStyle/>
          <a:p>
            <a:pPr marL="285750" indent="-285750">
              <a:buFont typeface="Arial" panose="020B0604020202020204" pitchFamily="34" charset="0"/>
              <a:buChar char="•"/>
              <a:tabLst>
                <a:tab pos="143510" algn="l"/>
              </a:tabLst>
            </a:pPr>
            <a:r>
              <a:rPr lang="es-ES_tradnl" sz="1400">
                <a:cs typeface="Calibri"/>
              </a:rPr>
              <a:t>Mención verbal (frase) alusiva a la ocasión </a:t>
            </a:r>
            <a:r>
              <a:rPr lang="es-ES_tradnl" sz="1400" spc="-10">
                <a:cs typeface="Calibri"/>
              </a:rPr>
              <a:t>‘</a:t>
            </a:r>
            <a:r>
              <a:rPr lang="es-ES_tradnl" sz="1400" spc="-10" err="1">
                <a:cs typeface="Calibri"/>
              </a:rPr>
              <a:t>Yummy</a:t>
            </a:r>
            <a:r>
              <a:rPr lang="es-ES_tradnl" sz="1400" spc="-10">
                <a:cs typeface="Calibri"/>
              </a:rPr>
              <a:t> Snacks’ – con divulgación de Fanta </a:t>
            </a:r>
            <a:r>
              <a:rPr lang="es-ES_tradnl" sz="1400" b="1">
                <a:cs typeface="Times New Roman"/>
              </a:rPr>
              <a:t>o</a:t>
            </a:r>
            <a:r>
              <a:rPr lang="es-ES_tradnl" sz="1400" b="1" spc="-10">
                <a:cs typeface="Calibri"/>
              </a:rPr>
              <a:t> </a:t>
            </a:r>
            <a:r>
              <a:rPr lang="es-ES_tradnl" sz="1400" spc="-10">
                <a:cs typeface="Calibri"/>
              </a:rPr>
              <a:t>Imagen de los productos/ exposición de la marca Fanta;</a:t>
            </a:r>
            <a:endParaRPr lang="es-ES_tradnl" sz="1400" spc="-5">
              <a:cs typeface="Calibri"/>
            </a:endParaRPr>
          </a:p>
          <a:p>
            <a:pPr marL="285750" indent="-285750">
              <a:buFont typeface="Arial" panose="020B0604020202020204" pitchFamily="34" charset="0"/>
              <a:buChar char="•"/>
            </a:pPr>
            <a:r>
              <a:rPr lang="es-ES_tradnl" sz="1400">
                <a:cs typeface="Calibri"/>
              </a:rPr>
              <a:t>La dimensión mínima del material deberá ser 20x20cm;</a:t>
            </a:r>
          </a:p>
          <a:p>
            <a:pPr marL="285750" indent="-285750">
              <a:buFont typeface="Arial" panose="020B0604020202020204" pitchFamily="34" charset="0"/>
              <a:buChar char="•"/>
            </a:pPr>
            <a:r>
              <a:rPr lang="es-ES_tradnl" sz="1400" spc="-5">
                <a:cs typeface="Calibri"/>
              </a:rPr>
              <a:t>El material necesita ser KO y debe contener la comunicación de precio, cono mínimo, 1 de los productos expuestos en el material publicitario y presente en el Punto Extra. </a:t>
            </a:r>
          </a:p>
          <a:p>
            <a:pPr marL="285750" indent="-285750">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spc="-10">
              <a:cs typeface="Calibri"/>
            </a:endParaRPr>
          </a:p>
        </p:txBody>
      </p:sp>
      <p:sp>
        <p:nvSpPr>
          <p:cNvPr id="26" name="object 23">
            <a:extLst>
              <a:ext uri="{FF2B5EF4-FFF2-40B4-BE49-F238E27FC236}">
                <a16:creationId xmlns:a16="http://schemas.microsoft.com/office/drawing/2014/main" id="{F151E2B7-4C37-46E6-B569-1C2C75E8BB1F}"/>
              </a:ext>
            </a:extLst>
          </p:cNvPr>
          <p:cNvSpPr txBox="1"/>
          <p:nvPr/>
        </p:nvSpPr>
        <p:spPr>
          <a:xfrm>
            <a:off x="590263" y="2199826"/>
            <a:ext cx="10753498" cy="874598"/>
          </a:xfrm>
          <a:prstGeom prst="rect">
            <a:avLst/>
          </a:prstGeom>
        </p:spPr>
        <p:txBody>
          <a:bodyPr vert="horz" wrap="square" lIns="0" tIns="12700" rIns="0" bIns="0" rtlCol="0">
            <a:spAutoFit/>
          </a:bodyPr>
          <a:lstStyle/>
          <a:p>
            <a:pPr marR="5715"/>
            <a:r>
              <a:rPr lang="pt-BR" sz="1400" b="1">
                <a:cs typeface="Calibri"/>
              </a:rPr>
              <a:t>DESCRIPCIÓN </a:t>
            </a:r>
          </a:p>
          <a:p>
            <a:pPr marR="5715"/>
            <a:r>
              <a:rPr lang="es-ES_tradnl" sz="1400" spc="-10">
                <a:cs typeface="Calibri"/>
              </a:rPr>
              <a:t>Las activaciones con Puntos Extras son mas asertivos cuando están bien comunicadas, pues refuerzan la experiencia que queremos generar en los consumidores finales al adquirir nuestros productos. De esta forma , la métrica evalúa si el equipamiento o </a:t>
            </a:r>
            <a:r>
              <a:rPr lang="es-ES_tradnl" sz="1400" spc="-10" err="1">
                <a:cs typeface="Calibri"/>
              </a:rPr>
              <a:t>HotSpot</a:t>
            </a:r>
            <a:r>
              <a:rPr lang="es-ES_tradnl" sz="1400" spc="-10">
                <a:cs typeface="Calibri"/>
              </a:rPr>
              <a:t> posee las siguientes características :</a:t>
            </a:r>
            <a:endParaRPr lang="es-ES_tradnl" sz="1400">
              <a:cs typeface="Calibri"/>
            </a:endParaRPr>
          </a:p>
        </p:txBody>
      </p:sp>
      <p:pic>
        <p:nvPicPr>
          <p:cNvPr id="28" name="Imagem 27">
            <a:extLst>
              <a:ext uri="{FF2B5EF4-FFF2-40B4-BE49-F238E27FC236}">
                <a16:creationId xmlns:a16="http://schemas.microsoft.com/office/drawing/2014/main" id="{7238232C-1E27-4CC2-AA96-EDBBB517BE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29" name="Imagem 28">
            <a:extLst>
              <a:ext uri="{FF2B5EF4-FFF2-40B4-BE49-F238E27FC236}">
                <a16:creationId xmlns:a16="http://schemas.microsoft.com/office/drawing/2014/main" id="{E3DFD5D5-8B03-4F00-A785-93ADAC801C30}"/>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3" name="Picture 13" descr="Logo, icon&#10;&#10;Description automatically generated">
            <a:extLst>
              <a:ext uri="{FF2B5EF4-FFF2-40B4-BE49-F238E27FC236}">
                <a16:creationId xmlns:a16="http://schemas.microsoft.com/office/drawing/2014/main" id="{FAD08D5E-7717-4ECB-9809-45D23B30BD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31" name="Retângulo: Cantos Arredondados 30">
            <a:extLst>
              <a:ext uri="{FF2B5EF4-FFF2-40B4-BE49-F238E27FC236}">
                <a16:creationId xmlns:a16="http://schemas.microsoft.com/office/drawing/2014/main" id="{1E9B91B9-9048-4FA4-AD93-554DC591696B}"/>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2" name="Espaço Reservado para Conteúdo 6">
            <a:extLst>
              <a:ext uri="{FF2B5EF4-FFF2-40B4-BE49-F238E27FC236}">
                <a16:creationId xmlns:a16="http://schemas.microsoft.com/office/drawing/2014/main" id="{948F84B5-0C6F-4812-8072-2A703B4CCA71}"/>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ACTIVACIÓN</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2117684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cap="none" spc="0" normalizeH="0" noProof="0">
                <a:ln>
                  <a:noFill/>
                </a:ln>
                <a:effectLst/>
                <a:uLnTx/>
                <a:uFillTx/>
                <a:latin typeface="Calibri" panose="020F0502020204030204" pitchFamily="34" charset="0"/>
                <a:ea typeface="+mn-ea"/>
                <a:cs typeface="+mn-cs"/>
              </a:rPr>
              <a:t>POC – A ELEGIR ACTIVACIÓN: REPLENISH TIME o BREAKFAST</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121</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12" name="Retângulo 50">
            <a:extLst>
              <a:ext uri="{FF2B5EF4-FFF2-40B4-BE49-F238E27FC236}">
                <a16:creationId xmlns:a16="http://schemas.microsoft.com/office/drawing/2014/main" id="{B4D8C482-6782-4BD7-8476-D05E9F1EA0DC}"/>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2,5%</a:t>
            </a:r>
          </a:p>
        </p:txBody>
      </p:sp>
      <p:sp>
        <p:nvSpPr>
          <p:cNvPr id="13" name="Retângulo 50">
            <a:extLst>
              <a:ext uri="{FF2B5EF4-FFF2-40B4-BE49-F238E27FC236}">
                <a16:creationId xmlns:a16="http://schemas.microsoft.com/office/drawing/2014/main" id="{1E3E5914-656F-4213-A591-284D55D728B4}"/>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4" name="Retângulo 50">
            <a:extLst>
              <a:ext uri="{FF2B5EF4-FFF2-40B4-BE49-F238E27FC236}">
                <a16:creationId xmlns:a16="http://schemas.microsoft.com/office/drawing/2014/main" id="{A1F86A86-E4F1-4CD3-B630-BFF34A00F416}"/>
              </a:ext>
            </a:extLst>
          </p:cNvPr>
          <p:cNvSpPr/>
          <p:nvPr/>
        </p:nvSpPr>
        <p:spPr>
          <a:xfrm>
            <a:off x="11650669" y="1528764"/>
            <a:ext cx="440723" cy="510360"/>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31ED03FA-7A5C-4788-BC73-8F4CD4016815}"/>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127676F5-4F8F-4E3D-8858-33568A23C340}"/>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D22088FA-2017-4434-B06C-4DEB4A034FE4}"/>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23">
            <a:extLst>
              <a:ext uri="{FF2B5EF4-FFF2-40B4-BE49-F238E27FC236}">
                <a16:creationId xmlns:a16="http://schemas.microsoft.com/office/drawing/2014/main" id="{8B0F91F8-AD70-48AB-BB97-96AB802A7169}"/>
              </a:ext>
            </a:extLst>
          </p:cNvPr>
          <p:cNvSpPr txBox="1"/>
          <p:nvPr/>
        </p:nvSpPr>
        <p:spPr>
          <a:xfrm>
            <a:off x="597467" y="2319739"/>
            <a:ext cx="10166622" cy="659155"/>
          </a:xfrm>
          <a:prstGeom prst="rect">
            <a:avLst/>
          </a:prstGeom>
        </p:spPr>
        <p:txBody>
          <a:bodyPr vert="horz" wrap="square" lIns="0" tIns="12700" rIns="0" bIns="0" rtlCol="0">
            <a:spAutoFit/>
          </a:bodyPr>
          <a:lstStyle/>
          <a:p>
            <a:pPr marR="5715"/>
            <a:r>
              <a:rPr lang="pt-BR" sz="1400" b="1">
                <a:cs typeface="Calibri"/>
              </a:rPr>
              <a:t>OPCIÓN 1 – POC ACTIVACION </a:t>
            </a:r>
            <a:r>
              <a:rPr lang="en-US" sz="1400" b="1" i="0" u="none" strike="noStrike" kern="1200" baseline="0">
                <a:latin typeface="Calibri" panose="020F0502020204030204" pitchFamily="34" charset="0"/>
              </a:rPr>
              <a:t>"Replenish Time" </a:t>
            </a:r>
            <a:r>
              <a:rPr kumimoji="0" lang="es-ES_tradnl" sz="1400" b="1" i="0" u="none" strike="noStrike" kern="1200" cap="none" spc="0" normalizeH="0" baseline="0" noProof="0">
                <a:ln>
                  <a:noFill/>
                </a:ln>
                <a:effectLst/>
                <a:uLnTx/>
                <a:uFillTx/>
              </a:rPr>
              <a:t>STILL Agua Sin Gas SS </a:t>
            </a:r>
            <a:r>
              <a:rPr kumimoji="0" lang="es-ES_tradnl" sz="1400" b="1" i="0" u="none" strike="noStrike" kern="1200" cap="none" spc="0" normalizeH="0" baseline="0" noProof="0" err="1">
                <a:ln>
                  <a:noFill/>
                </a:ln>
                <a:effectLst/>
                <a:uLnTx/>
                <a:uFillTx/>
              </a:rPr>
              <a:t>Pivot</a:t>
            </a:r>
            <a:r>
              <a:rPr kumimoji="0" lang="es-ES_tradnl" sz="1400" b="1" i="0" u="none" strike="noStrike" kern="1200" cap="none" spc="0" normalizeH="0" baseline="0" noProof="0">
                <a:ln>
                  <a:noFill/>
                </a:ln>
                <a:effectLst/>
                <a:uLnTx/>
                <a:uFillTx/>
              </a:rPr>
              <a:t> </a:t>
            </a:r>
            <a:endParaRPr lang="pt-BR" sz="1400" b="1">
              <a:cs typeface="Calibri"/>
            </a:endParaRPr>
          </a:p>
          <a:p>
            <a:pPr marR="5715"/>
            <a:r>
              <a:rPr kumimoji="0" lang="es-ES_tradnl" sz="1400" b="0" i="0" u="none" strike="noStrike" kern="1200" cap="none" spc="-10" normalizeH="0" baseline="0" noProof="0">
                <a:ln>
                  <a:noFill/>
                </a:ln>
                <a:effectLst/>
                <a:uLnTx/>
                <a:uFillTx/>
                <a:ea typeface="+mn-ea"/>
                <a:cs typeface="Calibri"/>
              </a:rPr>
              <a:t>En esta métrica es evaluada la presencia de por lo menos </a:t>
            </a:r>
            <a:r>
              <a:rPr lang="es-ES_tradnl" sz="1400">
                <a:cs typeface="Calibri"/>
              </a:rPr>
              <a:t>1 </a:t>
            </a:r>
            <a:r>
              <a:rPr lang="es-ES_tradnl" sz="1400" spc="-10">
                <a:cs typeface="Calibri"/>
              </a:rPr>
              <a:t>punto </a:t>
            </a:r>
            <a:r>
              <a:rPr lang="es-ES_tradnl" sz="1400" spc="-15">
                <a:cs typeface="Calibri"/>
              </a:rPr>
              <a:t>extra </a:t>
            </a:r>
            <a:r>
              <a:rPr lang="es-ES_tradnl" sz="1400" spc="-5">
                <a:cs typeface="Calibri"/>
              </a:rPr>
              <a:t>de </a:t>
            </a:r>
            <a:r>
              <a:rPr kumimoji="0" lang="es-ES_tradnl" sz="1400" i="0" u="none" strike="noStrike" kern="1200" cap="none" spc="0" normalizeH="0" baseline="0" noProof="0">
                <a:ln>
                  <a:noFill/>
                </a:ln>
                <a:effectLst/>
                <a:uLnTx/>
                <a:uFillTx/>
              </a:rPr>
              <a:t>STILL Agua Sin Gas SS </a:t>
            </a:r>
            <a:r>
              <a:rPr kumimoji="0" lang="es-ES_tradnl" sz="1400" i="0" u="none" strike="noStrike" kern="1200" cap="none" spc="0" normalizeH="0" baseline="0" noProof="0" err="1">
                <a:ln>
                  <a:noFill/>
                </a:ln>
                <a:effectLst/>
                <a:uLnTx/>
                <a:uFillTx/>
              </a:rPr>
              <a:t>Pivot</a:t>
            </a:r>
            <a:r>
              <a:rPr kumimoji="0" lang="es-ES_tradnl" sz="1400" i="0" u="none" strike="noStrike" kern="1200" cap="none" spc="0" normalizeH="0" baseline="0" noProof="0">
                <a:ln>
                  <a:noFill/>
                </a:ln>
                <a:effectLst/>
                <a:uLnTx/>
                <a:uFillTx/>
              </a:rPr>
              <a:t> </a:t>
            </a:r>
            <a:r>
              <a:rPr lang="es-ES_tradnl" sz="1400" b="1"/>
              <a:t>preferentemente en la sección de</a:t>
            </a:r>
            <a:r>
              <a:rPr lang="es-ES_tradnl" sz="1400" b="1" spc="-5">
                <a:cs typeface="Calibri"/>
              </a:rPr>
              <a:t> </a:t>
            </a:r>
            <a:r>
              <a:rPr lang="es-ES_tradnl" sz="1400" b="1" spc="-10">
                <a:cs typeface="Calibri"/>
              </a:rPr>
              <a:t>Hortifruti del PDV.</a:t>
            </a:r>
            <a:endParaRPr lang="es-ES_tradnl" sz="1400">
              <a:cs typeface="Calibri"/>
            </a:endParaRPr>
          </a:p>
        </p:txBody>
      </p:sp>
      <p:sp>
        <p:nvSpPr>
          <p:cNvPr id="23" name="object 26">
            <a:extLst>
              <a:ext uri="{FF2B5EF4-FFF2-40B4-BE49-F238E27FC236}">
                <a16:creationId xmlns:a16="http://schemas.microsoft.com/office/drawing/2014/main" id="{F72A1400-6F2A-4333-A7F7-1D1B4848B638}"/>
              </a:ext>
            </a:extLst>
          </p:cNvPr>
          <p:cNvSpPr txBox="1"/>
          <p:nvPr/>
        </p:nvSpPr>
        <p:spPr>
          <a:xfrm>
            <a:off x="608347" y="3007064"/>
            <a:ext cx="10625353" cy="1397819"/>
          </a:xfrm>
          <a:prstGeom prst="rect">
            <a:avLst/>
          </a:prstGeom>
        </p:spPr>
        <p:txBody>
          <a:bodyPr vert="horz" wrap="square" lIns="0" tIns="40640" rIns="0" bIns="0" rtlCol="0">
            <a:spAutoFit/>
          </a:bodyPr>
          <a:lstStyle/>
          <a:p>
            <a:pPr marL="12700" marR="5715">
              <a:spcBef>
                <a:spcPts val="100"/>
              </a:spcBef>
            </a:pPr>
            <a:r>
              <a:rPr kumimoji="0" lang="es-ES_tradnl" sz="1400" b="0" i="0" u="none" strike="noStrike" kern="1200" cap="none" spc="-5" normalizeH="0" baseline="0" noProof="0">
                <a:ln>
                  <a:noFill/>
                </a:ln>
                <a:effectLst/>
                <a:uLnTx/>
                <a:uFillTx/>
                <a:ea typeface="+mn-ea"/>
                <a:cs typeface="Calibri"/>
              </a:rPr>
              <a:t>Para puntuar, el PDV debe encajar en uno de los escenarios a continuación :</a:t>
            </a:r>
            <a:endParaRPr lang="es-ES_tradnl" sz="1400" spc="-10">
              <a:cs typeface="Calibri"/>
            </a:endParaRPr>
          </a:p>
          <a:p>
            <a:pPr marR="5715">
              <a:spcBef>
                <a:spcPts val="100"/>
              </a:spcBef>
            </a:pPr>
            <a:endParaRPr lang="es-ES_tradnl" sz="1400" b="1" spc="-10">
              <a:cs typeface="Calibri"/>
            </a:endParaRPr>
          </a:p>
          <a:p>
            <a:pPr marR="5715">
              <a:spcBef>
                <a:spcPts val="100"/>
              </a:spcBef>
            </a:pPr>
            <a:r>
              <a:rPr lang="es-ES_tradnl" sz="1400" b="1" spc="-10">
                <a:cs typeface="Calibri"/>
              </a:rPr>
              <a:t>VALIDACION HOTSPOT </a:t>
            </a:r>
          </a:p>
          <a:p>
            <a:pPr marL="12700" marR="5715">
              <a:spcBef>
                <a:spcPts val="100"/>
              </a:spcBef>
            </a:pPr>
            <a:r>
              <a:rPr lang="es-ES_tradnl" sz="1400">
                <a:cs typeface="Calibri"/>
              </a:rPr>
              <a:t>Por lo menos 1 Cabecera de Góndola Rack KO </a:t>
            </a:r>
            <a:r>
              <a:rPr lang="es-ES_tradnl" sz="1400" spc="-10">
                <a:cs typeface="Calibri"/>
              </a:rPr>
              <a:t>con:</a:t>
            </a:r>
          </a:p>
          <a:p>
            <a:pPr marL="12700" marR="5715">
              <a:spcBef>
                <a:spcPts val="100"/>
              </a:spcBef>
            </a:pPr>
            <a:r>
              <a:rPr lang="es-ES_tradnl" sz="1400" spc="-10">
                <a:cs typeface="Calibri"/>
              </a:rPr>
              <a:t>Mínimo de </a:t>
            </a:r>
            <a:r>
              <a:rPr lang="es-ES_tradnl" sz="1400" b="1" spc="-10">
                <a:cs typeface="Calibri"/>
              </a:rPr>
              <a:t>70% de ocupación de rack </a:t>
            </a:r>
            <a:r>
              <a:rPr lang="es-ES_tradnl" sz="1400"/>
              <a:t>con por lo menos 5 frentes visibles con STILL Agua </a:t>
            </a:r>
            <a:r>
              <a:rPr kumimoji="0" lang="es-ES_tradnl" sz="1400" i="0" u="none" strike="noStrike" kern="1200" cap="none" spc="0" normalizeH="0" baseline="0" noProof="0">
                <a:ln>
                  <a:noFill/>
                </a:ln>
                <a:effectLst/>
                <a:uLnTx/>
                <a:uFillTx/>
              </a:rPr>
              <a:t>Sin Gas SS</a:t>
            </a:r>
            <a:endParaRPr lang="es-ES_tradnl" sz="1400"/>
          </a:p>
          <a:p>
            <a:pPr marL="12700">
              <a:spcBef>
                <a:spcPts val="100"/>
              </a:spcBef>
              <a:defRPr/>
            </a:pPr>
            <a:endParaRPr lang="es-ES_tradnl" sz="1400"/>
          </a:p>
        </p:txBody>
      </p:sp>
      <p:pic>
        <p:nvPicPr>
          <p:cNvPr id="27" name="Imagem 26">
            <a:extLst>
              <a:ext uri="{FF2B5EF4-FFF2-40B4-BE49-F238E27FC236}">
                <a16:creationId xmlns:a16="http://schemas.microsoft.com/office/drawing/2014/main" id="{08143DE6-F2E7-444D-97AD-E55E2A9B31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28" name="Imagem 27">
            <a:extLst>
              <a:ext uri="{FF2B5EF4-FFF2-40B4-BE49-F238E27FC236}">
                <a16:creationId xmlns:a16="http://schemas.microsoft.com/office/drawing/2014/main" id="{6E1E37A1-0EC2-41F5-8C76-49F89F9BA7B4}"/>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5" name="Picture 13" descr="Logo, icon&#10;&#10;Description automatically generated">
            <a:extLst>
              <a:ext uri="{FF2B5EF4-FFF2-40B4-BE49-F238E27FC236}">
                <a16:creationId xmlns:a16="http://schemas.microsoft.com/office/drawing/2014/main" id="{B766727C-20B9-4B2A-A3FD-E41B2AD936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24" name="Título 5">
            <a:extLst>
              <a:ext uri="{FF2B5EF4-FFF2-40B4-BE49-F238E27FC236}">
                <a16:creationId xmlns:a16="http://schemas.microsoft.com/office/drawing/2014/main" id="{4BE13272-7B50-4E31-8572-D7B35C344C33}"/>
              </a:ext>
            </a:extLst>
          </p:cNvPr>
          <p:cNvSpPr txBox="1">
            <a:spLocks/>
          </p:cNvSpPr>
          <p:nvPr/>
        </p:nvSpPr>
        <p:spPr>
          <a:xfrm>
            <a:off x="781050" y="-173038"/>
            <a:ext cx="8524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1800" b="1">
                <a:latin typeface="TCCC-UnityText" panose="020B0505030303020204" pitchFamily="34" charset="0"/>
              </a:rPr>
              <a:t>TRADICIONAL</a:t>
            </a:r>
            <a:endParaRPr lang="es-419" sz="1800" b="1">
              <a:latin typeface="TCCC-UnityText" panose="020B0505030303020204" pitchFamily="34" charset="0"/>
            </a:endParaRPr>
          </a:p>
        </p:txBody>
      </p:sp>
      <p:sp>
        <p:nvSpPr>
          <p:cNvPr id="29" name="Retângulo: Cantos Arredondados 28">
            <a:extLst>
              <a:ext uri="{FF2B5EF4-FFF2-40B4-BE49-F238E27FC236}">
                <a16:creationId xmlns:a16="http://schemas.microsoft.com/office/drawing/2014/main" id="{1AB1556D-5F83-41F2-A89E-4611E6B98012}"/>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0" name="Espaço Reservado para Conteúdo 6">
            <a:extLst>
              <a:ext uri="{FF2B5EF4-FFF2-40B4-BE49-F238E27FC236}">
                <a16:creationId xmlns:a16="http://schemas.microsoft.com/office/drawing/2014/main" id="{C742F955-FF0B-4B9B-B8F2-9E01159EDB0C}"/>
              </a:ext>
            </a:extLst>
          </p:cNvPr>
          <p:cNvSpPr txBox="1">
            <a:spLocks/>
          </p:cNvSpPr>
          <p:nvPr/>
        </p:nvSpPr>
        <p:spPr>
          <a:xfrm>
            <a:off x="842735" y="696946"/>
            <a:ext cx="9608655" cy="2955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ACTIVACIÓN 4 – A ELEGIR UNA OPCIÓN ENTRE REPLENISH TIME o BREAKFAST</a:t>
            </a:r>
          </a:p>
          <a:p>
            <a:pPr marL="0" indent="0">
              <a:buFont typeface="Arial" panose="020B0604020202020204" pitchFamily="34" charset="0"/>
              <a:buNone/>
            </a:pPr>
            <a:endParaRPr lang="es-419" sz="1600" b="1">
              <a:latin typeface="TCCC-UnityText" panose="020B0505030303020204" pitchFamily="34" charset="0"/>
            </a:endParaRPr>
          </a:p>
        </p:txBody>
      </p:sp>
      <p:sp>
        <p:nvSpPr>
          <p:cNvPr id="31" name="object 23">
            <a:extLst>
              <a:ext uri="{FF2B5EF4-FFF2-40B4-BE49-F238E27FC236}">
                <a16:creationId xmlns:a16="http://schemas.microsoft.com/office/drawing/2014/main" id="{EE51CBA4-1CA3-4BF3-AC74-59F53C1250C1}"/>
              </a:ext>
            </a:extLst>
          </p:cNvPr>
          <p:cNvSpPr txBox="1"/>
          <p:nvPr/>
        </p:nvSpPr>
        <p:spPr>
          <a:xfrm>
            <a:off x="635450" y="4309531"/>
            <a:ext cx="8782742" cy="659155"/>
          </a:xfrm>
          <a:prstGeom prst="rect">
            <a:avLst/>
          </a:prstGeom>
        </p:spPr>
        <p:txBody>
          <a:bodyPr vert="horz" wrap="square" lIns="0" tIns="12700" rIns="0" bIns="0" rtlCol="0">
            <a:spAutoFit/>
          </a:bodyPr>
          <a:lstStyle>
            <a:defPPr>
              <a:defRPr lang="en-US"/>
            </a:defPPr>
            <a:lvl1pPr marR="5715">
              <a:defRPr sz="1600" b="1" spc="-10">
                <a:solidFill>
                  <a:srgbClr val="333333"/>
                </a:solidFill>
                <a:latin typeface="Abadi" panose="020B0604020104020204" pitchFamily="34" charset="0"/>
                <a:cs typeface="Calibri"/>
              </a:defRPr>
            </a:lvl1pPr>
          </a:lstStyle>
          <a:p>
            <a:pPr>
              <a:defRPr/>
            </a:pPr>
            <a:r>
              <a:rPr lang="pt-BR" sz="1400" b="1" spc="45">
                <a:solidFill>
                  <a:schemeClr val="tx1"/>
                </a:solidFill>
                <a:latin typeface="+mn-lt"/>
              </a:rPr>
              <a:t>ÓPCIÓN 2 </a:t>
            </a:r>
            <a:r>
              <a:rPr lang="pt-BR" sz="1400">
                <a:solidFill>
                  <a:schemeClr val="tx1"/>
                </a:solidFill>
                <a:latin typeface="+mn-lt"/>
              </a:rPr>
              <a:t>-  </a:t>
            </a:r>
            <a:r>
              <a:rPr lang="es-419" sz="1400">
                <a:solidFill>
                  <a:schemeClr val="tx1"/>
                </a:solidFill>
                <a:latin typeface="+mn-lt"/>
              </a:rPr>
              <a:t>POC- Activación "</a:t>
            </a:r>
            <a:r>
              <a:rPr lang="es-419" sz="1400" err="1">
                <a:solidFill>
                  <a:schemeClr val="tx1"/>
                </a:solidFill>
                <a:latin typeface="+mn-lt"/>
              </a:rPr>
              <a:t>Breakfast</a:t>
            </a:r>
            <a:r>
              <a:rPr lang="es-419" sz="1400">
                <a:solidFill>
                  <a:schemeClr val="tx1"/>
                </a:solidFill>
                <a:latin typeface="+mn-lt"/>
              </a:rPr>
              <a:t>" con </a:t>
            </a:r>
            <a:r>
              <a:rPr lang="es-419" sz="1400" err="1">
                <a:solidFill>
                  <a:schemeClr val="tx1"/>
                </a:solidFill>
                <a:latin typeface="+mn-lt"/>
              </a:rPr>
              <a:t>Ades</a:t>
            </a:r>
            <a:r>
              <a:rPr lang="es-419" sz="1400">
                <a:solidFill>
                  <a:schemeClr val="tx1"/>
                </a:solidFill>
                <a:latin typeface="+mn-lt"/>
              </a:rPr>
              <a:t> Y Del Valle Jugos, Néctar O </a:t>
            </a:r>
            <a:r>
              <a:rPr lang="es-419" sz="1400" err="1">
                <a:solidFill>
                  <a:schemeClr val="tx1"/>
                </a:solidFill>
                <a:latin typeface="+mn-lt"/>
              </a:rPr>
              <a:t>Dairy</a:t>
            </a:r>
            <a:r>
              <a:rPr lang="es-419" sz="1400">
                <a:solidFill>
                  <a:schemeClr val="tx1"/>
                </a:solidFill>
                <a:latin typeface="+mn-lt"/>
              </a:rPr>
              <a:t> (SS O MS) </a:t>
            </a:r>
            <a:endParaRPr lang="pt-BR" sz="1400">
              <a:solidFill>
                <a:schemeClr val="tx1"/>
              </a:solidFill>
              <a:latin typeface="+mn-lt"/>
            </a:endParaRPr>
          </a:p>
          <a:p>
            <a:pPr marL="0" marR="5715" lvl="0" indent="0" defTabSz="914400" eaLnBrk="1" fontAlgn="auto" latinLnBrk="0" hangingPunct="1">
              <a:lnSpc>
                <a:spcPct val="100000"/>
              </a:lnSpc>
              <a:spcBef>
                <a:spcPts val="0"/>
              </a:spcBef>
              <a:spcAft>
                <a:spcPts val="0"/>
              </a:spcAft>
              <a:buClrTx/>
              <a:buSzTx/>
              <a:buFontTx/>
              <a:buNone/>
              <a:tabLst/>
              <a:defRPr/>
            </a:pPr>
            <a:r>
              <a:rPr lang="es-ES_tradnl" sz="1400" b="0" kern="0" spc="-20">
                <a:solidFill>
                  <a:schemeClr val="tx1"/>
                </a:solidFill>
                <a:latin typeface="+mn-lt"/>
              </a:rPr>
              <a:t>En esta métrica será validada la presencia de por lo menos </a:t>
            </a:r>
            <a:r>
              <a:rPr kumimoji="0" lang="es-ES_tradnl" sz="1400" b="0" i="0" u="none" strike="noStrike" kern="0" cap="none" spc="-20" normalizeH="0" baseline="0" noProof="0">
                <a:ln>
                  <a:noFill/>
                </a:ln>
                <a:solidFill>
                  <a:schemeClr val="tx1"/>
                </a:solidFill>
                <a:effectLst/>
                <a:uLnTx/>
                <a:uFillTx/>
                <a:latin typeface="+mn-lt"/>
                <a:cs typeface="Calibri"/>
              </a:rPr>
              <a:t>1 punto </a:t>
            </a:r>
            <a:r>
              <a:rPr kumimoji="0" lang="es-ES_tradnl" sz="1400" b="0" i="0" u="none" strike="noStrike" kern="0" cap="none" spc="-10" normalizeH="0" baseline="0" noProof="0">
                <a:ln>
                  <a:noFill/>
                </a:ln>
                <a:solidFill>
                  <a:schemeClr val="tx1"/>
                </a:solidFill>
                <a:effectLst/>
                <a:uLnTx/>
                <a:uFillTx/>
                <a:latin typeface="+mn-lt"/>
                <a:cs typeface="Calibri"/>
              </a:rPr>
              <a:t>extra de </a:t>
            </a:r>
            <a:r>
              <a:rPr kumimoji="0" lang="es-ES_tradnl" sz="1400" b="1" i="0" u="none" strike="noStrike" kern="0" cap="none" spc="-10" normalizeH="0" baseline="0" noProof="0">
                <a:ln>
                  <a:noFill/>
                </a:ln>
                <a:solidFill>
                  <a:schemeClr val="tx1"/>
                </a:solidFill>
                <a:effectLst/>
                <a:uLnTx/>
                <a:uFillTx/>
                <a:latin typeface="+mn-lt"/>
                <a:cs typeface="Calibri"/>
              </a:rPr>
              <a:t>- STILL </a:t>
            </a:r>
            <a:r>
              <a:rPr kumimoji="0" lang="es-419" sz="1400" b="1" i="0" u="none" strike="noStrike" kern="0" cap="none" spc="-10" normalizeH="0" baseline="0" noProof="0" err="1">
                <a:ln>
                  <a:noFill/>
                </a:ln>
                <a:solidFill>
                  <a:schemeClr val="tx1"/>
                </a:solidFill>
                <a:effectLst/>
                <a:uLnTx/>
                <a:uFillTx/>
                <a:latin typeface="+mn-lt"/>
                <a:cs typeface="Calibri"/>
              </a:rPr>
              <a:t>Ades</a:t>
            </a:r>
            <a:r>
              <a:rPr kumimoji="0" lang="es-419" sz="1400" b="1" i="0" u="none" strike="noStrike" kern="0" cap="none" spc="-10" normalizeH="0" baseline="0" noProof="0">
                <a:ln>
                  <a:noFill/>
                </a:ln>
                <a:solidFill>
                  <a:schemeClr val="tx1"/>
                </a:solidFill>
                <a:effectLst/>
                <a:uLnTx/>
                <a:uFillTx/>
                <a:latin typeface="+mn-lt"/>
                <a:cs typeface="Calibri"/>
              </a:rPr>
              <a:t> Y Del Valle Jugos /Néctar O </a:t>
            </a:r>
            <a:r>
              <a:rPr kumimoji="0" lang="es-419" sz="1400" b="1" i="0" u="none" strike="noStrike" kern="0" cap="none" spc="-10" normalizeH="0" baseline="0" noProof="0" err="1">
                <a:ln>
                  <a:noFill/>
                </a:ln>
                <a:solidFill>
                  <a:schemeClr val="tx1"/>
                </a:solidFill>
                <a:effectLst/>
                <a:uLnTx/>
                <a:uFillTx/>
                <a:latin typeface="+mn-lt"/>
                <a:cs typeface="Calibri"/>
              </a:rPr>
              <a:t>Dairy</a:t>
            </a:r>
            <a:r>
              <a:rPr kumimoji="0" lang="es-419" sz="1400" b="1" i="0" u="none" strike="noStrike" kern="0" cap="none" spc="-10" normalizeH="0" baseline="0" noProof="0">
                <a:ln>
                  <a:noFill/>
                </a:ln>
                <a:solidFill>
                  <a:schemeClr val="tx1"/>
                </a:solidFill>
                <a:effectLst/>
                <a:uLnTx/>
                <a:uFillTx/>
                <a:latin typeface="+mn-lt"/>
                <a:cs typeface="Calibri"/>
              </a:rPr>
              <a:t> (SS O MS) preferentemente en </a:t>
            </a:r>
            <a:r>
              <a:rPr kumimoji="0" lang="es-419" sz="1400" b="1" i="0" u="none" strike="noStrike" kern="0" cap="none" spc="-10" normalizeH="0" baseline="0" noProof="0" err="1">
                <a:ln>
                  <a:noFill/>
                </a:ln>
                <a:solidFill>
                  <a:schemeClr val="tx1"/>
                </a:solidFill>
                <a:effectLst/>
                <a:uLnTx/>
                <a:uFillTx/>
                <a:latin typeface="+mn-lt"/>
                <a:cs typeface="Calibri"/>
              </a:rPr>
              <a:t>Panaderia</a:t>
            </a:r>
            <a:r>
              <a:rPr kumimoji="0" lang="es-419" sz="1400" b="1" i="0" u="none" strike="noStrike" kern="0" cap="none" spc="-10" normalizeH="0" baseline="0" noProof="0">
                <a:ln>
                  <a:noFill/>
                </a:ln>
                <a:solidFill>
                  <a:schemeClr val="tx1"/>
                </a:solidFill>
                <a:effectLst/>
                <a:uLnTx/>
                <a:uFillTx/>
                <a:latin typeface="+mn-lt"/>
                <a:cs typeface="Calibri"/>
              </a:rPr>
              <a:t>.</a:t>
            </a:r>
            <a:endParaRPr kumimoji="0" lang="es-ES_tradnl" sz="1400" b="1" i="0" u="none" strike="noStrike" kern="0" cap="none" spc="-10" normalizeH="0" baseline="0" noProof="0">
              <a:ln>
                <a:noFill/>
              </a:ln>
              <a:solidFill>
                <a:schemeClr val="tx1"/>
              </a:solidFill>
              <a:effectLst/>
              <a:uLnTx/>
              <a:uFillTx/>
              <a:latin typeface="+mn-lt"/>
              <a:cs typeface="Calibri"/>
            </a:endParaRPr>
          </a:p>
        </p:txBody>
      </p:sp>
      <p:sp>
        <p:nvSpPr>
          <p:cNvPr id="32" name="object 36">
            <a:extLst>
              <a:ext uri="{FF2B5EF4-FFF2-40B4-BE49-F238E27FC236}">
                <a16:creationId xmlns:a16="http://schemas.microsoft.com/office/drawing/2014/main" id="{EB53F2D8-B1F5-4576-95B8-D6A64AB33F16}"/>
              </a:ext>
            </a:extLst>
          </p:cNvPr>
          <p:cNvSpPr txBox="1"/>
          <p:nvPr/>
        </p:nvSpPr>
        <p:spPr>
          <a:xfrm>
            <a:off x="597467" y="4967068"/>
            <a:ext cx="10647115" cy="1800493"/>
          </a:xfrm>
          <a:prstGeom prst="rect">
            <a:avLst/>
          </a:prstGeom>
        </p:spPr>
        <p:txBody>
          <a:bodyPr vert="horz" wrap="square" lIns="0" tIns="12700" rIns="0" bIns="0" rtlCol="0">
            <a:spAutoFit/>
          </a:bodyPr>
          <a:lstStyle>
            <a:defPPr>
              <a:defRPr lang="en-US"/>
            </a:defPPr>
            <a:lvl1pPr marR="5715">
              <a:defRPr sz="1600" spc="-10">
                <a:solidFill>
                  <a:srgbClr val="333333"/>
                </a:solidFill>
                <a:latin typeface="Abadi" panose="020B0604020104020204" pitchFamily="34" charset="0"/>
                <a:cs typeface="Calibri"/>
              </a:defRPr>
            </a:lvl1pPr>
          </a:lstStyle>
          <a:p>
            <a:pPr marL="12700" marR="5715" lvl="0" indent="0" defTabSz="914400" eaLnBrk="1" fontAlgn="auto" latinLnBrk="0" hangingPunct="1">
              <a:lnSpc>
                <a:spcPct val="100000"/>
              </a:lnSpc>
              <a:spcBef>
                <a:spcPts val="100"/>
              </a:spcBef>
              <a:spcAft>
                <a:spcPts val="0"/>
              </a:spcAft>
              <a:buClrTx/>
              <a:buSzTx/>
              <a:buFontTx/>
              <a:buNone/>
              <a:tabLst/>
              <a:defRPr/>
            </a:pPr>
            <a:r>
              <a:rPr kumimoji="0" lang="es-ES_tradnl" sz="1400" b="0" i="0" u="none" strike="noStrike" kern="0" cap="none" spc="-10" normalizeH="0" baseline="0" noProof="0">
                <a:ln>
                  <a:noFill/>
                </a:ln>
                <a:solidFill>
                  <a:schemeClr val="tx1"/>
                </a:solidFill>
                <a:effectLst/>
                <a:uLnTx/>
                <a:uFillTx/>
                <a:latin typeface="+mn-lt"/>
                <a:cs typeface="Calibri"/>
              </a:rPr>
              <a:t>Para puntuar, el PDV debe encuadrarse en alguno de los siguientes escenarios:</a:t>
            </a:r>
          </a:p>
          <a:p>
            <a:pPr marL="12700" marR="5715" lvl="0" indent="0" defTabSz="914400" eaLnBrk="1" fontAlgn="auto" latinLnBrk="0" hangingPunct="1">
              <a:lnSpc>
                <a:spcPct val="100000"/>
              </a:lnSpc>
              <a:spcBef>
                <a:spcPts val="100"/>
              </a:spcBef>
              <a:spcAft>
                <a:spcPts val="0"/>
              </a:spcAft>
              <a:buClrTx/>
              <a:buSzTx/>
              <a:buFontTx/>
              <a:buNone/>
              <a:tabLst/>
              <a:defRPr/>
            </a:pPr>
            <a:endParaRPr kumimoji="0" lang="es-ES_tradnl" sz="1400" b="0" i="0" u="none" strike="noStrike" kern="0" cap="none" spc="-10" normalizeH="0" baseline="0" noProof="0">
              <a:ln>
                <a:noFill/>
              </a:ln>
              <a:solidFill>
                <a:schemeClr val="tx1"/>
              </a:solidFill>
              <a:effectLst/>
              <a:uLnTx/>
              <a:uFillTx/>
              <a:latin typeface="+mn-lt"/>
              <a:cs typeface="Calibri"/>
            </a:endParaRPr>
          </a:p>
          <a:p>
            <a:pPr marR="5715">
              <a:spcBef>
                <a:spcPts val="100"/>
              </a:spcBef>
            </a:pPr>
            <a:r>
              <a:rPr lang="es-ES_tradnl" sz="1400" b="1" spc="-10">
                <a:cs typeface="Calibri"/>
              </a:rPr>
              <a:t>VALIDACION HOTSPOT </a:t>
            </a:r>
          </a:p>
          <a:p>
            <a:pPr marL="12700" marR="5715">
              <a:spcBef>
                <a:spcPts val="100"/>
              </a:spcBef>
            </a:pPr>
            <a:r>
              <a:rPr lang="es-ES_tradnl" sz="1400" spc="-10">
                <a:solidFill>
                  <a:schemeClr val="tx1"/>
                </a:solidFill>
                <a:latin typeface="+mn-lt"/>
                <a:cs typeface="Calibri"/>
              </a:rPr>
              <a:t>Por lo menos 1 Rack KO o Punta de Góndola Rack KO </a:t>
            </a:r>
            <a:r>
              <a:rPr lang="es-ES_tradnl" sz="1400" b="1" spc="-10">
                <a:solidFill>
                  <a:schemeClr val="tx1"/>
                </a:solidFill>
                <a:latin typeface="+mn-lt"/>
                <a:cs typeface="Calibri"/>
              </a:rPr>
              <a:t>O</a:t>
            </a:r>
            <a:r>
              <a:rPr lang="es-ES_tradnl" sz="1400" spc="-10">
                <a:solidFill>
                  <a:schemeClr val="tx1"/>
                </a:solidFill>
                <a:latin typeface="+mn-lt"/>
                <a:cs typeface="Calibri"/>
              </a:rPr>
              <a:t> 1 EDF KO, Pared EDF KO o Punta de Góndola EDF KO </a:t>
            </a:r>
          </a:p>
          <a:p>
            <a:pPr marL="12700" marR="5715">
              <a:spcBef>
                <a:spcPts val="100"/>
              </a:spcBef>
            </a:pPr>
            <a:r>
              <a:rPr lang="es-ES_tradnl" sz="1400" b="1" spc="-10">
                <a:solidFill>
                  <a:schemeClr val="tx1"/>
                </a:solidFill>
                <a:latin typeface="+mn-lt"/>
                <a:cs typeface="Calibri"/>
              </a:rPr>
              <a:t>Mínimo de 70% de ocupación  del rack o EDF con 50% de </a:t>
            </a:r>
            <a:r>
              <a:rPr lang="es-ES_tradnl" sz="1400" b="1" spc="-10" err="1">
                <a:solidFill>
                  <a:schemeClr val="tx1"/>
                </a:solidFill>
                <a:latin typeface="+mn-lt"/>
                <a:cs typeface="Calibri"/>
              </a:rPr>
              <a:t>ocupacion</a:t>
            </a:r>
            <a:r>
              <a:rPr lang="es-ES_tradnl" sz="1400" b="1" spc="-10">
                <a:solidFill>
                  <a:schemeClr val="tx1"/>
                </a:solidFill>
                <a:latin typeface="+mn-lt"/>
                <a:cs typeface="Calibri"/>
              </a:rPr>
              <a:t> con productos de la ocasión con </a:t>
            </a:r>
            <a:r>
              <a:rPr lang="es-ES_tradnl" sz="1400" b="1" spc="-10" err="1">
                <a:solidFill>
                  <a:schemeClr val="tx1"/>
                </a:solidFill>
                <a:latin typeface="+mn-lt"/>
                <a:cs typeface="Calibri"/>
              </a:rPr>
              <a:t>minimo</a:t>
            </a:r>
            <a:r>
              <a:rPr lang="es-ES_tradnl" sz="1400" b="1" spc="-10">
                <a:solidFill>
                  <a:schemeClr val="tx1"/>
                </a:solidFill>
                <a:latin typeface="+mn-lt"/>
                <a:cs typeface="Calibri"/>
              </a:rPr>
              <a:t> de 5 frentes siendo 3 frentes de S</a:t>
            </a:r>
            <a:r>
              <a:rPr lang="es-ES_tradnl" sz="1400" spc="-10">
                <a:solidFill>
                  <a:schemeClr val="tx1"/>
                </a:solidFill>
                <a:latin typeface="+mn-lt"/>
                <a:cs typeface="Calibri"/>
              </a:rPr>
              <a:t>TILL DV Jugos </a:t>
            </a:r>
            <a:r>
              <a:rPr lang="es-ES_tradnl" sz="1400">
                <a:solidFill>
                  <a:schemeClr val="tx1"/>
                </a:solidFill>
                <a:latin typeface="+mn-lt"/>
              </a:rPr>
              <a:t>y</a:t>
            </a:r>
            <a:r>
              <a:rPr lang="es-ES_tradnl" sz="1400" spc="-10">
                <a:solidFill>
                  <a:schemeClr val="tx1"/>
                </a:solidFill>
                <a:latin typeface="+mn-lt"/>
                <a:cs typeface="Calibri"/>
              </a:rPr>
              <a:t>/o STILL DV Refrescos SS/MS y</a:t>
            </a:r>
            <a:r>
              <a:rPr lang="es-ES_tradnl" sz="1400">
                <a:solidFill>
                  <a:schemeClr val="tx1"/>
                </a:solidFill>
                <a:latin typeface="+mn-lt"/>
              </a:rPr>
              <a:t> 2 frentes de</a:t>
            </a:r>
            <a:r>
              <a:rPr lang="es-ES_tradnl" sz="1400" spc="-10">
                <a:solidFill>
                  <a:schemeClr val="tx1"/>
                </a:solidFill>
                <a:latin typeface="+mn-lt"/>
                <a:cs typeface="Calibri"/>
              </a:rPr>
              <a:t> STILL </a:t>
            </a:r>
            <a:r>
              <a:rPr lang="es-ES_tradnl" sz="1400" spc="-10" err="1">
                <a:solidFill>
                  <a:schemeClr val="tx1"/>
                </a:solidFill>
                <a:latin typeface="+mn-lt"/>
                <a:cs typeface="Calibri"/>
              </a:rPr>
              <a:t>Ades</a:t>
            </a:r>
            <a:r>
              <a:rPr lang="es-ES_tradnl" sz="1400" spc="-10">
                <a:solidFill>
                  <a:schemeClr val="tx1"/>
                </a:solidFill>
                <a:latin typeface="+mn-lt"/>
                <a:cs typeface="Calibri"/>
              </a:rPr>
              <a:t> TM SS/MS</a:t>
            </a:r>
          </a:p>
          <a:p>
            <a:pPr marL="12700" marR="5715">
              <a:spcBef>
                <a:spcPts val="100"/>
              </a:spcBef>
            </a:pPr>
            <a:r>
              <a:rPr lang="es-ES_tradnl" sz="1400" spc="-10">
                <a:solidFill>
                  <a:schemeClr val="tx1"/>
                </a:solidFill>
                <a:latin typeface="+mn-lt"/>
                <a:cs typeface="Calibri"/>
              </a:rPr>
              <a:t>La activación debe ser ejecutada en un único equipo. La única excepción es una activación de 2 o mas racks, siempre y cuando este a una distancia máxima de 30cm entre ellos.</a:t>
            </a:r>
            <a:endParaRPr lang="es-ES_tradnl" sz="1400" b="1" spc="-10">
              <a:solidFill>
                <a:schemeClr val="tx1"/>
              </a:solidFill>
              <a:latin typeface="+mn-lt"/>
              <a:cs typeface="Calibri"/>
            </a:endParaRPr>
          </a:p>
        </p:txBody>
      </p:sp>
    </p:spTree>
    <p:extLst>
      <p:ext uri="{BB962C8B-B14F-4D97-AF65-F5344CB8AC3E}">
        <p14:creationId xmlns:p14="http://schemas.microsoft.com/office/powerpoint/2010/main" val="27928998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err="1">
                <a:latin typeface="Calibri" panose="020F0502020204030204" pitchFamily="34" charset="0"/>
              </a:rPr>
              <a:t>Comunicación</a:t>
            </a:r>
            <a:r>
              <a:rPr lang="en-US" sz="1600" b="1" i="0" u="none" strike="noStrike" kern="1200" baseline="0">
                <a:latin typeface="Calibri" panose="020F0502020204030204" pitchFamily="34" charset="0"/>
              </a:rPr>
              <a:t> </a:t>
            </a:r>
            <a:r>
              <a:rPr lang="en-US" sz="1600" b="1">
                <a:latin typeface="Calibri" panose="020F0502020204030204" pitchFamily="34" charset="0"/>
              </a:rPr>
              <a:t>HOTSPOT 4 - REPLENISH TIME o BREAKFAST</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b="1">
                <a:solidFill>
                  <a:prstClr val="black"/>
                </a:solidFill>
                <a:latin typeface="Abadi" panose="020B0604020104020204" pitchFamily="34" charset="0"/>
              </a:rPr>
              <a:t>122</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24E26371-1D67-40CD-B93A-577CF021C73A}"/>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0,5 %</a:t>
            </a:r>
          </a:p>
        </p:txBody>
      </p:sp>
      <p:sp>
        <p:nvSpPr>
          <p:cNvPr id="13" name="Retângulo 50">
            <a:extLst>
              <a:ext uri="{FF2B5EF4-FFF2-40B4-BE49-F238E27FC236}">
                <a16:creationId xmlns:a16="http://schemas.microsoft.com/office/drawing/2014/main" id="{9305B710-8938-44EC-89D7-435A508EF05C}"/>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4" name="Retângulo 50">
            <a:extLst>
              <a:ext uri="{FF2B5EF4-FFF2-40B4-BE49-F238E27FC236}">
                <a16:creationId xmlns:a16="http://schemas.microsoft.com/office/drawing/2014/main" id="{D393F89A-B342-48A4-8216-AD21C9CE7004}"/>
              </a:ext>
            </a:extLst>
          </p:cNvPr>
          <p:cNvSpPr/>
          <p:nvPr/>
        </p:nvSpPr>
        <p:spPr>
          <a:xfrm>
            <a:off x="11650669" y="1522512"/>
            <a:ext cx="435589" cy="52490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7D667CA8-13CD-4BE4-8C0A-4B4908129787}"/>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324A9C49-5003-4899-A3A4-2C0821FFCE6A}"/>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DD7A40AC-34C1-46A6-A5E7-AA9E717B2D1B}"/>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5" name="object 23">
            <a:extLst>
              <a:ext uri="{FF2B5EF4-FFF2-40B4-BE49-F238E27FC236}">
                <a16:creationId xmlns:a16="http://schemas.microsoft.com/office/drawing/2014/main" id="{B52ECA77-C1BD-4F80-B525-39E7F448832F}"/>
              </a:ext>
            </a:extLst>
          </p:cNvPr>
          <p:cNvSpPr txBox="1"/>
          <p:nvPr/>
        </p:nvSpPr>
        <p:spPr>
          <a:xfrm>
            <a:off x="657950" y="3172180"/>
            <a:ext cx="11280473" cy="1090042"/>
          </a:xfrm>
          <a:prstGeom prst="rect">
            <a:avLst/>
          </a:prstGeom>
        </p:spPr>
        <p:txBody>
          <a:bodyPr vert="horz" wrap="square" lIns="0" tIns="12700" rIns="0" bIns="0" rtlCol="0">
            <a:spAutoFit/>
          </a:bodyPr>
          <a:lstStyle/>
          <a:p>
            <a:pPr marL="285750" indent="-285750" algn="just">
              <a:buFont typeface="Arial" panose="020B0604020202020204" pitchFamily="34" charset="0"/>
              <a:buChar char="•"/>
              <a:tabLst>
                <a:tab pos="143510" algn="l"/>
              </a:tabLst>
            </a:pPr>
            <a:r>
              <a:rPr lang="es-ES_tradnl" sz="1400">
                <a:cs typeface="Calibri"/>
              </a:rPr>
              <a:t>Mención verbal (frase) alusiva a la ocasión </a:t>
            </a:r>
            <a:r>
              <a:rPr lang="es-ES_tradnl" sz="1400" spc="-10">
                <a:cs typeface="Calibri"/>
              </a:rPr>
              <a:t>‘</a:t>
            </a:r>
            <a:r>
              <a:rPr lang="es-ES_tradnl" sz="1400" spc="-10" err="1">
                <a:cs typeface="Calibri"/>
              </a:rPr>
              <a:t>Replenish</a:t>
            </a:r>
            <a:r>
              <a:rPr lang="es-ES_tradnl" sz="1400" spc="-10">
                <a:cs typeface="Calibri"/>
              </a:rPr>
              <a:t> Time’ – con divulgación de Agua </a:t>
            </a:r>
            <a:r>
              <a:rPr lang="es-ES_tradnl" sz="1400" b="1">
                <a:solidFill>
                  <a:srgbClr val="E46C0A"/>
                </a:solidFill>
                <a:cs typeface="Times New Roman"/>
              </a:rPr>
              <a:t>O</a:t>
            </a:r>
            <a:r>
              <a:rPr lang="es-ES_tradnl" sz="1400" b="1" spc="-10">
                <a:solidFill>
                  <a:srgbClr val="E46C0A"/>
                </a:solidFill>
                <a:cs typeface="Calibri"/>
              </a:rPr>
              <a:t> </a:t>
            </a:r>
            <a:r>
              <a:rPr lang="es-ES_tradnl" sz="1400" spc="-10">
                <a:cs typeface="Calibri"/>
              </a:rPr>
              <a:t>Imagen de los productos/ exposición de la marca </a:t>
            </a:r>
            <a:r>
              <a:rPr lang="es-ES_tradnl" sz="1400" spc="-10" err="1">
                <a:cs typeface="Calibri"/>
              </a:rPr>
              <a:t>Crystal</a:t>
            </a:r>
            <a:r>
              <a:rPr lang="es-ES_tradnl" sz="1400" spc="-10">
                <a:cs typeface="Calibri"/>
              </a:rPr>
              <a:t> o marca regional do Fabricante;</a:t>
            </a:r>
            <a:endParaRPr lang="es-ES_tradnl" sz="1400" spc="-5">
              <a:cs typeface="Calibri"/>
            </a:endParaRPr>
          </a:p>
          <a:p>
            <a:pPr marL="285750" indent="-285750" algn="just">
              <a:buFont typeface="Arial" panose="020B0604020202020204" pitchFamily="34" charset="0"/>
              <a:buChar char="•"/>
            </a:pPr>
            <a:r>
              <a:rPr lang="es-ES_tradnl" sz="1400">
                <a:cs typeface="Calibri"/>
              </a:rPr>
              <a:t>La dimensión mínima del material deberá ser 20x20cm;</a:t>
            </a:r>
            <a:endParaRPr lang="es-ES_tradnl" sz="1400">
              <a:solidFill>
                <a:srgbClr val="FF0000"/>
              </a:solidFill>
              <a:cs typeface="Calibri"/>
            </a:endParaRPr>
          </a:p>
          <a:p>
            <a:pPr marL="285750" indent="-285750" algn="just">
              <a:buFont typeface="Arial" panose="020B0604020202020204" pitchFamily="34" charset="0"/>
              <a:buChar char="•"/>
            </a:pPr>
            <a:r>
              <a:rPr lang="es-ES_tradnl" sz="1400" spc="-5">
                <a:cs typeface="Calibri"/>
              </a:rPr>
              <a:t>El material debe contener la comunicación de precio, cono mínimo, 1 de los productos expuestos en el material publicitario y presente en el Punto Extra. </a:t>
            </a:r>
            <a:endParaRPr lang="es-ES_tradnl" sz="1400">
              <a:solidFill>
                <a:srgbClr val="FF0000"/>
              </a:solidFill>
              <a:cs typeface="Calibri"/>
            </a:endParaRPr>
          </a:p>
          <a:p>
            <a:pPr marL="285750" indent="-285750" algn="just">
              <a:buFont typeface="Arial" panose="020B0604020202020204" pitchFamily="34" charset="0"/>
              <a:buChar char="•"/>
            </a:pPr>
            <a:endParaRPr lang="es-ES_tradnl" sz="1400">
              <a:solidFill>
                <a:srgbClr val="FF0000"/>
              </a:solidFill>
              <a:cs typeface="Calibri"/>
            </a:endParaRPr>
          </a:p>
        </p:txBody>
      </p:sp>
      <p:sp>
        <p:nvSpPr>
          <p:cNvPr id="26" name="object 23">
            <a:extLst>
              <a:ext uri="{FF2B5EF4-FFF2-40B4-BE49-F238E27FC236}">
                <a16:creationId xmlns:a16="http://schemas.microsoft.com/office/drawing/2014/main" id="{502C664D-FEF6-485D-97B5-002B95E9BC0C}"/>
              </a:ext>
            </a:extLst>
          </p:cNvPr>
          <p:cNvSpPr txBox="1"/>
          <p:nvPr/>
        </p:nvSpPr>
        <p:spPr>
          <a:xfrm>
            <a:off x="590262" y="2280223"/>
            <a:ext cx="11421417" cy="659155"/>
          </a:xfrm>
          <a:prstGeom prst="rect">
            <a:avLst/>
          </a:prstGeom>
        </p:spPr>
        <p:txBody>
          <a:bodyPr vert="horz" wrap="square" lIns="0" tIns="12700" rIns="0" bIns="0" rtlCol="0">
            <a:spAutoFit/>
          </a:bodyPr>
          <a:lstStyle/>
          <a:p>
            <a:pPr marR="5715" algn="just"/>
            <a:r>
              <a:rPr lang="pt-BR" sz="1400" b="1">
                <a:cs typeface="Calibri"/>
              </a:rPr>
              <a:t>OPCIÓN 1 – </a:t>
            </a:r>
            <a:r>
              <a:rPr lang="pt-BR" sz="1400" b="1" err="1">
                <a:cs typeface="Calibri"/>
              </a:rPr>
              <a:t>Comunicación</a:t>
            </a:r>
            <a:r>
              <a:rPr lang="pt-BR" sz="1400" b="1">
                <a:cs typeface="Calibri"/>
              </a:rPr>
              <a:t> </a:t>
            </a:r>
            <a:r>
              <a:rPr lang="en-US" sz="1400" b="1" i="0" u="none" strike="noStrike" kern="1200" baseline="0">
                <a:latin typeface="Calibri" panose="020F0502020204030204" pitchFamily="34" charset="0"/>
              </a:rPr>
              <a:t>"Replenish Time" </a:t>
            </a:r>
            <a:r>
              <a:rPr kumimoji="0" lang="es-ES_tradnl" sz="1400" b="1" i="0" u="none" strike="noStrike" kern="1200" cap="none" spc="0" normalizeH="0" baseline="0" noProof="0">
                <a:ln>
                  <a:noFill/>
                </a:ln>
                <a:effectLst/>
                <a:uLnTx/>
                <a:uFillTx/>
              </a:rPr>
              <a:t>STILL Agua Sin Gas SS </a:t>
            </a:r>
            <a:r>
              <a:rPr kumimoji="0" lang="es-ES_tradnl" sz="1400" b="1" i="0" u="none" strike="noStrike" kern="1200" cap="none" spc="0" normalizeH="0" baseline="0" noProof="0" err="1">
                <a:ln>
                  <a:noFill/>
                </a:ln>
                <a:effectLst/>
                <a:uLnTx/>
                <a:uFillTx/>
              </a:rPr>
              <a:t>Pivot</a:t>
            </a:r>
            <a:r>
              <a:rPr kumimoji="0" lang="es-ES_tradnl" sz="1400" b="1" i="0" u="none" strike="noStrike" kern="1200" cap="none" spc="0" normalizeH="0" baseline="0" noProof="0">
                <a:ln>
                  <a:noFill/>
                </a:ln>
                <a:effectLst/>
                <a:uLnTx/>
                <a:uFillTx/>
              </a:rPr>
              <a:t> </a:t>
            </a:r>
            <a:r>
              <a:rPr lang="pt-BR" sz="1400" b="1">
                <a:cs typeface="Calibri"/>
              </a:rPr>
              <a:t> </a:t>
            </a:r>
          </a:p>
          <a:p>
            <a:pPr marR="5715" algn="just"/>
            <a:r>
              <a:rPr lang="es-ES_tradnl" sz="1400" spc="-10">
                <a:cs typeface="Calibri"/>
              </a:rPr>
              <a:t>Las activaciones con Puntos Extras son mas asertivos cuando están bien comunicadas, pues refuerzan la experiencia que queremos generar en los consumidores finales al adquirir nuestros productos. De esta forma , la métrica evalúa si el equipamiento o </a:t>
            </a:r>
            <a:r>
              <a:rPr lang="es-ES_tradnl" sz="1400" spc="-10" err="1">
                <a:cs typeface="Calibri"/>
              </a:rPr>
              <a:t>HotSpot</a:t>
            </a:r>
            <a:r>
              <a:rPr lang="es-ES_tradnl" sz="1400" spc="-10">
                <a:cs typeface="Calibri"/>
              </a:rPr>
              <a:t> posee las siguientes características</a:t>
            </a:r>
            <a:endParaRPr lang="pt-BR" sz="1400">
              <a:cs typeface="Calibri"/>
            </a:endParaRPr>
          </a:p>
        </p:txBody>
      </p:sp>
      <p:pic>
        <p:nvPicPr>
          <p:cNvPr id="28" name="Imagem 27">
            <a:extLst>
              <a:ext uri="{FF2B5EF4-FFF2-40B4-BE49-F238E27FC236}">
                <a16:creationId xmlns:a16="http://schemas.microsoft.com/office/drawing/2014/main" id="{0ECC218B-198C-4B04-981D-E14F3BE405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29" name="Imagem 28">
            <a:extLst>
              <a:ext uri="{FF2B5EF4-FFF2-40B4-BE49-F238E27FC236}">
                <a16:creationId xmlns:a16="http://schemas.microsoft.com/office/drawing/2014/main" id="{A7B76C3B-3818-496F-82A4-7A2020E012EE}"/>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3" name="Picture 13" descr="Logo, icon&#10;&#10;Description automatically generated">
            <a:extLst>
              <a:ext uri="{FF2B5EF4-FFF2-40B4-BE49-F238E27FC236}">
                <a16:creationId xmlns:a16="http://schemas.microsoft.com/office/drawing/2014/main" id="{6518619A-7720-4E8B-9A8A-437D938377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235" y="259509"/>
            <a:ext cx="732989" cy="732989"/>
          </a:xfrm>
          <a:prstGeom prst="rect">
            <a:avLst/>
          </a:prstGeom>
        </p:spPr>
      </p:pic>
      <p:sp>
        <p:nvSpPr>
          <p:cNvPr id="31" name="Retângulo: Cantos Arredondados 30">
            <a:extLst>
              <a:ext uri="{FF2B5EF4-FFF2-40B4-BE49-F238E27FC236}">
                <a16:creationId xmlns:a16="http://schemas.microsoft.com/office/drawing/2014/main" id="{08B3D36D-CC38-4CBF-823A-ABF9A48D86BA}"/>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27" name="Espaço Reservado para Conteúdo 6">
            <a:extLst>
              <a:ext uri="{FF2B5EF4-FFF2-40B4-BE49-F238E27FC236}">
                <a16:creationId xmlns:a16="http://schemas.microsoft.com/office/drawing/2014/main" id="{B2A333C5-6E44-444E-A253-3C3F962296AC}"/>
              </a:ext>
            </a:extLst>
          </p:cNvPr>
          <p:cNvSpPr txBox="1">
            <a:spLocks/>
          </p:cNvSpPr>
          <p:nvPr/>
        </p:nvSpPr>
        <p:spPr>
          <a:xfrm>
            <a:off x="842735" y="696945"/>
            <a:ext cx="9745751" cy="4159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COMUNICACIÓN 4 – A ELEGIR UNA OPCIÓN ENTRE REPLENISH TIME o BREAKFAST</a:t>
            </a:r>
          </a:p>
        </p:txBody>
      </p:sp>
      <p:sp>
        <p:nvSpPr>
          <p:cNvPr id="30" name="object 23">
            <a:extLst>
              <a:ext uri="{FF2B5EF4-FFF2-40B4-BE49-F238E27FC236}">
                <a16:creationId xmlns:a16="http://schemas.microsoft.com/office/drawing/2014/main" id="{CB72A5DA-8F90-441D-88AC-44158A652A4D}"/>
              </a:ext>
            </a:extLst>
          </p:cNvPr>
          <p:cNvSpPr txBox="1"/>
          <p:nvPr/>
        </p:nvSpPr>
        <p:spPr>
          <a:xfrm>
            <a:off x="669211" y="5134291"/>
            <a:ext cx="10963723" cy="1736373"/>
          </a:xfrm>
          <a:prstGeom prst="rect">
            <a:avLst/>
          </a:prstGeom>
        </p:spPr>
        <p:txBody>
          <a:bodyPr vert="horz" wrap="square" lIns="0" tIns="12700" rIns="0" bIns="0" rtlCol="0">
            <a:spAutoFit/>
          </a:bodyPr>
          <a:lstStyle/>
          <a:p>
            <a:pPr marL="285750" indent="-285750" algn="just">
              <a:buFont typeface="Arial" panose="020B0604020202020204" pitchFamily="34" charset="0"/>
              <a:buChar char="•"/>
              <a:tabLst>
                <a:tab pos="143510" algn="l"/>
              </a:tabLst>
            </a:pPr>
            <a:r>
              <a:rPr lang="es-ES_tradnl" sz="1400">
                <a:latin typeface="+mj-lt"/>
                <a:cs typeface="Calibri"/>
              </a:rPr>
              <a:t>Mención verbal (frase) alusiva a la ocasión </a:t>
            </a:r>
            <a:r>
              <a:rPr lang="es-ES_tradnl" sz="1400" spc="-10">
                <a:latin typeface="Calibri" panose="020F0502020204030204" pitchFamily="34" charset="0"/>
                <a:cs typeface="Calibri"/>
              </a:rPr>
              <a:t> – con divulgación de</a:t>
            </a:r>
            <a:r>
              <a:rPr lang="es-ES_tradnl" sz="1400" b="1" spc="-10">
                <a:solidFill>
                  <a:srgbClr val="E46C0A"/>
                </a:solidFill>
                <a:latin typeface="Calibri" panose="020F0502020204030204" pitchFamily="34" charset="0"/>
                <a:cs typeface="Calibri"/>
              </a:rPr>
              <a:t> </a:t>
            </a:r>
            <a:r>
              <a:rPr lang="es-ES_tradnl" sz="1400" spc="-10">
                <a:latin typeface="+mj-lt"/>
                <a:cs typeface="Calibri"/>
              </a:rPr>
              <a:t>Imagen de los productos/ exposición de las marcas activadas;</a:t>
            </a:r>
            <a:endParaRPr lang="es-ES_tradnl" sz="1400" spc="-5">
              <a:latin typeface="+mj-lt"/>
              <a:cs typeface="Calibri"/>
            </a:endParaRPr>
          </a:p>
          <a:p>
            <a:pPr marL="285750" indent="-285750" algn="just">
              <a:buFont typeface="Arial" panose="020B0604020202020204" pitchFamily="34" charset="0"/>
              <a:buChar char="•"/>
            </a:pPr>
            <a:r>
              <a:rPr lang="es-ES_tradnl" sz="1400">
                <a:latin typeface="+mj-lt"/>
                <a:cs typeface="Calibri"/>
              </a:rPr>
              <a:t>La dimensión mínima del material deberá ser 20x20cm;</a:t>
            </a:r>
            <a:endParaRPr lang="es-ES_tradnl" sz="1400">
              <a:solidFill>
                <a:srgbClr val="FF0000"/>
              </a:solidFill>
              <a:latin typeface="+mj-lt"/>
              <a:cs typeface="Calibri"/>
            </a:endParaRPr>
          </a:p>
          <a:p>
            <a:pPr marL="285750" indent="-285750" algn="just">
              <a:buFont typeface="Arial" panose="020B0604020202020204" pitchFamily="34" charset="0"/>
              <a:buChar char="•"/>
            </a:pPr>
            <a:r>
              <a:rPr lang="es-ES_tradnl" sz="1400" spc="-5">
                <a:latin typeface="+mj-lt"/>
                <a:cs typeface="Calibri"/>
              </a:rPr>
              <a:t>El material debe contener la comunicación de precio de, cono mínimo, 1 de los productos expuestos en el material publicitario y  presente en el Punto Extra</a:t>
            </a:r>
          </a:p>
          <a:p>
            <a:pPr marL="285750" indent="-285750" algn="just">
              <a:buFont typeface="Arial" panose="020B0604020202020204" pitchFamily="34" charset="0"/>
              <a:buChar char="•"/>
            </a:pPr>
            <a:r>
              <a:rPr lang="es-ES_tradnl" sz="1400" spc="-5">
                <a:solidFill>
                  <a:srgbClr val="303030"/>
                </a:solidFill>
                <a:cs typeface="Calibri"/>
              </a:rPr>
              <a:t>Material oficial aprobado por COCA COLA COMPANY.</a:t>
            </a:r>
            <a:endParaRPr lang="es-ES_tradnl" sz="1400" spc="-5">
              <a:latin typeface="+mj-lt"/>
              <a:cs typeface="Calibri"/>
            </a:endParaRPr>
          </a:p>
          <a:p>
            <a:pPr marL="285750" indent="-285750" algn="just">
              <a:buFont typeface="Arial" panose="020B0604020202020204" pitchFamily="34" charset="0"/>
              <a:buChar char="•"/>
            </a:pPr>
            <a:r>
              <a:rPr lang="es-ES_tradnl" sz="1400">
                <a:cs typeface="Calibri"/>
              </a:rPr>
              <a:t>Comunicación de Ocasión de esa métrica solo va a ser mandatorio en el Q3.</a:t>
            </a:r>
          </a:p>
          <a:p>
            <a:pPr algn="just"/>
            <a:endParaRPr lang="es-ES_tradnl" sz="1400">
              <a:solidFill>
                <a:srgbClr val="FF0000"/>
              </a:solidFill>
              <a:latin typeface="+mj-lt"/>
              <a:cs typeface="Calibri"/>
            </a:endParaRPr>
          </a:p>
          <a:p>
            <a:pPr marR="1275080" algn="just"/>
            <a:endParaRPr lang="es-ES_tradnl" sz="1400" b="1">
              <a:solidFill>
                <a:srgbClr val="FF0000"/>
              </a:solidFill>
              <a:cs typeface="Calibri"/>
            </a:endParaRPr>
          </a:p>
        </p:txBody>
      </p:sp>
      <p:sp>
        <p:nvSpPr>
          <p:cNvPr id="32" name="object 23">
            <a:extLst>
              <a:ext uri="{FF2B5EF4-FFF2-40B4-BE49-F238E27FC236}">
                <a16:creationId xmlns:a16="http://schemas.microsoft.com/office/drawing/2014/main" id="{D74F1B0B-D250-42F2-ABA6-D88AEEFD542F}"/>
              </a:ext>
            </a:extLst>
          </p:cNvPr>
          <p:cNvSpPr txBox="1"/>
          <p:nvPr/>
        </p:nvSpPr>
        <p:spPr>
          <a:xfrm>
            <a:off x="590262" y="4297239"/>
            <a:ext cx="11438467" cy="659155"/>
          </a:xfrm>
          <a:prstGeom prst="rect">
            <a:avLst/>
          </a:prstGeom>
        </p:spPr>
        <p:txBody>
          <a:bodyPr vert="horz" wrap="square" lIns="0" tIns="12700" rIns="0" bIns="0" rtlCol="0">
            <a:spAutoFit/>
          </a:bodyPr>
          <a:lstStyle/>
          <a:p>
            <a:pPr marR="5715" algn="just"/>
            <a:r>
              <a:rPr lang="es-419" sz="1400" b="1" i="0" u="none" strike="noStrike" kern="1200" baseline="0">
                <a:latin typeface="Calibri" panose="020F0502020204030204" pitchFamily="34" charset="0"/>
              </a:rPr>
              <a:t>OPCIÓN 2 - Comunicación "</a:t>
            </a:r>
            <a:r>
              <a:rPr lang="es-419" sz="1400" b="1" i="0" u="none" strike="noStrike" kern="1200" baseline="0" err="1">
                <a:latin typeface="Calibri" panose="020F0502020204030204" pitchFamily="34" charset="0"/>
              </a:rPr>
              <a:t>Breakfast</a:t>
            </a:r>
            <a:r>
              <a:rPr lang="es-419" sz="1400" b="1" i="0" u="none" strike="noStrike" kern="1200" baseline="0">
                <a:latin typeface="Calibri" panose="020F0502020204030204" pitchFamily="34" charset="0"/>
              </a:rPr>
              <a:t>" con </a:t>
            </a:r>
            <a:r>
              <a:rPr lang="es-419" sz="1400" b="1" i="0" u="none" strike="noStrike" kern="1200" baseline="0" err="1">
                <a:latin typeface="Calibri" panose="020F0502020204030204" pitchFamily="34" charset="0"/>
              </a:rPr>
              <a:t>Ades</a:t>
            </a:r>
            <a:r>
              <a:rPr lang="es-419" sz="1400" b="1" i="0" u="none" strike="noStrike" kern="1200" baseline="0">
                <a:latin typeface="Calibri" panose="020F0502020204030204" pitchFamily="34" charset="0"/>
              </a:rPr>
              <a:t> Y Del Valle Jugos, Néctar O </a:t>
            </a:r>
            <a:r>
              <a:rPr lang="es-419" sz="1400" b="1" i="0" u="none" strike="noStrike" kern="1200" baseline="0" err="1">
                <a:latin typeface="Calibri" panose="020F0502020204030204" pitchFamily="34" charset="0"/>
              </a:rPr>
              <a:t>Dairy</a:t>
            </a:r>
            <a:r>
              <a:rPr lang="es-419" sz="1400" b="1" i="0" u="none" strike="noStrike" kern="1200" baseline="0">
                <a:latin typeface="Calibri" panose="020F0502020204030204" pitchFamily="34" charset="0"/>
              </a:rPr>
              <a:t> (SS O MS)</a:t>
            </a:r>
            <a:r>
              <a:rPr lang="pt-BR" sz="1400" b="1" spc="45">
                <a:cs typeface="Calibri"/>
              </a:rPr>
              <a:t> </a:t>
            </a:r>
          </a:p>
          <a:p>
            <a:pPr marR="5715" algn="just"/>
            <a:r>
              <a:rPr lang="es-ES_tradnl" sz="1400" spc="-10">
                <a:cs typeface="Calibri"/>
              </a:rPr>
              <a:t>Las activaciones con Puntos Extra son mas asertivas cuando están bien comunicadas, ya que refuerzan la experiencia que queremos generar en los consumidores finales al adquirir nuestros productos. De esta forma, la métrica valida si el equipamiento o </a:t>
            </a:r>
            <a:r>
              <a:rPr lang="es-ES_tradnl" sz="1400" spc="-10" err="1">
                <a:cs typeface="Calibri"/>
              </a:rPr>
              <a:t>HotSpot</a:t>
            </a:r>
            <a:r>
              <a:rPr lang="es-ES_tradnl" sz="1400" spc="-10">
                <a:cs typeface="Calibri"/>
              </a:rPr>
              <a:t> posee las siguientes características:</a:t>
            </a:r>
            <a:endParaRPr lang="es-ES_tradnl" sz="1400">
              <a:cs typeface="Calibri"/>
            </a:endParaRPr>
          </a:p>
        </p:txBody>
      </p:sp>
    </p:spTree>
    <p:extLst>
      <p:ext uri="{BB962C8B-B14F-4D97-AF65-F5344CB8AC3E}">
        <p14:creationId xmlns:p14="http://schemas.microsoft.com/office/powerpoint/2010/main" val="25483568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SSD Coca Cola Original MS Frequency</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501</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0740B5EB-23C5-4B37-A5DD-2FE19217FE6E}"/>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1,5</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3" name="Retângulo 50">
            <a:extLst>
              <a:ext uri="{FF2B5EF4-FFF2-40B4-BE49-F238E27FC236}">
                <a16:creationId xmlns:a16="http://schemas.microsoft.com/office/drawing/2014/main" id="{56F15697-E5A5-489A-BD4D-ACA3A60AF397}"/>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1,5 %</a:t>
            </a:r>
          </a:p>
        </p:txBody>
      </p:sp>
      <p:sp>
        <p:nvSpPr>
          <p:cNvPr id="14" name="Retângulo 50">
            <a:extLst>
              <a:ext uri="{FF2B5EF4-FFF2-40B4-BE49-F238E27FC236}">
                <a16:creationId xmlns:a16="http://schemas.microsoft.com/office/drawing/2014/main" id="{3B40B233-EE30-49B2-9B76-DEE9E8CE8C11}"/>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1,5 %</a:t>
            </a:r>
          </a:p>
        </p:txBody>
      </p:sp>
      <p:sp>
        <p:nvSpPr>
          <p:cNvPr id="15" name="CaixaDeTexto 14">
            <a:extLst>
              <a:ext uri="{FF2B5EF4-FFF2-40B4-BE49-F238E27FC236}">
                <a16:creationId xmlns:a16="http://schemas.microsoft.com/office/drawing/2014/main" id="{822876FE-AD8C-454C-8A36-0CABD44DF56F}"/>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5C6D3AB8-00C4-44D9-B9A2-A7BB0DB05916}"/>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A89E3AEA-FCDD-44DA-BCD0-84E0B89D7A80}"/>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3" name="object 15">
            <a:extLst>
              <a:ext uri="{FF2B5EF4-FFF2-40B4-BE49-F238E27FC236}">
                <a16:creationId xmlns:a16="http://schemas.microsoft.com/office/drawing/2014/main" id="{2A28E8FE-2D8B-4747-92C5-0CF682AED9A5}"/>
              </a:ext>
            </a:extLst>
          </p:cNvPr>
          <p:cNvSpPr txBox="1"/>
          <p:nvPr/>
        </p:nvSpPr>
        <p:spPr>
          <a:xfrm>
            <a:off x="590263" y="2239371"/>
            <a:ext cx="11146903" cy="928459"/>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cs typeface="Calibri"/>
              </a:rPr>
              <a:t>Grupo de </a:t>
            </a:r>
            <a:r>
              <a:rPr lang="es-ES_tradnl" sz="1400" err="1">
                <a:cs typeface="Calibri"/>
              </a:rPr>
              <a:t>SKUs</a:t>
            </a:r>
            <a:r>
              <a:rPr lang="es-ES_tradnl" sz="1400">
                <a:cs typeface="Calibri"/>
              </a:rPr>
              <a:t> que cumplen la métrica . El criterio alcanzará el 100% si uno de estos productos está dentro de la Lista de Precios, debidamente comunicado y disponible para transacción. </a:t>
            </a:r>
          </a:p>
          <a:p>
            <a:pPr>
              <a:defRPr/>
            </a:pPr>
            <a:endParaRPr lang="es-ES_tradnl" sz="1400" b="1" spc="-5">
              <a:cs typeface="Calibri"/>
            </a:endParaRPr>
          </a:p>
        </p:txBody>
      </p:sp>
      <p:pic>
        <p:nvPicPr>
          <p:cNvPr id="27" name="Imagem 26">
            <a:extLst>
              <a:ext uri="{FF2B5EF4-FFF2-40B4-BE49-F238E27FC236}">
                <a16:creationId xmlns:a16="http://schemas.microsoft.com/office/drawing/2014/main" id="{D3CB2F7D-82C4-492C-930C-C86516DBC2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7034" y="3156208"/>
            <a:ext cx="9120886" cy="798190"/>
          </a:xfrm>
          <a:prstGeom prst="rect">
            <a:avLst/>
          </a:prstGeom>
        </p:spPr>
      </p:pic>
      <p:pic>
        <p:nvPicPr>
          <p:cNvPr id="26" name="Imagem 25">
            <a:extLst>
              <a:ext uri="{FF2B5EF4-FFF2-40B4-BE49-F238E27FC236}">
                <a16:creationId xmlns:a16="http://schemas.microsoft.com/office/drawing/2014/main" id="{C134ADAC-3A69-4A38-B950-DD7F93BA27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28" name="Imagem 27">
            <a:extLst>
              <a:ext uri="{FF2B5EF4-FFF2-40B4-BE49-F238E27FC236}">
                <a16:creationId xmlns:a16="http://schemas.microsoft.com/office/drawing/2014/main" id="{D3ACBD72-CC0C-455D-AB6E-5F96A4AA9E12}"/>
              </a:ext>
            </a:extLst>
          </p:cNvPr>
          <p:cNvPicPr>
            <a:picLocks noChangeAspect="1"/>
          </p:cNvPicPr>
          <p:nvPr/>
        </p:nvPicPr>
        <p:blipFill>
          <a:blip r:embed="rId4"/>
          <a:stretch>
            <a:fillRect/>
          </a:stretch>
        </p:blipFill>
        <p:spPr>
          <a:xfrm>
            <a:off x="11390442" y="114987"/>
            <a:ext cx="769491" cy="934382"/>
          </a:xfrm>
          <a:prstGeom prst="rect">
            <a:avLst/>
          </a:prstGeom>
        </p:spPr>
      </p:pic>
      <p:pic>
        <p:nvPicPr>
          <p:cNvPr id="24" name="Picture 6" descr="A picture containing text, sign, vector graphics&#10;&#10;Description automatically generated">
            <a:extLst>
              <a:ext uri="{FF2B5EF4-FFF2-40B4-BE49-F238E27FC236}">
                <a16:creationId xmlns:a16="http://schemas.microsoft.com/office/drawing/2014/main" id="{479FD5BF-AEB5-44DF-9BCD-B4A132F9F5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74" y="175355"/>
            <a:ext cx="748759" cy="748759"/>
          </a:xfrm>
          <a:prstGeom prst="rect">
            <a:avLst/>
          </a:prstGeom>
        </p:spPr>
      </p:pic>
      <p:sp>
        <p:nvSpPr>
          <p:cNvPr id="43" name="TextBox 16">
            <a:extLst>
              <a:ext uri="{FF2B5EF4-FFF2-40B4-BE49-F238E27FC236}">
                <a16:creationId xmlns:a16="http://schemas.microsoft.com/office/drawing/2014/main" id="{AA4E0045-82FE-4A44-A959-5057F02B789A}"/>
              </a:ext>
            </a:extLst>
          </p:cNvPr>
          <p:cNvSpPr txBox="1"/>
          <p:nvPr/>
        </p:nvSpPr>
        <p:spPr>
          <a:xfrm>
            <a:off x="2673669" y="4854712"/>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PRODUCTO DISPONIBLE</a:t>
            </a:r>
          </a:p>
        </p:txBody>
      </p:sp>
      <p:sp>
        <p:nvSpPr>
          <p:cNvPr id="44" name="TextBox 16">
            <a:extLst>
              <a:ext uri="{FF2B5EF4-FFF2-40B4-BE49-F238E27FC236}">
                <a16:creationId xmlns:a16="http://schemas.microsoft.com/office/drawing/2014/main" id="{A06A6E20-59A9-486D-B6CF-1F97FA4595EE}"/>
              </a:ext>
            </a:extLst>
          </p:cNvPr>
          <p:cNvSpPr txBox="1"/>
          <p:nvPr/>
        </p:nvSpPr>
        <p:spPr>
          <a:xfrm>
            <a:off x="2673669" y="5217745"/>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COMUNICADO</a:t>
            </a:r>
          </a:p>
        </p:txBody>
      </p:sp>
      <p:sp>
        <p:nvSpPr>
          <p:cNvPr id="45" name="TextBox 16">
            <a:extLst>
              <a:ext uri="{FF2B5EF4-FFF2-40B4-BE49-F238E27FC236}">
                <a16:creationId xmlns:a16="http://schemas.microsoft.com/office/drawing/2014/main" id="{D09C20AF-942A-4CFE-9DFF-82C2BBF28112}"/>
              </a:ext>
            </a:extLst>
          </p:cNvPr>
          <p:cNvSpPr txBox="1"/>
          <p:nvPr/>
        </p:nvSpPr>
        <p:spPr>
          <a:xfrm>
            <a:off x="2673669" y="5580778"/>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EN COMPLIANCE</a:t>
            </a:r>
          </a:p>
        </p:txBody>
      </p:sp>
      <p:pic>
        <p:nvPicPr>
          <p:cNvPr id="46" name="Imagem 45">
            <a:extLst>
              <a:ext uri="{FF2B5EF4-FFF2-40B4-BE49-F238E27FC236}">
                <a16:creationId xmlns:a16="http://schemas.microsoft.com/office/drawing/2014/main" id="{6D19117B-9AEE-45A2-80C8-DC42C4D62FB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4" y="4815427"/>
            <a:ext cx="359695" cy="359695"/>
          </a:xfrm>
          <a:prstGeom prst="rect">
            <a:avLst/>
          </a:prstGeom>
        </p:spPr>
      </p:pic>
      <p:pic>
        <p:nvPicPr>
          <p:cNvPr id="47" name="Imagem 46">
            <a:extLst>
              <a:ext uri="{FF2B5EF4-FFF2-40B4-BE49-F238E27FC236}">
                <a16:creationId xmlns:a16="http://schemas.microsoft.com/office/drawing/2014/main" id="{32785D36-E02F-466A-B610-293CB8049F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3" y="5182610"/>
            <a:ext cx="359695" cy="359695"/>
          </a:xfrm>
          <a:prstGeom prst="rect">
            <a:avLst/>
          </a:prstGeom>
        </p:spPr>
      </p:pic>
      <p:pic>
        <p:nvPicPr>
          <p:cNvPr id="48" name="Imagem 47">
            <a:extLst>
              <a:ext uri="{FF2B5EF4-FFF2-40B4-BE49-F238E27FC236}">
                <a16:creationId xmlns:a16="http://schemas.microsoft.com/office/drawing/2014/main" id="{011AC880-B4E4-4120-80C2-21168BBCE7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3" y="5556740"/>
            <a:ext cx="359695" cy="359695"/>
          </a:xfrm>
          <a:prstGeom prst="rect">
            <a:avLst/>
          </a:prstGeom>
        </p:spPr>
      </p:pic>
      <p:sp>
        <p:nvSpPr>
          <p:cNvPr id="49" name="TextBox 16">
            <a:extLst>
              <a:ext uri="{FF2B5EF4-FFF2-40B4-BE49-F238E27FC236}">
                <a16:creationId xmlns:a16="http://schemas.microsoft.com/office/drawing/2014/main" id="{B9427E22-1DDC-4460-B43F-14310F485D71}"/>
              </a:ext>
            </a:extLst>
          </p:cNvPr>
          <p:cNvSpPr txBox="1"/>
          <p:nvPr/>
        </p:nvSpPr>
        <p:spPr>
          <a:xfrm>
            <a:off x="2306461" y="4355123"/>
            <a:ext cx="2667326" cy="461665"/>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r>
              <a:rPr lang="es-419" sz="1200">
                <a:solidFill>
                  <a:schemeClr val="tx1"/>
                </a:solidFill>
              </a:rPr>
              <a:t>GANA LOS PUNTOS SI CUMPLE EN TODOS LOS CRITERIOS</a:t>
            </a:r>
          </a:p>
        </p:txBody>
      </p:sp>
      <p:sp>
        <p:nvSpPr>
          <p:cNvPr id="50" name="TextBox 16">
            <a:extLst>
              <a:ext uri="{FF2B5EF4-FFF2-40B4-BE49-F238E27FC236}">
                <a16:creationId xmlns:a16="http://schemas.microsoft.com/office/drawing/2014/main" id="{60E7CF40-2AB7-48FF-88BD-F61522A70683}"/>
              </a:ext>
            </a:extLst>
          </p:cNvPr>
          <p:cNvSpPr txBox="1"/>
          <p:nvPr/>
        </p:nvSpPr>
        <p:spPr>
          <a:xfrm>
            <a:off x="6637335" y="4361439"/>
            <a:ext cx="2776744" cy="461665"/>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r>
              <a:rPr lang="es-419" sz="1200">
                <a:solidFill>
                  <a:schemeClr val="tx1"/>
                </a:solidFill>
              </a:rPr>
              <a:t>SI UNO DE LOS 3 CRITERIOS NO CUMPLE, NO SE GANA LOS PUNTOS</a:t>
            </a:r>
          </a:p>
        </p:txBody>
      </p:sp>
      <p:sp>
        <p:nvSpPr>
          <p:cNvPr id="51" name="Elipse 50">
            <a:extLst>
              <a:ext uri="{FF2B5EF4-FFF2-40B4-BE49-F238E27FC236}">
                <a16:creationId xmlns:a16="http://schemas.microsoft.com/office/drawing/2014/main" id="{576A8412-FF3F-4600-BA57-A7054EAC6FE3}"/>
              </a:ext>
            </a:extLst>
          </p:cNvPr>
          <p:cNvSpPr/>
          <p:nvPr/>
        </p:nvSpPr>
        <p:spPr>
          <a:xfrm>
            <a:off x="6535331" y="5218005"/>
            <a:ext cx="280741" cy="2780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TextBox 16">
            <a:extLst>
              <a:ext uri="{FF2B5EF4-FFF2-40B4-BE49-F238E27FC236}">
                <a16:creationId xmlns:a16="http://schemas.microsoft.com/office/drawing/2014/main" id="{E44CE5C8-8AF8-4BCC-B504-CE79A210DEC0}"/>
              </a:ext>
            </a:extLst>
          </p:cNvPr>
          <p:cNvSpPr txBox="1"/>
          <p:nvPr/>
        </p:nvSpPr>
        <p:spPr>
          <a:xfrm>
            <a:off x="6869629" y="4857149"/>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PRODUCTO DISPONIBLE</a:t>
            </a:r>
          </a:p>
        </p:txBody>
      </p:sp>
      <p:sp>
        <p:nvSpPr>
          <p:cNvPr id="53" name="TextBox 16">
            <a:extLst>
              <a:ext uri="{FF2B5EF4-FFF2-40B4-BE49-F238E27FC236}">
                <a16:creationId xmlns:a16="http://schemas.microsoft.com/office/drawing/2014/main" id="{FB2AC395-8A40-41C5-8A5C-75DFC25D57D4}"/>
              </a:ext>
            </a:extLst>
          </p:cNvPr>
          <p:cNvSpPr txBox="1"/>
          <p:nvPr/>
        </p:nvSpPr>
        <p:spPr>
          <a:xfrm>
            <a:off x="6869629" y="5220182"/>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COMUNICADO</a:t>
            </a:r>
          </a:p>
        </p:txBody>
      </p:sp>
      <p:sp>
        <p:nvSpPr>
          <p:cNvPr id="54" name="TextBox 16">
            <a:extLst>
              <a:ext uri="{FF2B5EF4-FFF2-40B4-BE49-F238E27FC236}">
                <a16:creationId xmlns:a16="http://schemas.microsoft.com/office/drawing/2014/main" id="{D0794283-FA6A-498E-B699-DCFD1949CA95}"/>
              </a:ext>
            </a:extLst>
          </p:cNvPr>
          <p:cNvSpPr txBox="1"/>
          <p:nvPr/>
        </p:nvSpPr>
        <p:spPr>
          <a:xfrm>
            <a:off x="6869629" y="5583215"/>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EN COMPLIANCE</a:t>
            </a:r>
          </a:p>
        </p:txBody>
      </p:sp>
      <p:pic>
        <p:nvPicPr>
          <p:cNvPr id="55" name="Imagem 54">
            <a:extLst>
              <a:ext uri="{FF2B5EF4-FFF2-40B4-BE49-F238E27FC236}">
                <a16:creationId xmlns:a16="http://schemas.microsoft.com/office/drawing/2014/main" id="{C9612701-F02D-4D7A-819A-BE838F7B01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5186" y="4817864"/>
            <a:ext cx="359695" cy="359695"/>
          </a:xfrm>
          <a:prstGeom prst="rect">
            <a:avLst/>
          </a:prstGeom>
        </p:spPr>
      </p:pic>
      <p:pic>
        <p:nvPicPr>
          <p:cNvPr id="56" name="Imagem 55">
            <a:extLst>
              <a:ext uri="{FF2B5EF4-FFF2-40B4-BE49-F238E27FC236}">
                <a16:creationId xmlns:a16="http://schemas.microsoft.com/office/drawing/2014/main" id="{5D3490AD-6C49-4977-BC20-5B75FB041D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09933" y="5559177"/>
            <a:ext cx="359695" cy="359695"/>
          </a:xfrm>
          <a:prstGeom prst="rect">
            <a:avLst/>
          </a:prstGeom>
        </p:spPr>
      </p:pic>
      <p:pic>
        <p:nvPicPr>
          <p:cNvPr id="57" name="Gráfico 56" descr="Fechar com preenchimento sólido">
            <a:extLst>
              <a:ext uri="{FF2B5EF4-FFF2-40B4-BE49-F238E27FC236}">
                <a16:creationId xmlns:a16="http://schemas.microsoft.com/office/drawing/2014/main" id="{BC36C5EC-9211-49C0-A917-DA4B72A113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9549" y="5297159"/>
            <a:ext cx="159036" cy="159036"/>
          </a:xfrm>
          <a:prstGeom prst="rect">
            <a:avLst/>
          </a:prstGeom>
        </p:spPr>
      </p:pic>
      <p:sp>
        <p:nvSpPr>
          <p:cNvPr id="58" name="Retângulo 57">
            <a:extLst>
              <a:ext uri="{FF2B5EF4-FFF2-40B4-BE49-F238E27FC236}">
                <a16:creationId xmlns:a16="http://schemas.microsoft.com/office/drawing/2014/main" id="{19B8F6BF-99B4-4684-A9C9-57F233921C0C}"/>
              </a:ext>
            </a:extLst>
          </p:cNvPr>
          <p:cNvSpPr/>
          <p:nvPr/>
        </p:nvSpPr>
        <p:spPr>
          <a:xfrm>
            <a:off x="299092" y="5829859"/>
            <a:ext cx="10464997" cy="471764"/>
          </a:xfrm>
          <a:prstGeom prst="rect">
            <a:avLst/>
          </a:prstGeom>
        </p:spPr>
        <p:txBody>
          <a:bodyPr vert="horz" wrap="square" lIns="0" tIns="101441" rIns="0" bIns="0" rtlCol="0">
            <a:spAutoFit/>
          </a:bodyPr>
          <a:lstStyle/>
          <a:p>
            <a:pPr marL="11906" defTabSz="685800"/>
            <a:r>
              <a:rPr lang="es-ES_tradnl" sz="1200" spc="-4">
                <a:solidFill>
                  <a:prstClr val="black"/>
                </a:solidFill>
                <a:cs typeface="Calibri"/>
              </a:rPr>
              <a:t>La única excepción será para las operaciones de Chile que no permiten la validación de precios. Para estos casos tendremos la validación de las métricas apenas con disponibilidad y Comunicación de Precio. </a:t>
            </a:r>
          </a:p>
        </p:txBody>
      </p:sp>
      <p:sp>
        <p:nvSpPr>
          <p:cNvPr id="37" name="Retângulo: Cantos Arredondados 36">
            <a:extLst>
              <a:ext uri="{FF2B5EF4-FFF2-40B4-BE49-F238E27FC236}">
                <a16:creationId xmlns:a16="http://schemas.microsoft.com/office/drawing/2014/main" id="{FA6D0011-FB2E-4479-BD96-0B1ACDE35525}"/>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8" name="Espaço Reservado para Conteúdo 6">
            <a:extLst>
              <a:ext uri="{FF2B5EF4-FFF2-40B4-BE49-F238E27FC236}">
                <a16:creationId xmlns:a16="http://schemas.microsoft.com/office/drawing/2014/main" id="{D63B4AE1-AE12-4304-85DE-9181858DFE56}"/>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PRECIO</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4295925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SSD Coca Cola Original MS Retornable</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502</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323B6706-7B45-498D-BF12-1AE5D2AD5442}"/>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E81A9BC7-F306-4DEC-9E63-2E9212F8A3B5}"/>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6CD7EFA9-7020-42D4-83E8-B57BC296AD55}"/>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pic>
        <p:nvPicPr>
          <p:cNvPr id="27" name="Imagem 26">
            <a:extLst>
              <a:ext uri="{FF2B5EF4-FFF2-40B4-BE49-F238E27FC236}">
                <a16:creationId xmlns:a16="http://schemas.microsoft.com/office/drawing/2014/main" id="{DEA3008D-9A28-4BC3-A80E-97EC064697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2092" y="3140887"/>
            <a:ext cx="9193921" cy="750340"/>
          </a:xfrm>
          <a:prstGeom prst="rect">
            <a:avLst/>
          </a:prstGeom>
        </p:spPr>
      </p:pic>
      <p:sp>
        <p:nvSpPr>
          <p:cNvPr id="25" name="Retângulo 50">
            <a:extLst>
              <a:ext uri="{FF2B5EF4-FFF2-40B4-BE49-F238E27FC236}">
                <a16:creationId xmlns:a16="http://schemas.microsoft.com/office/drawing/2014/main" id="{CEA2B6E6-DB48-4C37-9922-8268E01137D4}"/>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1,5</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8" name="Retângulo 50">
            <a:extLst>
              <a:ext uri="{FF2B5EF4-FFF2-40B4-BE49-F238E27FC236}">
                <a16:creationId xmlns:a16="http://schemas.microsoft.com/office/drawing/2014/main" id="{DFF28F46-B0FC-401F-9FAC-6B35DA8DF0A2}"/>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1,5 %</a:t>
            </a:r>
          </a:p>
        </p:txBody>
      </p:sp>
      <p:sp>
        <p:nvSpPr>
          <p:cNvPr id="29" name="Retângulo 50">
            <a:extLst>
              <a:ext uri="{FF2B5EF4-FFF2-40B4-BE49-F238E27FC236}">
                <a16:creationId xmlns:a16="http://schemas.microsoft.com/office/drawing/2014/main" id="{6DF2AB43-A9FA-49F9-BBB9-DEBBCDC19104}"/>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1,5 %</a:t>
            </a:r>
          </a:p>
        </p:txBody>
      </p:sp>
      <p:pic>
        <p:nvPicPr>
          <p:cNvPr id="30" name="Imagem 29">
            <a:extLst>
              <a:ext uri="{FF2B5EF4-FFF2-40B4-BE49-F238E27FC236}">
                <a16:creationId xmlns:a16="http://schemas.microsoft.com/office/drawing/2014/main" id="{1376DBB6-1812-4EA7-99A2-C3A244ABD8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1" name="Imagem 30">
            <a:extLst>
              <a:ext uri="{FF2B5EF4-FFF2-40B4-BE49-F238E27FC236}">
                <a16:creationId xmlns:a16="http://schemas.microsoft.com/office/drawing/2014/main" id="{F4933FF3-803B-469B-9006-1C32E28E73E3}"/>
              </a:ext>
            </a:extLst>
          </p:cNvPr>
          <p:cNvPicPr>
            <a:picLocks noChangeAspect="1"/>
          </p:cNvPicPr>
          <p:nvPr/>
        </p:nvPicPr>
        <p:blipFill>
          <a:blip r:embed="rId4"/>
          <a:stretch>
            <a:fillRect/>
          </a:stretch>
        </p:blipFill>
        <p:spPr>
          <a:xfrm>
            <a:off x="11390442" y="114987"/>
            <a:ext cx="769491" cy="934382"/>
          </a:xfrm>
          <a:prstGeom prst="rect">
            <a:avLst/>
          </a:prstGeom>
        </p:spPr>
      </p:pic>
      <p:pic>
        <p:nvPicPr>
          <p:cNvPr id="23" name="Picture 6" descr="A picture containing text, sign, vector graphics&#10;&#10;Description automatically generated">
            <a:extLst>
              <a:ext uri="{FF2B5EF4-FFF2-40B4-BE49-F238E27FC236}">
                <a16:creationId xmlns:a16="http://schemas.microsoft.com/office/drawing/2014/main" id="{46766AEC-AC33-466F-BC00-E4468D9271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74" y="175355"/>
            <a:ext cx="748759" cy="748759"/>
          </a:xfrm>
          <a:prstGeom prst="rect">
            <a:avLst/>
          </a:prstGeom>
        </p:spPr>
      </p:pic>
      <p:sp>
        <p:nvSpPr>
          <p:cNvPr id="48" name="object 15">
            <a:extLst>
              <a:ext uri="{FF2B5EF4-FFF2-40B4-BE49-F238E27FC236}">
                <a16:creationId xmlns:a16="http://schemas.microsoft.com/office/drawing/2014/main" id="{474A7B75-F79C-45C0-9982-4523C548699A}"/>
              </a:ext>
            </a:extLst>
          </p:cNvPr>
          <p:cNvSpPr txBox="1"/>
          <p:nvPr/>
        </p:nvSpPr>
        <p:spPr>
          <a:xfrm>
            <a:off x="592860" y="2238571"/>
            <a:ext cx="11146903" cy="928459"/>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cs typeface="Calibri"/>
              </a:rPr>
              <a:t>Grupo de </a:t>
            </a:r>
            <a:r>
              <a:rPr lang="es-ES_tradnl" sz="1400" err="1">
                <a:cs typeface="Calibri"/>
              </a:rPr>
              <a:t>SKUs</a:t>
            </a:r>
            <a:r>
              <a:rPr lang="es-ES_tradnl" sz="1400">
                <a:cs typeface="Calibri"/>
              </a:rPr>
              <a:t> que cumplen la métrica . El criterio alcanzará el 100% si uno de estos productos está dentro de la Lista de Precios, debidamente comunicado y disponible para transacción. </a:t>
            </a:r>
          </a:p>
          <a:p>
            <a:pPr>
              <a:defRPr/>
            </a:pPr>
            <a:endParaRPr lang="es-ES_tradnl" sz="1400" b="1" spc="-5">
              <a:cs typeface="Calibri"/>
            </a:endParaRPr>
          </a:p>
        </p:txBody>
      </p:sp>
      <p:sp>
        <p:nvSpPr>
          <p:cNvPr id="49" name="TextBox 16">
            <a:extLst>
              <a:ext uri="{FF2B5EF4-FFF2-40B4-BE49-F238E27FC236}">
                <a16:creationId xmlns:a16="http://schemas.microsoft.com/office/drawing/2014/main" id="{3C84B344-85DA-4479-B2DE-0211E18D6BA0}"/>
              </a:ext>
            </a:extLst>
          </p:cNvPr>
          <p:cNvSpPr txBox="1"/>
          <p:nvPr/>
        </p:nvSpPr>
        <p:spPr>
          <a:xfrm>
            <a:off x="2673669" y="4854712"/>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PRODUCTO DISPONIBLE</a:t>
            </a:r>
          </a:p>
        </p:txBody>
      </p:sp>
      <p:sp>
        <p:nvSpPr>
          <p:cNvPr id="50" name="TextBox 16">
            <a:extLst>
              <a:ext uri="{FF2B5EF4-FFF2-40B4-BE49-F238E27FC236}">
                <a16:creationId xmlns:a16="http://schemas.microsoft.com/office/drawing/2014/main" id="{2B154272-12DE-4C0C-864F-A43C44C5FDDC}"/>
              </a:ext>
            </a:extLst>
          </p:cNvPr>
          <p:cNvSpPr txBox="1"/>
          <p:nvPr/>
        </p:nvSpPr>
        <p:spPr>
          <a:xfrm>
            <a:off x="2673669" y="5217745"/>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COMUNICADO</a:t>
            </a:r>
          </a:p>
        </p:txBody>
      </p:sp>
      <p:sp>
        <p:nvSpPr>
          <p:cNvPr id="51" name="TextBox 16">
            <a:extLst>
              <a:ext uri="{FF2B5EF4-FFF2-40B4-BE49-F238E27FC236}">
                <a16:creationId xmlns:a16="http://schemas.microsoft.com/office/drawing/2014/main" id="{ADB090AD-BF9D-4C6D-8556-824797734DCC}"/>
              </a:ext>
            </a:extLst>
          </p:cNvPr>
          <p:cNvSpPr txBox="1"/>
          <p:nvPr/>
        </p:nvSpPr>
        <p:spPr>
          <a:xfrm>
            <a:off x="2673669" y="5580778"/>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EN COMPLIANCE</a:t>
            </a:r>
          </a:p>
        </p:txBody>
      </p:sp>
      <p:pic>
        <p:nvPicPr>
          <p:cNvPr id="52" name="Imagem 51">
            <a:extLst>
              <a:ext uri="{FF2B5EF4-FFF2-40B4-BE49-F238E27FC236}">
                <a16:creationId xmlns:a16="http://schemas.microsoft.com/office/drawing/2014/main" id="{849FA934-BF36-46EB-8437-61A077D189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4" y="4815427"/>
            <a:ext cx="359695" cy="359695"/>
          </a:xfrm>
          <a:prstGeom prst="rect">
            <a:avLst/>
          </a:prstGeom>
        </p:spPr>
      </p:pic>
      <p:pic>
        <p:nvPicPr>
          <p:cNvPr id="53" name="Imagem 52">
            <a:extLst>
              <a:ext uri="{FF2B5EF4-FFF2-40B4-BE49-F238E27FC236}">
                <a16:creationId xmlns:a16="http://schemas.microsoft.com/office/drawing/2014/main" id="{4E0B7530-ED46-420C-BFD3-8BF28777D5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3" y="5182610"/>
            <a:ext cx="359695" cy="359695"/>
          </a:xfrm>
          <a:prstGeom prst="rect">
            <a:avLst/>
          </a:prstGeom>
        </p:spPr>
      </p:pic>
      <p:pic>
        <p:nvPicPr>
          <p:cNvPr id="54" name="Imagem 53">
            <a:extLst>
              <a:ext uri="{FF2B5EF4-FFF2-40B4-BE49-F238E27FC236}">
                <a16:creationId xmlns:a16="http://schemas.microsoft.com/office/drawing/2014/main" id="{E745A6CC-3462-435C-A4BC-BE90504683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3" y="5556740"/>
            <a:ext cx="359695" cy="359695"/>
          </a:xfrm>
          <a:prstGeom prst="rect">
            <a:avLst/>
          </a:prstGeom>
        </p:spPr>
      </p:pic>
      <p:sp>
        <p:nvSpPr>
          <p:cNvPr id="55" name="TextBox 16">
            <a:extLst>
              <a:ext uri="{FF2B5EF4-FFF2-40B4-BE49-F238E27FC236}">
                <a16:creationId xmlns:a16="http://schemas.microsoft.com/office/drawing/2014/main" id="{56E674A9-578E-4B72-B13D-ACB793266164}"/>
              </a:ext>
            </a:extLst>
          </p:cNvPr>
          <p:cNvSpPr txBox="1"/>
          <p:nvPr/>
        </p:nvSpPr>
        <p:spPr>
          <a:xfrm>
            <a:off x="2306461" y="4355123"/>
            <a:ext cx="2667326" cy="461665"/>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r>
              <a:rPr lang="es-419" sz="1200">
                <a:solidFill>
                  <a:schemeClr val="tx1"/>
                </a:solidFill>
              </a:rPr>
              <a:t>GANA LOS PUNTOS SI CUMPLE EN TODOS LOS CRITERIOS</a:t>
            </a:r>
          </a:p>
        </p:txBody>
      </p:sp>
      <p:sp>
        <p:nvSpPr>
          <p:cNvPr id="56" name="TextBox 16">
            <a:extLst>
              <a:ext uri="{FF2B5EF4-FFF2-40B4-BE49-F238E27FC236}">
                <a16:creationId xmlns:a16="http://schemas.microsoft.com/office/drawing/2014/main" id="{BD261D7C-BBC4-4C8A-BFC6-5AEE856F5E21}"/>
              </a:ext>
            </a:extLst>
          </p:cNvPr>
          <p:cNvSpPr txBox="1"/>
          <p:nvPr/>
        </p:nvSpPr>
        <p:spPr>
          <a:xfrm>
            <a:off x="6637335" y="4361439"/>
            <a:ext cx="2776744" cy="461665"/>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r>
              <a:rPr lang="es-419" sz="1200">
                <a:solidFill>
                  <a:schemeClr val="tx1"/>
                </a:solidFill>
              </a:rPr>
              <a:t>SI UNO DE LOS 3 CRITERIOS NO CUMPLE, NO SE GANA LOS PUNTOS</a:t>
            </a:r>
          </a:p>
        </p:txBody>
      </p:sp>
      <p:sp>
        <p:nvSpPr>
          <p:cNvPr id="57" name="Elipse 56">
            <a:extLst>
              <a:ext uri="{FF2B5EF4-FFF2-40B4-BE49-F238E27FC236}">
                <a16:creationId xmlns:a16="http://schemas.microsoft.com/office/drawing/2014/main" id="{12B98783-C31C-4FC9-BBCB-C636C54C8989}"/>
              </a:ext>
            </a:extLst>
          </p:cNvPr>
          <p:cNvSpPr/>
          <p:nvPr/>
        </p:nvSpPr>
        <p:spPr>
          <a:xfrm>
            <a:off x="6535331" y="5218005"/>
            <a:ext cx="280741" cy="2780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TextBox 16">
            <a:extLst>
              <a:ext uri="{FF2B5EF4-FFF2-40B4-BE49-F238E27FC236}">
                <a16:creationId xmlns:a16="http://schemas.microsoft.com/office/drawing/2014/main" id="{D54D3C2B-ED81-4C1A-91BF-24E7C4706642}"/>
              </a:ext>
            </a:extLst>
          </p:cNvPr>
          <p:cNvSpPr txBox="1"/>
          <p:nvPr/>
        </p:nvSpPr>
        <p:spPr>
          <a:xfrm>
            <a:off x="6869629" y="4857149"/>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PRODUCTO DISPONIBLE</a:t>
            </a:r>
          </a:p>
        </p:txBody>
      </p:sp>
      <p:sp>
        <p:nvSpPr>
          <p:cNvPr id="59" name="TextBox 16">
            <a:extLst>
              <a:ext uri="{FF2B5EF4-FFF2-40B4-BE49-F238E27FC236}">
                <a16:creationId xmlns:a16="http://schemas.microsoft.com/office/drawing/2014/main" id="{A8831A7D-A67B-406F-A440-994BE48C89C4}"/>
              </a:ext>
            </a:extLst>
          </p:cNvPr>
          <p:cNvSpPr txBox="1"/>
          <p:nvPr/>
        </p:nvSpPr>
        <p:spPr>
          <a:xfrm>
            <a:off x="6869629" y="5220182"/>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COMUNICADO</a:t>
            </a:r>
          </a:p>
        </p:txBody>
      </p:sp>
      <p:sp>
        <p:nvSpPr>
          <p:cNvPr id="60" name="TextBox 16">
            <a:extLst>
              <a:ext uri="{FF2B5EF4-FFF2-40B4-BE49-F238E27FC236}">
                <a16:creationId xmlns:a16="http://schemas.microsoft.com/office/drawing/2014/main" id="{7CD8D2A6-DB7B-43C0-A37C-FFF226665806}"/>
              </a:ext>
            </a:extLst>
          </p:cNvPr>
          <p:cNvSpPr txBox="1"/>
          <p:nvPr/>
        </p:nvSpPr>
        <p:spPr>
          <a:xfrm>
            <a:off x="6869629" y="5583215"/>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EN COMPLIANCE</a:t>
            </a:r>
          </a:p>
        </p:txBody>
      </p:sp>
      <p:pic>
        <p:nvPicPr>
          <p:cNvPr id="61" name="Imagem 60">
            <a:extLst>
              <a:ext uri="{FF2B5EF4-FFF2-40B4-BE49-F238E27FC236}">
                <a16:creationId xmlns:a16="http://schemas.microsoft.com/office/drawing/2014/main" id="{A0AA9E7B-77FF-40D4-B606-0DA83F6DD1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5186" y="4817864"/>
            <a:ext cx="359695" cy="359695"/>
          </a:xfrm>
          <a:prstGeom prst="rect">
            <a:avLst/>
          </a:prstGeom>
        </p:spPr>
      </p:pic>
      <p:pic>
        <p:nvPicPr>
          <p:cNvPr id="62" name="Imagem 61">
            <a:extLst>
              <a:ext uri="{FF2B5EF4-FFF2-40B4-BE49-F238E27FC236}">
                <a16:creationId xmlns:a16="http://schemas.microsoft.com/office/drawing/2014/main" id="{33082159-77B6-4858-B398-5648C83A8B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09933" y="5559177"/>
            <a:ext cx="359695" cy="359695"/>
          </a:xfrm>
          <a:prstGeom prst="rect">
            <a:avLst/>
          </a:prstGeom>
        </p:spPr>
      </p:pic>
      <p:pic>
        <p:nvPicPr>
          <p:cNvPr id="63" name="Gráfico 62" descr="Fechar com preenchimento sólido">
            <a:extLst>
              <a:ext uri="{FF2B5EF4-FFF2-40B4-BE49-F238E27FC236}">
                <a16:creationId xmlns:a16="http://schemas.microsoft.com/office/drawing/2014/main" id="{F904334D-2BD0-4C17-A761-22EB546EA92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9549" y="5297159"/>
            <a:ext cx="159036" cy="159036"/>
          </a:xfrm>
          <a:prstGeom prst="rect">
            <a:avLst/>
          </a:prstGeom>
        </p:spPr>
      </p:pic>
      <p:sp>
        <p:nvSpPr>
          <p:cNvPr id="64" name="Retângulo 63">
            <a:extLst>
              <a:ext uri="{FF2B5EF4-FFF2-40B4-BE49-F238E27FC236}">
                <a16:creationId xmlns:a16="http://schemas.microsoft.com/office/drawing/2014/main" id="{41FFEFE0-09E8-497B-9A82-CE9747292497}"/>
              </a:ext>
            </a:extLst>
          </p:cNvPr>
          <p:cNvSpPr/>
          <p:nvPr/>
        </p:nvSpPr>
        <p:spPr>
          <a:xfrm>
            <a:off x="299092" y="5829859"/>
            <a:ext cx="10464997" cy="471764"/>
          </a:xfrm>
          <a:prstGeom prst="rect">
            <a:avLst/>
          </a:prstGeom>
        </p:spPr>
        <p:txBody>
          <a:bodyPr vert="horz" wrap="square" lIns="0" tIns="101441" rIns="0" bIns="0" rtlCol="0">
            <a:spAutoFit/>
          </a:bodyPr>
          <a:lstStyle/>
          <a:p>
            <a:pPr marL="11906" defTabSz="685800"/>
            <a:r>
              <a:rPr lang="es-ES_tradnl" sz="1200" spc="-4">
                <a:solidFill>
                  <a:prstClr val="black"/>
                </a:solidFill>
                <a:cs typeface="Calibri"/>
              </a:rPr>
              <a:t>La única excepción será para las operaciones de Chile que no permiten la validación de precios. Para estos casos tendremos la validación de las métricas apenas con disponibilidad y Comunicación de Precio. </a:t>
            </a:r>
          </a:p>
        </p:txBody>
      </p:sp>
      <p:sp>
        <p:nvSpPr>
          <p:cNvPr id="37" name="Retângulo: Cantos Arredondados 36">
            <a:extLst>
              <a:ext uri="{FF2B5EF4-FFF2-40B4-BE49-F238E27FC236}">
                <a16:creationId xmlns:a16="http://schemas.microsoft.com/office/drawing/2014/main" id="{71029CCC-9DF1-440D-B635-B901D1D77CB0}"/>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8" name="Espaço Reservado para Conteúdo 6">
            <a:extLst>
              <a:ext uri="{FF2B5EF4-FFF2-40B4-BE49-F238E27FC236}">
                <a16:creationId xmlns:a16="http://schemas.microsoft.com/office/drawing/2014/main" id="{2B106F06-B94B-4B67-B40C-CBF36EF0A94A}"/>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PRECIO</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4944072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SSD Coca Cola Original SS Frequency</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503</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F8A8B76E-8854-40D8-BC08-DCB929E40A41}"/>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2,0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3" name="Retângulo 50">
            <a:extLst>
              <a:ext uri="{FF2B5EF4-FFF2-40B4-BE49-F238E27FC236}">
                <a16:creationId xmlns:a16="http://schemas.microsoft.com/office/drawing/2014/main" id="{DCEEEE27-2F7B-497C-8C16-9DCF52701590}"/>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2,0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4" name="Retângulo 50">
            <a:extLst>
              <a:ext uri="{FF2B5EF4-FFF2-40B4-BE49-F238E27FC236}">
                <a16:creationId xmlns:a16="http://schemas.microsoft.com/office/drawing/2014/main" id="{9CC20378-4592-470B-BAF4-F85B94169972}"/>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2,0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2C207B9A-4F4F-436C-9E58-4F3AED317DEF}"/>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9247F5DD-BB5D-443B-80C3-86DE921D3BA1}"/>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DD808ED0-F566-40F7-BC05-1130AF93B12F}"/>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pic>
        <p:nvPicPr>
          <p:cNvPr id="27" name="Imagem 26">
            <a:extLst>
              <a:ext uri="{FF2B5EF4-FFF2-40B4-BE49-F238E27FC236}">
                <a16:creationId xmlns:a16="http://schemas.microsoft.com/office/drawing/2014/main" id="{D1AF8C0D-54BE-47D0-864E-7FC8C13148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6884" y="3133731"/>
            <a:ext cx="8798232" cy="1055442"/>
          </a:xfrm>
          <a:prstGeom prst="rect">
            <a:avLst/>
          </a:prstGeom>
        </p:spPr>
      </p:pic>
      <p:pic>
        <p:nvPicPr>
          <p:cNvPr id="23" name="Imagem 22">
            <a:extLst>
              <a:ext uri="{FF2B5EF4-FFF2-40B4-BE49-F238E27FC236}">
                <a16:creationId xmlns:a16="http://schemas.microsoft.com/office/drawing/2014/main" id="{F27BD8A0-2120-403C-A090-A820ED72B0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28" name="Imagem 27">
            <a:extLst>
              <a:ext uri="{FF2B5EF4-FFF2-40B4-BE49-F238E27FC236}">
                <a16:creationId xmlns:a16="http://schemas.microsoft.com/office/drawing/2014/main" id="{1AF41A57-8A4D-4E64-BD1F-8C30113A5B02}"/>
              </a:ext>
            </a:extLst>
          </p:cNvPr>
          <p:cNvPicPr>
            <a:picLocks noChangeAspect="1"/>
          </p:cNvPicPr>
          <p:nvPr/>
        </p:nvPicPr>
        <p:blipFill>
          <a:blip r:embed="rId4"/>
          <a:stretch>
            <a:fillRect/>
          </a:stretch>
        </p:blipFill>
        <p:spPr>
          <a:xfrm>
            <a:off x="11390442" y="114987"/>
            <a:ext cx="769491" cy="934382"/>
          </a:xfrm>
          <a:prstGeom prst="rect">
            <a:avLst/>
          </a:prstGeom>
        </p:spPr>
      </p:pic>
      <p:pic>
        <p:nvPicPr>
          <p:cNvPr id="24" name="Picture 6" descr="A picture containing text, sign, vector graphics&#10;&#10;Description automatically generated">
            <a:extLst>
              <a:ext uri="{FF2B5EF4-FFF2-40B4-BE49-F238E27FC236}">
                <a16:creationId xmlns:a16="http://schemas.microsoft.com/office/drawing/2014/main" id="{8661E449-F8E3-40D5-AE23-BC138F6689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74" y="175355"/>
            <a:ext cx="748759" cy="748759"/>
          </a:xfrm>
          <a:prstGeom prst="rect">
            <a:avLst/>
          </a:prstGeom>
        </p:spPr>
      </p:pic>
      <p:sp>
        <p:nvSpPr>
          <p:cNvPr id="25" name="TextBox 16">
            <a:extLst>
              <a:ext uri="{FF2B5EF4-FFF2-40B4-BE49-F238E27FC236}">
                <a16:creationId xmlns:a16="http://schemas.microsoft.com/office/drawing/2014/main" id="{77A389C9-EBDD-4EBD-BD1E-0C5BBFBD8CEE}"/>
              </a:ext>
            </a:extLst>
          </p:cNvPr>
          <p:cNvSpPr txBox="1"/>
          <p:nvPr/>
        </p:nvSpPr>
        <p:spPr>
          <a:xfrm>
            <a:off x="2673669" y="4854712"/>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PRODUCTO DISPONIBLE</a:t>
            </a:r>
          </a:p>
        </p:txBody>
      </p:sp>
      <p:sp>
        <p:nvSpPr>
          <p:cNvPr id="29" name="TextBox 16">
            <a:extLst>
              <a:ext uri="{FF2B5EF4-FFF2-40B4-BE49-F238E27FC236}">
                <a16:creationId xmlns:a16="http://schemas.microsoft.com/office/drawing/2014/main" id="{1D43D666-7AA2-46AF-9601-65742A8975DF}"/>
              </a:ext>
            </a:extLst>
          </p:cNvPr>
          <p:cNvSpPr txBox="1"/>
          <p:nvPr/>
        </p:nvSpPr>
        <p:spPr>
          <a:xfrm>
            <a:off x="2673669" y="5217745"/>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COMUNICADO</a:t>
            </a:r>
          </a:p>
        </p:txBody>
      </p:sp>
      <p:sp>
        <p:nvSpPr>
          <p:cNvPr id="30" name="TextBox 16">
            <a:extLst>
              <a:ext uri="{FF2B5EF4-FFF2-40B4-BE49-F238E27FC236}">
                <a16:creationId xmlns:a16="http://schemas.microsoft.com/office/drawing/2014/main" id="{C625E5BD-F12D-4EE9-B0B5-50610D9D4249}"/>
              </a:ext>
            </a:extLst>
          </p:cNvPr>
          <p:cNvSpPr txBox="1"/>
          <p:nvPr/>
        </p:nvSpPr>
        <p:spPr>
          <a:xfrm>
            <a:off x="2673669" y="5580778"/>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EN COMPLIANCE</a:t>
            </a:r>
          </a:p>
        </p:txBody>
      </p:sp>
      <p:pic>
        <p:nvPicPr>
          <p:cNvPr id="31" name="Imagem 30">
            <a:extLst>
              <a:ext uri="{FF2B5EF4-FFF2-40B4-BE49-F238E27FC236}">
                <a16:creationId xmlns:a16="http://schemas.microsoft.com/office/drawing/2014/main" id="{5C7F6AB2-648E-47DB-8154-5CB2435FFD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4" y="4815427"/>
            <a:ext cx="359695" cy="359695"/>
          </a:xfrm>
          <a:prstGeom prst="rect">
            <a:avLst/>
          </a:prstGeom>
        </p:spPr>
      </p:pic>
      <p:pic>
        <p:nvPicPr>
          <p:cNvPr id="32" name="Imagem 31">
            <a:extLst>
              <a:ext uri="{FF2B5EF4-FFF2-40B4-BE49-F238E27FC236}">
                <a16:creationId xmlns:a16="http://schemas.microsoft.com/office/drawing/2014/main" id="{D8B1F11D-A6CA-45A1-B096-88626DFD074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3" y="5182610"/>
            <a:ext cx="359695" cy="359695"/>
          </a:xfrm>
          <a:prstGeom prst="rect">
            <a:avLst/>
          </a:prstGeom>
        </p:spPr>
      </p:pic>
      <p:pic>
        <p:nvPicPr>
          <p:cNvPr id="33" name="Imagem 32">
            <a:extLst>
              <a:ext uri="{FF2B5EF4-FFF2-40B4-BE49-F238E27FC236}">
                <a16:creationId xmlns:a16="http://schemas.microsoft.com/office/drawing/2014/main" id="{16256511-0025-4BF0-9E57-15C72120EB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973" y="5556740"/>
            <a:ext cx="359695" cy="359695"/>
          </a:xfrm>
          <a:prstGeom prst="rect">
            <a:avLst/>
          </a:prstGeom>
        </p:spPr>
      </p:pic>
      <p:sp>
        <p:nvSpPr>
          <p:cNvPr id="34" name="TextBox 16">
            <a:extLst>
              <a:ext uri="{FF2B5EF4-FFF2-40B4-BE49-F238E27FC236}">
                <a16:creationId xmlns:a16="http://schemas.microsoft.com/office/drawing/2014/main" id="{124F0913-7D96-4FEB-B43C-19D21035BCA0}"/>
              </a:ext>
            </a:extLst>
          </p:cNvPr>
          <p:cNvSpPr txBox="1"/>
          <p:nvPr/>
        </p:nvSpPr>
        <p:spPr>
          <a:xfrm>
            <a:off x="2306461" y="4355123"/>
            <a:ext cx="2667326" cy="461665"/>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r>
              <a:rPr lang="es-419" sz="1200">
                <a:solidFill>
                  <a:schemeClr val="tx1"/>
                </a:solidFill>
              </a:rPr>
              <a:t>GANA LOS PUNTOS SI CUMPLE EN TODOS LOS CRITERIOS</a:t>
            </a:r>
          </a:p>
        </p:txBody>
      </p:sp>
      <p:sp>
        <p:nvSpPr>
          <p:cNvPr id="35" name="TextBox 16">
            <a:extLst>
              <a:ext uri="{FF2B5EF4-FFF2-40B4-BE49-F238E27FC236}">
                <a16:creationId xmlns:a16="http://schemas.microsoft.com/office/drawing/2014/main" id="{0C28768F-EC9A-452E-AF88-A7F5BB0F8FF1}"/>
              </a:ext>
            </a:extLst>
          </p:cNvPr>
          <p:cNvSpPr txBox="1"/>
          <p:nvPr/>
        </p:nvSpPr>
        <p:spPr>
          <a:xfrm>
            <a:off x="6637335" y="4361439"/>
            <a:ext cx="2776744" cy="461665"/>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r>
              <a:rPr lang="es-419" sz="1200">
                <a:solidFill>
                  <a:schemeClr val="tx1"/>
                </a:solidFill>
              </a:rPr>
              <a:t>SI UNO DE LOS 3 CRITERIOS NO CUMPLE, NO SE GANA LOS PUNTOS</a:t>
            </a:r>
          </a:p>
        </p:txBody>
      </p:sp>
      <p:sp>
        <p:nvSpPr>
          <p:cNvPr id="36" name="Elipse 35">
            <a:extLst>
              <a:ext uri="{FF2B5EF4-FFF2-40B4-BE49-F238E27FC236}">
                <a16:creationId xmlns:a16="http://schemas.microsoft.com/office/drawing/2014/main" id="{7B7A0D0C-C521-41A7-BD42-DA2CF4B7CD21}"/>
              </a:ext>
            </a:extLst>
          </p:cNvPr>
          <p:cNvSpPr/>
          <p:nvPr/>
        </p:nvSpPr>
        <p:spPr>
          <a:xfrm>
            <a:off x="6535331" y="5218005"/>
            <a:ext cx="280741" cy="27802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TextBox 16">
            <a:extLst>
              <a:ext uri="{FF2B5EF4-FFF2-40B4-BE49-F238E27FC236}">
                <a16:creationId xmlns:a16="http://schemas.microsoft.com/office/drawing/2014/main" id="{52FF988C-A56A-49A8-8A75-FDF1E4BDAA3A}"/>
              </a:ext>
            </a:extLst>
          </p:cNvPr>
          <p:cNvSpPr txBox="1"/>
          <p:nvPr/>
        </p:nvSpPr>
        <p:spPr>
          <a:xfrm>
            <a:off x="6869629" y="4857149"/>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PRODUCTO DISPONIBLE</a:t>
            </a:r>
          </a:p>
        </p:txBody>
      </p:sp>
      <p:sp>
        <p:nvSpPr>
          <p:cNvPr id="38" name="TextBox 16">
            <a:extLst>
              <a:ext uri="{FF2B5EF4-FFF2-40B4-BE49-F238E27FC236}">
                <a16:creationId xmlns:a16="http://schemas.microsoft.com/office/drawing/2014/main" id="{93F2999F-7EE7-45CE-B2DE-E7AAE3A8E22F}"/>
              </a:ext>
            </a:extLst>
          </p:cNvPr>
          <p:cNvSpPr txBox="1"/>
          <p:nvPr/>
        </p:nvSpPr>
        <p:spPr>
          <a:xfrm>
            <a:off x="6869629" y="5220182"/>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COMUNICADO</a:t>
            </a:r>
          </a:p>
        </p:txBody>
      </p:sp>
      <p:sp>
        <p:nvSpPr>
          <p:cNvPr id="39" name="TextBox 16">
            <a:extLst>
              <a:ext uri="{FF2B5EF4-FFF2-40B4-BE49-F238E27FC236}">
                <a16:creationId xmlns:a16="http://schemas.microsoft.com/office/drawing/2014/main" id="{27AAFA07-5563-43C6-A4AA-84F59862A807}"/>
              </a:ext>
            </a:extLst>
          </p:cNvPr>
          <p:cNvSpPr txBox="1"/>
          <p:nvPr/>
        </p:nvSpPr>
        <p:spPr>
          <a:xfrm>
            <a:off x="6869629" y="5583215"/>
            <a:ext cx="2667325" cy="307777"/>
          </a:xfrm>
          <a:prstGeom prst="rect">
            <a:avLst/>
          </a:prstGeom>
          <a:noFill/>
        </p:spPr>
        <p:txBody>
          <a:bodyPr wrap="square" rtlCol="0" anchor="ctr" anchorCtr="0">
            <a:spAutoFit/>
          </a:bodyPr>
          <a:lstStyle>
            <a:defPPr>
              <a:defRPr lang="en-US"/>
            </a:defPPr>
            <a:lvl1pPr algn="ctr" defTabSz="914217">
              <a:defRPr sz="2400" b="1">
                <a:solidFill>
                  <a:srgbClr val="C00000"/>
                </a:solidFill>
                <a:latin typeface="Poppins" pitchFamily="2" charset="77"/>
                <a:ea typeface="League Spartan" charset="0"/>
                <a:cs typeface="Poppins" pitchFamily="2" charset="77"/>
              </a:defRPr>
            </a:lvl1pPr>
          </a:lstStyle>
          <a:p>
            <a:pPr algn="l"/>
            <a:r>
              <a:rPr lang="es-419" sz="1400">
                <a:solidFill>
                  <a:schemeClr val="tx1"/>
                </a:solidFill>
              </a:rPr>
              <a:t>PRECIO EN COMPLIANCE</a:t>
            </a:r>
          </a:p>
        </p:txBody>
      </p:sp>
      <p:pic>
        <p:nvPicPr>
          <p:cNvPr id="40" name="Imagem 39">
            <a:extLst>
              <a:ext uri="{FF2B5EF4-FFF2-40B4-BE49-F238E27FC236}">
                <a16:creationId xmlns:a16="http://schemas.microsoft.com/office/drawing/2014/main" id="{A4058D22-DF9A-455D-8282-C9DED86F2E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95186" y="4817864"/>
            <a:ext cx="359695" cy="359695"/>
          </a:xfrm>
          <a:prstGeom prst="rect">
            <a:avLst/>
          </a:prstGeom>
        </p:spPr>
      </p:pic>
      <p:pic>
        <p:nvPicPr>
          <p:cNvPr id="41" name="Imagem 40">
            <a:extLst>
              <a:ext uri="{FF2B5EF4-FFF2-40B4-BE49-F238E27FC236}">
                <a16:creationId xmlns:a16="http://schemas.microsoft.com/office/drawing/2014/main" id="{3D4942EA-FC84-4317-A38B-5C0CA1BBD9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09933" y="5559177"/>
            <a:ext cx="359695" cy="359695"/>
          </a:xfrm>
          <a:prstGeom prst="rect">
            <a:avLst/>
          </a:prstGeom>
        </p:spPr>
      </p:pic>
      <p:pic>
        <p:nvPicPr>
          <p:cNvPr id="42" name="Gráfico 41" descr="Fechar com preenchimento sólido">
            <a:extLst>
              <a:ext uri="{FF2B5EF4-FFF2-40B4-BE49-F238E27FC236}">
                <a16:creationId xmlns:a16="http://schemas.microsoft.com/office/drawing/2014/main" id="{F0F1C8BD-FAAC-4948-B550-16439E8AA5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89549" y="5297159"/>
            <a:ext cx="159036" cy="159036"/>
          </a:xfrm>
          <a:prstGeom prst="rect">
            <a:avLst/>
          </a:prstGeom>
        </p:spPr>
      </p:pic>
      <p:sp>
        <p:nvSpPr>
          <p:cNvPr id="44" name="object 15">
            <a:extLst>
              <a:ext uri="{FF2B5EF4-FFF2-40B4-BE49-F238E27FC236}">
                <a16:creationId xmlns:a16="http://schemas.microsoft.com/office/drawing/2014/main" id="{BC36D8E0-2E23-44AF-8949-A1A3898E75AF}"/>
              </a:ext>
            </a:extLst>
          </p:cNvPr>
          <p:cNvSpPr txBox="1"/>
          <p:nvPr/>
        </p:nvSpPr>
        <p:spPr>
          <a:xfrm>
            <a:off x="590263" y="2224315"/>
            <a:ext cx="11146903" cy="928459"/>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cs typeface="Calibri"/>
              </a:rPr>
              <a:t>Grupo de </a:t>
            </a:r>
            <a:r>
              <a:rPr lang="es-ES_tradnl" sz="1400" err="1">
                <a:cs typeface="Calibri"/>
              </a:rPr>
              <a:t>SKUs</a:t>
            </a:r>
            <a:r>
              <a:rPr lang="es-ES_tradnl" sz="1400">
                <a:cs typeface="Calibri"/>
              </a:rPr>
              <a:t> que cumplen la métrica . El criterio alcanzará el 100% si uno de estos productos está dentro de la Lista de Precios, debidamente comunicado y disponible para transacción. </a:t>
            </a:r>
          </a:p>
          <a:p>
            <a:pPr>
              <a:defRPr/>
            </a:pPr>
            <a:endParaRPr lang="es-ES_tradnl" sz="1400" b="1" spc="-5">
              <a:cs typeface="Calibri"/>
            </a:endParaRPr>
          </a:p>
        </p:txBody>
      </p:sp>
      <p:sp>
        <p:nvSpPr>
          <p:cNvPr id="45" name="Retângulo 44">
            <a:extLst>
              <a:ext uri="{FF2B5EF4-FFF2-40B4-BE49-F238E27FC236}">
                <a16:creationId xmlns:a16="http://schemas.microsoft.com/office/drawing/2014/main" id="{1B00FC2D-C9CF-4ADC-A38B-E207EAC8A4F4}"/>
              </a:ext>
            </a:extLst>
          </p:cNvPr>
          <p:cNvSpPr/>
          <p:nvPr/>
        </p:nvSpPr>
        <p:spPr>
          <a:xfrm>
            <a:off x="299092" y="5829859"/>
            <a:ext cx="10464997" cy="471764"/>
          </a:xfrm>
          <a:prstGeom prst="rect">
            <a:avLst/>
          </a:prstGeom>
        </p:spPr>
        <p:txBody>
          <a:bodyPr vert="horz" wrap="square" lIns="0" tIns="101441" rIns="0" bIns="0" rtlCol="0">
            <a:spAutoFit/>
          </a:bodyPr>
          <a:lstStyle/>
          <a:p>
            <a:pPr marL="11906" defTabSz="685800"/>
            <a:r>
              <a:rPr lang="es-ES_tradnl" sz="1200" spc="-4">
                <a:solidFill>
                  <a:prstClr val="black"/>
                </a:solidFill>
                <a:cs typeface="Calibri"/>
              </a:rPr>
              <a:t>La única excepción será para las operaciones de Chile que no permiten la validación de precios. Para estos casos tendremos la validación de las métricas apenas con disponibilidad y Comunicación de Precio. </a:t>
            </a:r>
          </a:p>
        </p:txBody>
      </p:sp>
      <p:sp>
        <p:nvSpPr>
          <p:cNvPr id="47" name="Retângulo: Cantos Arredondados 46">
            <a:extLst>
              <a:ext uri="{FF2B5EF4-FFF2-40B4-BE49-F238E27FC236}">
                <a16:creationId xmlns:a16="http://schemas.microsoft.com/office/drawing/2014/main" id="{61E1988C-6A24-47DB-A9A6-33BE53412FFB}"/>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48" name="Espaço Reservado para Conteúdo 6">
            <a:extLst>
              <a:ext uri="{FF2B5EF4-FFF2-40B4-BE49-F238E27FC236}">
                <a16:creationId xmlns:a16="http://schemas.microsoft.com/office/drawing/2014/main" id="{F7510597-6F28-4789-A318-D9B31DA8FA7A}"/>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PRECIO</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351653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err="1">
                <a:latin typeface="Calibri" panose="020F0502020204030204" pitchFamily="34" charset="0"/>
              </a:rPr>
              <a:t>Cobertura</a:t>
            </a:r>
            <a:r>
              <a:rPr lang="en-US" sz="1600" b="1" i="0" u="none" strike="noStrike" kern="1200" baseline="0">
                <a:latin typeface="Calibri" panose="020F0502020204030204" pitchFamily="34" charset="0"/>
              </a:rPr>
              <a:t> de </a:t>
            </a:r>
            <a:r>
              <a:rPr lang="en-US" sz="1600" b="1" i="0" u="none" strike="noStrike" kern="1200" baseline="0" err="1">
                <a:latin typeface="Calibri" panose="020F0502020204030204" pitchFamily="34" charset="0"/>
              </a:rPr>
              <a:t>puertas</a:t>
            </a:r>
            <a:r>
              <a:rPr lang="en-US" sz="1600" b="1" i="0" u="none" strike="noStrike" kern="1200" baseline="0">
                <a:latin typeface="Calibri" panose="020F0502020204030204" pitchFamily="34" charset="0"/>
              </a:rPr>
              <a:t> EDF KO (G-3; M-2; P-1)</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303</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A8F3D1B5-EEBA-4C43-ABB2-8FC42B090E00}"/>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13" name="Retângulo 50">
            <a:extLst>
              <a:ext uri="{FF2B5EF4-FFF2-40B4-BE49-F238E27FC236}">
                <a16:creationId xmlns:a16="http://schemas.microsoft.com/office/drawing/2014/main" id="{8C491455-EDC2-4EDA-AE12-98A6BCC8E18B}"/>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14" name="Retângulo 50">
            <a:extLst>
              <a:ext uri="{FF2B5EF4-FFF2-40B4-BE49-F238E27FC236}">
                <a16:creationId xmlns:a16="http://schemas.microsoft.com/office/drawing/2014/main" id="{70DB66E5-663C-4ED9-9036-C10BDE7A0648}"/>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6,2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5CCC27D9-D1B1-4ACF-8DAE-62F58DE24EF6}"/>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F1FB9D29-FF33-4159-B929-B84469F71530}"/>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BE095BC8-CAC1-4F89-8D9A-6EFBBF8F4C3D}"/>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pic>
        <p:nvPicPr>
          <p:cNvPr id="17" name="Imagem 16">
            <a:extLst>
              <a:ext uri="{FF2B5EF4-FFF2-40B4-BE49-F238E27FC236}">
                <a16:creationId xmlns:a16="http://schemas.microsoft.com/office/drawing/2014/main" id="{2DB0BDA3-7615-4048-A1A4-B87E566779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sp>
        <p:nvSpPr>
          <p:cNvPr id="23" name="object 15">
            <a:extLst>
              <a:ext uri="{FF2B5EF4-FFF2-40B4-BE49-F238E27FC236}">
                <a16:creationId xmlns:a16="http://schemas.microsoft.com/office/drawing/2014/main" id="{7A728C57-042D-4E8E-A977-278177C3076F}"/>
              </a:ext>
            </a:extLst>
          </p:cNvPr>
          <p:cNvSpPr txBox="1"/>
          <p:nvPr/>
        </p:nvSpPr>
        <p:spPr>
          <a:xfrm>
            <a:off x="590263" y="2228586"/>
            <a:ext cx="9807736" cy="2767424"/>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ES_tradnl" sz="1400" b="0" i="0" u="none" strike="noStrike" kern="1200" cap="none" spc="0" normalizeH="0" baseline="0" noProof="0">
                <a:ln>
                  <a:noFill/>
                </a:ln>
                <a:solidFill>
                  <a:prstClr val="black"/>
                </a:solidFill>
                <a:effectLst/>
                <a:uLnTx/>
                <a:uFillTx/>
                <a:ea typeface="+mn-ea"/>
                <a:cs typeface="Calibri"/>
              </a:rPr>
              <a:t>La métrica evalúa la presencia </a:t>
            </a:r>
            <a:r>
              <a:rPr lang="es-ES_tradnl" sz="1400">
                <a:solidFill>
                  <a:prstClr val="black"/>
                </a:solidFill>
                <a:cs typeface="Calibri"/>
              </a:rPr>
              <a:t>de, como mínimo, 3 EDF KO o Puertas de EDF KO con las siguientes características:</a:t>
            </a:r>
            <a:endParaRPr kumimoji="0" lang="es-ES_tradnl" sz="1400" i="0" u="none" strike="noStrike" kern="1200" cap="none" spc="0" normalizeH="0" baseline="0" noProof="0">
              <a:ln>
                <a:noFill/>
              </a:ln>
              <a:solidFill>
                <a:prstClr val="black"/>
              </a:solidFill>
              <a:effectLst/>
              <a:uLnTx/>
              <a:uFillTx/>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solidFill>
                  <a:prstClr val="black"/>
                </a:solidFill>
                <a:cs typeface="Calibri"/>
              </a:rPr>
              <a:t>Equipamiento encendido y ocupado con productos KO.</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s-ES_tradnl" sz="1400" i="0" u="none" strike="noStrike" kern="1200" cap="none" spc="0" normalizeH="0" baseline="0" noProof="0">
              <a:ln>
                <a:noFill/>
              </a:ln>
              <a:solidFill>
                <a:prstClr val="black"/>
              </a:solidFill>
              <a:effectLst/>
              <a:uLnTx/>
              <a:uFillTx/>
              <a:ea typeface="+mn-ea"/>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s-ES_tradnl" sz="1400" i="0" u="none" strike="noStrike" kern="1200" cap="none" spc="0" normalizeH="0" baseline="0" noProof="0">
                <a:ln>
                  <a:noFill/>
                </a:ln>
                <a:solidFill>
                  <a:prstClr val="black"/>
                </a:solidFill>
                <a:effectLst/>
                <a:uLnTx/>
                <a:uFillTx/>
                <a:ea typeface="+mn-ea"/>
                <a:cs typeface="Calibri"/>
              </a:rPr>
              <a:t>Visible y de acceso directo a los consumidores en cualquier área o sección del PDV.</a:t>
            </a:r>
          </a:p>
          <a:p>
            <a:pPr marL="12700" marR="0" lvl="0" algn="l" defTabSz="914400" rtl="0" eaLnBrk="1" fontAlgn="auto" latinLnBrk="0" hangingPunct="1">
              <a:lnSpc>
                <a:spcPct val="100000"/>
              </a:lnSpc>
              <a:spcBef>
                <a:spcPts val="100"/>
              </a:spcBef>
              <a:spcAft>
                <a:spcPts val="0"/>
              </a:spcAft>
              <a:buClrTx/>
              <a:buSzTx/>
              <a:tabLst/>
              <a:defRPr/>
            </a:pPr>
            <a:endParaRPr lang="es-ES_tradnl" sz="1400" noProof="0">
              <a:solidFill>
                <a:prstClr val="black"/>
              </a:solidFill>
              <a:cs typeface="Calibri"/>
            </a:endParaRPr>
          </a:p>
          <a:p>
            <a:pPr marL="12700" marR="0" lvl="0" algn="l" defTabSz="914400" rtl="0" eaLnBrk="1" fontAlgn="auto" latinLnBrk="0" hangingPunct="1">
              <a:lnSpc>
                <a:spcPct val="100000"/>
              </a:lnSpc>
              <a:spcBef>
                <a:spcPts val="100"/>
              </a:spcBef>
              <a:spcAft>
                <a:spcPts val="0"/>
              </a:spcAft>
              <a:buClrTx/>
              <a:buSzTx/>
              <a:tabLst/>
              <a:defRPr/>
            </a:pPr>
            <a:r>
              <a:rPr kumimoji="0" lang="es-ES_tradnl" sz="1400" b="1" i="0" u="none" strike="noStrike" kern="1200" cap="none" spc="0" normalizeH="0" baseline="0">
                <a:ln>
                  <a:noFill/>
                </a:ln>
                <a:solidFill>
                  <a:prstClr val="black"/>
                </a:solidFill>
                <a:effectLst/>
                <a:uLnTx/>
                <a:uFillTx/>
                <a:ea typeface="+mn-ea"/>
                <a:cs typeface="Calibri"/>
              </a:rPr>
              <a:t>RACIONAL DE CÁLCULO</a:t>
            </a:r>
          </a:p>
          <a:p>
            <a:pPr marL="12700" marR="0" lvl="0" algn="l" defTabSz="914400" rtl="0" eaLnBrk="1" fontAlgn="auto" latinLnBrk="0" hangingPunct="1">
              <a:lnSpc>
                <a:spcPct val="100000"/>
              </a:lnSpc>
              <a:spcBef>
                <a:spcPts val="100"/>
              </a:spcBef>
              <a:spcAft>
                <a:spcPts val="0"/>
              </a:spcAft>
              <a:buClrTx/>
              <a:buSzTx/>
              <a:tabLst/>
              <a:defRPr/>
            </a:pPr>
            <a:endParaRPr lang="es-ES_tradnl" sz="1400" b="1" noProof="0">
              <a:solidFill>
                <a:prstClr val="black"/>
              </a:solidFill>
              <a:cs typeface="Calibri"/>
            </a:endParaRPr>
          </a:p>
          <a:p>
            <a:pPr marL="12700" marR="0" lvl="0" algn="l" defTabSz="914400" rtl="0" eaLnBrk="1" fontAlgn="auto" latinLnBrk="0" hangingPunct="1">
              <a:lnSpc>
                <a:spcPct val="100000"/>
              </a:lnSpc>
              <a:spcBef>
                <a:spcPts val="100"/>
              </a:spcBef>
              <a:spcAft>
                <a:spcPts val="0"/>
              </a:spcAft>
              <a:buClrTx/>
              <a:buSzTx/>
              <a:tabLst/>
              <a:defRPr/>
            </a:pPr>
            <a:r>
              <a:rPr kumimoji="0" lang="es-ES_tradnl" sz="1400" i="0" u="none" strike="noStrike" kern="1200" cap="none" spc="0" normalizeH="0" baseline="0">
                <a:ln>
                  <a:noFill/>
                </a:ln>
                <a:solidFill>
                  <a:prstClr val="black"/>
                </a:solidFill>
                <a:effectLst/>
                <a:uLnTx/>
                <a:uFillTx/>
                <a:ea typeface="+mn-ea"/>
                <a:cs typeface="Calibri"/>
              </a:rPr>
              <a:t>El cumplimiento de la métrica será proporcional , o sea, si el Fabricante posee 1 puerta de EDF en el  PDV, el resultado del criterio será de 33,3%. En caso la tienda tenga 2 puertas KO, el índice será de 66,7%. A partir de 3 puertas, puntuación total.</a:t>
            </a:r>
            <a:endParaRPr kumimoji="0" lang="es-ES_tradnl" sz="1400" i="0" u="none" strike="noStrike" kern="1200" cap="none" spc="0" normalizeH="0" baseline="0" noProof="0">
              <a:ln>
                <a:noFill/>
              </a:ln>
              <a:solidFill>
                <a:prstClr val="black"/>
              </a:solidFill>
              <a:effectLst/>
              <a:uLnTx/>
              <a:uFillTx/>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ea typeface="+mn-ea"/>
              <a:cs typeface="Calibri"/>
            </a:endParaRPr>
          </a:p>
        </p:txBody>
      </p:sp>
      <p:sp>
        <p:nvSpPr>
          <p:cNvPr id="24" name="Retângulo: Cantos Arredondados 23">
            <a:extLst>
              <a:ext uri="{FF2B5EF4-FFF2-40B4-BE49-F238E27FC236}">
                <a16:creationId xmlns:a16="http://schemas.microsoft.com/office/drawing/2014/main" id="{32F967ED-2EBA-448F-B1F9-1924E416B8DB}"/>
              </a:ext>
            </a:extLst>
          </p:cNvPr>
          <p:cNvSpPr/>
          <p:nvPr/>
        </p:nvSpPr>
        <p:spPr>
          <a:xfrm>
            <a:off x="671792" y="5509988"/>
            <a:ext cx="9807735" cy="718181"/>
          </a:xfrm>
          <a:custGeom>
            <a:avLst/>
            <a:gdLst>
              <a:gd name="connsiteX0" fmla="*/ 0 w 9807735"/>
              <a:gd name="connsiteY0" fmla="*/ 359091 h 718181"/>
              <a:gd name="connsiteX1" fmla="*/ 359091 w 9807735"/>
              <a:gd name="connsiteY1" fmla="*/ 0 h 718181"/>
              <a:gd name="connsiteX2" fmla="*/ 1058287 w 9807735"/>
              <a:gd name="connsiteY2" fmla="*/ 0 h 718181"/>
              <a:gd name="connsiteX3" fmla="*/ 1757484 w 9807735"/>
              <a:gd name="connsiteY3" fmla="*/ 0 h 718181"/>
              <a:gd name="connsiteX4" fmla="*/ 2547576 w 9807735"/>
              <a:gd name="connsiteY4" fmla="*/ 0 h 718181"/>
              <a:gd name="connsiteX5" fmla="*/ 3064981 w 9807735"/>
              <a:gd name="connsiteY5" fmla="*/ 0 h 718181"/>
              <a:gd name="connsiteX6" fmla="*/ 3945969 w 9807735"/>
              <a:gd name="connsiteY6" fmla="*/ 0 h 718181"/>
              <a:gd name="connsiteX7" fmla="*/ 4554270 w 9807735"/>
              <a:gd name="connsiteY7" fmla="*/ 0 h 718181"/>
              <a:gd name="connsiteX8" fmla="*/ 5162571 w 9807735"/>
              <a:gd name="connsiteY8" fmla="*/ 0 h 718181"/>
              <a:gd name="connsiteX9" fmla="*/ 5589081 w 9807735"/>
              <a:gd name="connsiteY9" fmla="*/ 0 h 718181"/>
              <a:gd name="connsiteX10" fmla="*/ 6197381 w 9807735"/>
              <a:gd name="connsiteY10" fmla="*/ 0 h 718181"/>
              <a:gd name="connsiteX11" fmla="*/ 6623891 w 9807735"/>
              <a:gd name="connsiteY11" fmla="*/ 0 h 718181"/>
              <a:gd name="connsiteX12" fmla="*/ 7232192 w 9807735"/>
              <a:gd name="connsiteY12" fmla="*/ 0 h 718181"/>
              <a:gd name="connsiteX13" fmla="*/ 8022284 w 9807735"/>
              <a:gd name="connsiteY13" fmla="*/ 0 h 718181"/>
              <a:gd name="connsiteX14" fmla="*/ 8812376 w 9807735"/>
              <a:gd name="connsiteY14" fmla="*/ 0 h 718181"/>
              <a:gd name="connsiteX15" fmla="*/ 9448645 w 9807735"/>
              <a:gd name="connsiteY15" fmla="*/ 0 h 718181"/>
              <a:gd name="connsiteX16" fmla="*/ 9807736 w 9807735"/>
              <a:gd name="connsiteY16" fmla="*/ 359091 h 718181"/>
              <a:gd name="connsiteX17" fmla="*/ 9807735 w 9807735"/>
              <a:gd name="connsiteY17" fmla="*/ 359091 h 718181"/>
              <a:gd name="connsiteX18" fmla="*/ 9448644 w 9807735"/>
              <a:gd name="connsiteY18" fmla="*/ 718182 h 718181"/>
              <a:gd name="connsiteX19" fmla="*/ 9022134 w 9807735"/>
              <a:gd name="connsiteY19" fmla="*/ 718182 h 718181"/>
              <a:gd name="connsiteX20" fmla="*/ 8413833 w 9807735"/>
              <a:gd name="connsiteY20" fmla="*/ 718182 h 718181"/>
              <a:gd name="connsiteX21" fmla="*/ 7896428 w 9807735"/>
              <a:gd name="connsiteY21" fmla="*/ 718182 h 718181"/>
              <a:gd name="connsiteX22" fmla="*/ 7469918 w 9807735"/>
              <a:gd name="connsiteY22" fmla="*/ 718182 h 718181"/>
              <a:gd name="connsiteX23" fmla="*/ 7043408 w 9807735"/>
              <a:gd name="connsiteY23" fmla="*/ 718182 h 718181"/>
              <a:gd name="connsiteX24" fmla="*/ 6526003 w 9807735"/>
              <a:gd name="connsiteY24" fmla="*/ 718182 h 718181"/>
              <a:gd name="connsiteX25" fmla="*/ 5735911 w 9807735"/>
              <a:gd name="connsiteY25" fmla="*/ 718182 h 718181"/>
              <a:gd name="connsiteX26" fmla="*/ 4854924 w 9807735"/>
              <a:gd name="connsiteY26" fmla="*/ 718181 h 718181"/>
              <a:gd name="connsiteX27" fmla="*/ 4064832 w 9807735"/>
              <a:gd name="connsiteY27" fmla="*/ 718181 h 718181"/>
              <a:gd name="connsiteX28" fmla="*/ 3183844 w 9807735"/>
              <a:gd name="connsiteY28" fmla="*/ 718181 h 718181"/>
              <a:gd name="connsiteX29" fmla="*/ 2302857 w 9807735"/>
              <a:gd name="connsiteY29" fmla="*/ 718181 h 718181"/>
              <a:gd name="connsiteX30" fmla="*/ 1694556 w 9807735"/>
              <a:gd name="connsiteY30" fmla="*/ 718181 h 718181"/>
              <a:gd name="connsiteX31" fmla="*/ 1086255 w 9807735"/>
              <a:gd name="connsiteY31" fmla="*/ 718181 h 718181"/>
              <a:gd name="connsiteX32" fmla="*/ 359091 w 9807735"/>
              <a:gd name="connsiteY32" fmla="*/ 718181 h 718181"/>
              <a:gd name="connsiteX33" fmla="*/ 0 w 9807735"/>
              <a:gd name="connsiteY33" fmla="*/ 359090 h 718181"/>
              <a:gd name="connsiteX34" fmla="*/ 0 w 9807735"/>
              <a:gd name="connsiteY34" fmla="*/ 359091 h 71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07735" h="718181" fill="none" extrusionOk="0">
                <a:moveTo>
                  <a:pt x="0" y="359091"/>
                </a:moveTo>
                <a:cubicBezTo>
                  <a:pt x="-17346" y="148239"/>
                  <a:pt x="178747" y="12326"/>
                  <a:pt x="359091" y="0"/>
                </a:cubicBezTo>
                <a:cubicBezTo>
                  <a:pt x="508608" y="-33374"/>
                  <a:pt x="857139" y="20343"/>
                  <a:pt x="1058287" y="0"/>
                </a:cubicBezTo>
                <a:cubicBezTo>
                  <a:pt x="1259435" y="-20343"/>
                  <a:pt x="1585853" y="-16547"/>
                  <a:pt x="1757484" y="0"/>
                </a:cubicBezTo>
                <a:cubicBezTo>
                  <a:pt x="1929115" y="16547"/>
                  <a:pt x="2221119" y="37850"/>
                  <a:pt x="2547576" y="0"/>
                </a:cubicBezTo>
                <a:cubicBezTo>
                  <a:pt x="2874033" y="-37850"/>
                  <a:pt x="2927870" y="12918"/>
                  <a:pt x="3064981" y="0"/>
                </a:cubicBezTo>
                <a:cubicBezTo>
                  <a:pt x="3202093" y="-12918"/>
                  <a:pt x="3688851" y="15697"/>
                  <a:pt x="3945969" y="0"/>
                </a:cubicBezTo>
                <a:cubicBezTo>
                  <a:pt x="4203087" y="-15697"/>
                  <a:pt x="4322911" y="-26891"/>
                  <a:pt x="4554270" y="0"/>
                </a:cubicBezTo>
                <a:cubicBezTo>
                  <a:pt x="4785629" y="26891"/>
                  <a:pt x="5010652" y="16484"/>
                  <a:pt x="5162571" y="0"/>
                </a:cubicBezTo>
                <a:cubicBezTo>
                  <a:pt x="5314490" y="-16484"/>
                  <a:pt x="5459562" y="16623"/>
                  <a:pt x="5589081" y="0"/>
                </a:cubicBezTo>
                <a:cubicBezTo>
                  <a:pt x="5718600" y="-16623"/>
                  <a:pt x="5960651" y="-16822"/>
                  <a:pt x="6197381" y="0"/>
                </a:cubicBezTo>
                <a:cubicBezTo>
                  <a:pt x="6434111" y="16822"/>
                  <a:pt x="6450835" y="14443"/>
                  <a:pt x="6623891" y="0"/>
                </a:cubicBezTo>
                <a:cubicBezTo>
                  <a:pt x="6796947" y="-14443"/>
                  <a:pt x="6996923" y="23563"/>
                  <a:pt x="7232192" y="0"/>
                </a:cubicBezTo>
                <a:cubicBezTo>
                  <a:pt x="7467461" y="-23563"/>
                  <a:pt x="7748450" y="-38048"/>
                  <a:pt x="8022284" y="0"/>
                </a:cubicBezTo>
                <a:cubicBezTo>
                  <a:pt x="8296118" y="38048"/>
                  <a:pt x="8441103" y="38402"/>
                  <a:pt x="8812376" y="0"/>
                </a:cubicBezTo>
                <a:cubicBezTo>
                  <a:pt x="9183649" y="-38402"/>
                  <a:pt x="9260910" y="26218"/>
                  <a:pt x="9448645" y="0"/>
                </a:cubicBezTo>
                <a:cubicBezTo>
                  <a:pt x="9656092" y="-16891"/>
                  <a:pt x="9790887" y="201361"/>
                  <a:pt x="9807736" y="359091"/>
                </a:cubicBezTo>
                <a:lnTo>
                  <a:pt x="9807735" y="359091"/>
                </a:lnTo>
                <a:cubicBezTo>
                  <a:pt x="9816056" y="538536"/>
                  <a:pt x="9671001" y="700615"/>
                  <a:pt x="9448644" y="718182"/>
                </a:cubicBezTo>
                <a:cubicBezTo>
                  <a:pt x="9296111" y="738535"/>
                  <a:pt x="9214070" y="702680"/>
                  <a:pt x="9022134" y="718182"/>
                </a:cubicBezTo>
                <a:cubicBezTo>
                  <a:pt x="8830198" y="733685"/>
                  <a:pt x="8545061" y="739014"/>
                  <a:pt x="8413833" y="718182"/>
                </a:cubicBezTo>
                <a:cubicBezTo>
                  <a:pt x="8282605" y="697350"/>
                  <a:pt x="8017831" y="697137"/>
                  <a:pt x="7896428" y="718182"/>
                </a:cubicBezTo>
                <a:cubicBezTo>
                  <a:pt x="7775026" y="739227"/>
                  <a:pt x="7643120" y="701133"/>
                  <a:pt x="7469918" y="718182"/>
                </a:cubicBezTo>
                <a:cubicBezTo>
                  <a:pt x="7296716" y="735232"/>
                  <a:pt x="7153599" y="705001"/>
                  <a:pt x="7043408" y="718182"/>
                </a:cubicBezTo>
                <a:cubicBezTo>
                  <a:pt x="6933217" y="731364"/>
                  <a:pt x="6764563" y="703827"/>
                  <a:pt x="6526003" y="718182"/>
                </a:cubicBezTo>
                <a:cubicBezTo>
                  <a:pt x="6287444" y="732537"/>
                  <a:pt x="6039032" y="749266"/>
                  <a:pt x="5735911" y="718182"/>
                </a:cubicBezTo>
                <a:cubicBezTo>
                  <a:pt x="5432790" y="687098"/>
                  <a:pt x="5219641" y="675040"/>
                  <a:pt x="4854924" y="718181"/>
                </a:cubicBezTo>
                <a:cubicBezTo>
                  <a:pt x="4490207" y="761323"/>
                  <a:pt x="4243519" y="738550"/>
                  <a:pt x="4064832" y="718181"/>
                </a:cubicBezTo>
                <a:cubicBezTo>
                  <a:pt x="3886145" y="697812"/>
                  <a:pt x="3498074" y="702935"/>
                  <a:pt x="3183844" y="718181"/>
                </a:cubicBezTo>
                <a:cubicBezTo>
                  <a:pt x="2869614" y="733427"/>
                  <a:pt x="2724010" y="712307"/>
                  <a:pt x="2302857" y="718181"/>
                </a:cubicBezTo>
                <a:cubicBezTo>
                  <a:pt x="1881704" y="724055"/>
                  <a:pt x="1946247" y="735349"/>
                  <a:pt x="1694556" y="718181"/>
                </a:cubicBezTo>
                <a:cubicBezTo>
                  <a:pt x="1442865" y="701013"/>
                  <a:pt x="1304752" y="734964"/>
                  <a:pt x="1086255" y="718181"/>
                </a:cubicBezTo>
                <a:cubicBezTo>
                  <a:pt x="867758" y="701398"/>
                  <a:pt x="566731" y="686178"/>
                  <a:pt x="359091" y="718181"/>
                </a:cubicBezTo>
                <a:cubicBezTo>
                  <a:pt x="153736" y="717168"/>
                  <a:pt x="5032" y="532894"/>
                  <a:pt x="0" y="359090"/>
                </a:cubicBezTo>
                <a:lnTo>
                  <a:pt x="0" y="359091"/>
                </a:lnTo>
                <a:close/>
              </a:path>
              <a:path w="9807735" h="718181" stroke="0" extrusionOk="0">
                <a:moveTo>
                  <a:pt x="0" y="359091"/>
                </a:moveTo>
                <a:cubicBezTo>
                  <a:pt x="-12901" y="159388"/>
                  <a:pt x="146848" y="6208"/>
                  <a:pt x="359091" y="0"/>
                </a:cubicBezTo>
                <a:cubicBezTo>
                  <a:pt x="586569" y="-34847"/>
                  <a:pt x="946256" y="25235"/>
                  <a:pt x="1149183" y="0"/>
                </a:cubicBezTo>
                <a:cubicBezTo>
                  <a:pt x="1352110" y="-25235"/>
                  <a:pt x="1522098" y="1428"/>
                  <a:pt x="1666588" y="0"/>
                </a:cubicBezTo>
                <a:cubicBezTo>
                  <a:pt x="1811079" y="-1428"/>
                  <a:pt x="2161728" y="-38999"/>
                  <a:pt x="2547576" y="0"/>
                </a:cubicBezTo>
                <a:cubicBezTo>
                  <a:pt x="2933424" y="38999"/>
                  <a:pt x="2952610" y="-26270"/>
                  <a:pt x="3155877" y="0"/>
                </a:cubicBezTo>
                <a:cubicBezTo>
                  <a:pt x="3359144" y="26270"/>
                  <a:pt x="3496217" y="18303"/>
                  <a:pt x="3582387" y="0"/>
                </a:cubicBezTo>
                <a:cubicBezTo>
                  <a:pt x="3668557" y="-18303"/>
                  <a:pt x="4018148" y="-5269"/>
                  <a:pt x="4190688" y="0"/>
                </a:cubicBezTo>
                <a:cubicBezTo>
                  <a:pt x="4363228" y="5269"/>
                  <a:pt x="4527718" y="-7785"/>
                  <a:pt x="4798989" y="0"/>
                </a:cubicBezTo>
                <a:cubicBezTo>
                  <a:pt x="5070260" y="7785"/>
                  <a:pt x="5308058" y="4524"/>
                  <a:pt x="5589081" y="0"/>
                </a:cubicBezTo>
                <a:cubicBezTo>
                  <a:pt x="5870104" y="-4524"/>
                  <a:pt x="5977448" y="-23975"/>
                  <a:pt x="6288277" y="0"/>
                </a:cubicBezTo>
                <a:cubicBezTo>
                  <a:pt x="6599106" y="23975"/>
                  <a:pt x="6913181" y="19471"/>
                  <a:pt x="7078369" y="0"/>
                </a:cubicBezTo>
                <a:cubicBezTo>
                  <a:pt x="7243557" y="-19471"/>
                  <a:pt x="7564708" y="36544"/>
                  <a:pt x="7868461" y="0"/>
                </a:cubicBezTo>
                <a:cubicBezTo>
                  <a:pt x="8172214" y="-36544"/>
                  <a:pt x="8411857" y="38888"/>
                  <a:pt x="8749449" y="0"/>
                </a:cubicBezTo>
                <a:cubicBezTo>
                  <a:pt x="9087041" y="-38888"/>
                  <a:pt x="9169941" y="10356"/>
                  <a:pt x="9448645" y="0"/>
                </a:cubicBezTo>
                <a:cubicBezTo>
                  <a:pt x="9654603" y="20565"/>
                  <a:pt x="9783220" y="163010"/>
                  <a:pt x="9807736" y="359091"/>
                </a:cubicBezTo>
                <a:lnTo>
                  <a:pt x="9807735" y="359091"/>
                </a:lnTo>
                <a:cubicBezTo>
                  <a:pt x="9777599" y="527264"/>
                  <a:pt x="9628501" y="681656"/>
                  <a:pt x="9448644" y="718182"/>
                </a:cubicBezTo>
                <a:cubicBezTo>
                  <a:pt x="9231247" y="704254"/>
                  <a:pt x="8828908" y="721736"/>
                  <a:pt x="8658552" y="718182"/>
                </a:cubicBezTo>
                <a:cubicBezTo>
                  <a:pt x="8488196" y="714628"/>
                  <a:pt x="8215641" y="697907"/>
                  <a:pt x="7777565" y="718182"/>
                </a:cubicBezTo>
                <a:cubicBezTo>
                  <a:pt x="7339489" y="738457"/>
                  <a:pt x="7513690" y="698839"/>
                  <a:pt x="7351055" y="718182"/>
                </a:cubicBezTo>
                <a:cubicBezTo>
                  <a:pt x="7188420" y="737526"/>
                  <a:pt x="7040185" y="725140"/>
                  <a:pt x="6833650" y="718182"/>
                </a:cubicBezTo>
                <a:cubicBezTo>
                  <a:pt x="6627116" y="711224"/>
                  <a:pt x="6176685" y="692552"/>
                  <a:pt x="5952662" y="718182"/>
                </a:cubicBezTo>
                <a:cubicBezTo>
                  <a:pt x="5728639" y="743812"/>
                  <a:pt x="5686553" y="731917"/>
                  <a:pt x="5526152" y="718182"/>
                </a:cubicBezTo>
                <a:cubicBezTo>
                  <a:pt x="5365751" y="704448"/>
                  <a:pt x="5253355" y="703458"/>
                  <a:pt x="5099642" y="718182"/>
                </a:cubicBezTo>
                <a:cubicBezTo>
                  <a:pt x="4945929" y="732906"/>
                  <a:pt x="4710952" y="712264"/>
                  <a:pt x="4491342" y="718181"/>
                </a:cubicBezTo>
                <a:cubicBezTo>
                  <a:pt x="4271732" y="724098"/>
                  <a:pt x="4072492" y="711761"/>
                  <a:pt x="3701250" y="718181"/>
                </a:cubicBezTo>
                <a:cubicBezTo>
                  <a:pt x="3330008" y="724601"/>
                  <a:pt x="3038938" y="715706"/>
                  <a:pt x="2820262" y="718181"/>
                </a:cubicBezTo>
                <a:cubicBezTo>
                  <a:pt x="2601586" y="720656"/>
                  <a:pt x="2516790" y="730975"/>
                  <a:pt x="2393752" y="718181"/>
                </a:cubicBezTo>
                <a:cubicBezTo>
                  <a:pt x="2270714" y="705388"/>
                  <a:pt x="1799830" y="706744"/>
                  <a:pt x="1603661" y="718181"/>
                </a:cubicBezTo>
                <a:cubicBezTo>
                  <a:pt x="1407492" y="729618"/>
                  <a:pt x="915936" y="750132"/>
                  <a:pt x="359091" y="718181"/>
                </a:cubicBezTo>
                <a:cubicBezTo>
                  <a:pt x="121551" y="733127"/>
                  <a:pt x="-11134" y="538410"/>
                  <a:pt x="0" y="359090"/>
                </a:cubicBezTo>
                <a:lnTo>
                  <a:pt x="0" y="359091"/>
                </a:lnTo>
                <a:close/>
              </a:path>
            </a:pathLst>
          </a:custGeom>
          <a:solidFill>
            <a:srgbClr val="CC3333"/>
          </a:solidFill>
          <a:ln>
            <a:noFill/>
            <a:extLst>
              <a:ext uri="{C807C97D-BFC1-408E-A445-0C87EB9F89A2}">
                <ask:lineSketchStyleProps xmlns:ask="http://schemas.microsoft.com/office/drawing/2018/sketchyshapes" sd="10091685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a:t>TENER POR LO MENOS UN EDF EN LA PRIMERA POSICIÓN PARA CUMPLIMIENTO DE LA MÉTRICA</a:t>
            </a:r>
          </a:p>
        </p:txBody>
      </p:sp>
      <p:pic>
        <p:nvPicPr>
          <p:cNvPr id="26" name="Picture 2">
            <a:extLst>
              <a:ext uri="{FF2B5EF4-FFF2-40B4-BE49-F238E27FC236}">
                <a16:creationId xmlns:a16="http://schemas.microsoft.com/office/drawing/2014/main" id="{CF876654-4DC0-4AD5-AE4E-F5C2A50DFA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904" y="114228"/>
            <a:ext cx="323475" cy="921835"/>
          </a:xfrm>
          <a:prstGeom prst="rect">
            <a:avLst/>
          </a:prstGeom>
          <a:ln w="57150">
            <a:noFill/>
          </a:ln>
        </p:spPr>
      </p:pic>
      <p:sp>
        <p:nvSpPr>
          <p:cNvPr id="28" name="Retângulo: Cantos Arredondados 27">
            <a:extLst>
              <a:ext uri="{FF2B5EF4-FFF2-40B4-BE49-F238E27FC236}">
                <a16:creationId xmlns:a16="http://schemas.microsoft.com/office/drawing/2014/main" id="{0C6ECB99-5487-48EB-969A-CB9A9BFBF9C9}"/>
              </a:ext>
            </a:extLst>
          </p:cNvPr>
          <p:cNvSpPr/>
          <p:nvPr/>
        </p:nvSpPr>
        <p:spPr>
          <a:xfrm>
            <a:off x="794862" y="227683"/>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29" name="Espaço Reservado para Conteúdo 6">
            <a:extLst>
              <a:ext uri="{FF2B5EF4-FFF2-40B4-BE49-F238E27FC236}">
                <a16:creationId xmlns:a16="http://schemas.microsoft.com/office/drawing/2014/main" id="{8B3E46FF-19EC-4B37-8803-CDA8B483C368}"/>
              </a:ext>
            </a:extLst>
          </p:cNvPr>
          <p:cNvSpPr txBox="1">
            <a:spLocks/>
          </p:cNvSpPr>
          <p:nvPr/>
        </p:nvSpPr>
        <p:spPr>
          <a:xfrm>
            <a:off x="842736" y="696946"/>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EQUIPO DE FRIO</a:t>
            </a:r>
          </a:p>
          <a:p>
            <a:pPr marL="0" indent="0">
              <a:buFont typeface="Arial" panose="020B0604020202020204" pitchFamily="34" charset="0"/>
              <a:buNone/>
            </a:pPr>
            <a:endParaRPr lang="es-419" sz="1600" b="1">
              <a:latin typeface="TCCC-UnityText" panose="020B0505030303020204" pitchFamily="34" charset="0"/>
            </a:endParaRPr>
          </a:p>
        </p:txBody>
      </p:sp>
      <p:sp>
        <p:nvSpPr>
          <p:cNvPr id="30" name="Retângulo: Cantos Arredondados 29">
            <a:extLst>
              <a:ext uri="{FF2B5EF4-FFF2-40B4-BE49-F238E27FC236}">
                <a16:creationId xmlns:a16="http://schemas.microsoft.com/office/drawing/2014/main" id="{1D9B7641-BF5F-4441-AD66-90F750BF44EC}"/>
              </a:ext>
            </a:extLst>
          </p:cNvPr>
          <p:cNvSpPr/>
          <p:nvPr/>
        </p:nvSpPr>
        <p:spPr>
          <a:xfrm>
            <a:off x="794862" y="214431"/>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1" name="Espaço Reservado para Conteúdo 6">
            <a:extLst>
              <a:ext uri="{FF2B5EF4-FFF2-40B4-BE49-F238E27FC236}">
                <a16:creationId xmlns:a16="http://schemas.microsoft.com/office/drawing/2014/main" id="{51F35A3F-567C-4C0C-B121-A89864F22462}"/>
              </a:ext>
            </a:extLst>
          </p:cNvPr>
          <p:cNvSpPr txBox="1">
            <a:spLocks/>
          </p:cNvSpPr>
          <p:nvPr/>
        </p:nvSpPr>
        <p:spPr>
          <a:xfrm>
            <a:off x="842736" y="68369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EQUIPO DE FRIO</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653317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err="1">
                <a:latin typeface="Calibri" panose="020F0502020204030204" pitchFamily="34" charset="0"/>
              </a:rPr>
              <a:t>Llenado</a:t>
            </a:r>
            <a:r>
              <a:rPr lang="en-US" sz="1600" b="1" i="0" u="none" strike="noStrike" kern="1200" baseline="0">
                <a:latin typeface="Calibri" panose="020F0502020204030204" pitchFamily="34" charset="0"/>
              </a:rPr>
              <a:t> </a:t>
            </a:r>
            <a:r>
              <a:rPr lang="en-US" sz="1600" b="1" i="0" u="none" strike="noStrike" kern="1200" baseline="0" err="1">
                <a:latin typeface="Calibri" panose="020F0502020204030204" pitchFamily="34" charset="0"/>
              </a:rPr>
              <a:t>mínimo</a:t>
            </a:r>
            <a:r>
              <a:rPr lang="en-US" sz="1600" b="1" i="0" u="none" strike="noStrike" kern="1200" baseline="0">
                <a:latin typeface="Calibri" panose="020F0502020204030204" pitchFamily="34" charset="0"/>
              </a:rPr>
              <a:t> total 70%</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304</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253461F5-B242-4D79-9D52-17BC77FAAD44}"/>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F89D52F7-346B-437C-8445-ACE22ABFB7D2}"/>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4F5A6F9E-DE36-4BBA-AEFE-4330215FFB3E}"/>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15">
            <a:extLst>
              <a:ext uri="{FF2B5EF4-FFF2-40B4-BE49-F238E27FC236}">
                <a16:creationId xmlns:a16="http://schemas.microsoft.com/office/drawing/2014/main" id="{2ED087BD-A783-4512-A71C-D5AF13987FCE}"/>
              </a:ext>
            </a:extLst>
          </p:cNvPr>
          <p:cNvSpPr txBox="1"/>
          <p:nvPr/>
        </p:nvSpPr>
        <p:spPr>
          <a:xfrm>
            <a:off x="599379" y="2036231"/>
            <a:ext cx="9501224" cy="4275529"/>
          </a:xfrm>
          <a:prstGeom prst="rect">
            <a:avLst/>
          </a:prstGeom>
        </p:spPr>
        <p:txBody>
          <a:bodyPr vert="horz" wrap="square" lIns="0" tIns="53340" rIns="0" bIns="0" rtlCol="0">
            <a:spAutoFit/>
          </a:bodyPr>
          <a:lstStyle/>
          <a:p>
            <a:pPr marL="12700" marR="0" lvl="0" indent="0" algn="just"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marR="0" lvl="0" indent="0" algn="just"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just" defTabSz="914400" rtl="0" eaLnBrk="1" fontAlgn="auto" latinLnBrk="0" hangingPunct="1">
              <a:lnSpc>
                <a:spcPct val="100000"/>
              </a:lnSpc>
              <a:spcBef>
                <a:spcPts val="100"/>
              </a:spcBef>
              <a:spcAft>
                <a:spcPts val="0"/>
              </a:spcAft>
              <a:buClrTx/>
              <a:buSzTx/>
              <a:buFontTx/>
              <a:buNone/>
              <a:tabLst/>
              <a:defRPr/>
            </a:pPr>
            <a:r>
              <a:rPr lang="es-ES_tradnl" sz="1400">
                <a:cs typeface="Calibri"/>
              </a:rPr>
              <a:t>La métrica evalúa se los equipamientos KO están abastecidos nuestros productos para consumo inmediato. Por tanto, </a:t>
            </a:r>
            <a:r>
              <a:rPr lang="es-ES_tradnl" sz="1400" b="1">
                <a:cs typeface="Calibri"/>
              </a:rPr>
              <a:t>TODAS </a:t>
            </a:r>
            <a:r>
              <a:rPr lang="es-ES_tradnl" sz="1400">
                <a:cs typeface="Calibri"/>
              </a:rPr>
              <a:t>las EDF KO presentes en el  PDV deben tener una ocupación mínima de 75% con el portfolio Coca-Cola. Un único equipamiento KO con ocupación menor que este porcentaje invalida la métrica. </a:t>
            </a:r>
          </a:p>
          <a:p>
            <a:pPr marL="12700" algn="just">
              <a:spcBef>
                <a:spcPts val="100"/>
              </a:spcBef>
              <a:defRPr/>
            </a:pPr>
            <a:r>
              <a:rPr lang="pt-BR" sz="1400"/>
              <a:t>El calculo de esta métrica </a:t>
            </a:r>
            <a:r>
              <a:rPr lang="pt-BR" sz="1400" err="1"/>
              <a:t>pasará</a:t>
            </a:r>
            <a:r>
              <a:rPr lang="pt-BR" sz="1400"/>
              <a:t> a ser proporcional, </a:t>
            </a:r>
            <a:r>
              <a:rPr lang="pt-BR" sz="1400" err="1"/>
              <a:t>esto</a:t>
            </a:r>
            <a:r>
              <a:rPr lang="pt-BR" sz="1400"/>
              <a:t> significa que </a:t>
            </a:r>
            <a:r>
              <a:rPr lang="pt-BR" sz="1400" err="1"/>
              <a:t>el</a:t>
            </a:r>
            <a:r>
              <a:rPr lang="pt-BR" sz="1400"/>
              <a:t> </a:t>
            </a:r>
            <a:r>
              <a:rPr lang="pt-BR" sz="1400" err="1"/>
              <a:t>puntaje</a:t>
            </a:r>
            <a:r>
              <a:rPr lang="pt-BR" sz="1400"/>
              <a:t> será </a:t>
            </a:r>
            <a:r>
              <a:rPr lang="pt-BR" sz="1400" err="1"/>
              <a:t>otorgado</a:t>
            </a:r>
            <a:r>
              <a:rPr lang="pt-BR" sz="1400"/>
              <a:t> de </a:t>
            </a:r>
            <a:r>
              <a:rPr lang="pt-BR" sz="1400" err="1"/>
              <a:t>acuerdo</a:t>
            </a:r>
            <a:r>
              <a:rPr lang="pt-BR" sz="1400"/>
              <a:t> </a:t>
            </a:r>
            <a:r>
              <a:rPr lang="pt-BR" sz="1400" err="1"/>
              <a:t>con</a:t>
            </a:r>
            <a:r>
              <a:rPr lang="pt-BR" sz="1400"/>
              <a:t> </a:t>
            </a:r>
            <a:r>
              <a:rPr lang="pt-BR" sz="1400" err="1"/>
              <a:t>la</a:t>
            </a:r>
            <a:r>
              <a:rPr lang="pt-BR" sz="1400"/>
              <a:t> </a:t>
            </a:r>
            <a:r>
              <a:rPr lang="pt-BR" sz="1400" err="1"/>
              <a:t>cantidad</a:t>
            </a:r>
            <a:r>
              <a:rPr lang="pt-BR" sz="1400"/>
              <a:t> de </a:t>
            </a:r>
            <a:r>
              <a:rPr lang="pt-BR" sz="1400" err="1"/>
              <a:t>heladera</a:t>
            </a:r>
            <a:r>
              <a:rPr lang="pt-BR" sz="1400"/>
              <a:t> KO que </a:t>
            </a:r>
            <a:r>
              <a:rPr lang="pt-BR" sz="1400" err="1"/>
              <a:t>cumplen</a:t>
            </a:r>
            <a:r>
              <a:rPr lang="pt-BR" sz="1400"/>
              <a:t> </a:t>
            </a:r>
            <a:r>
              <a:rPr lang="pt-BR" sz="1400" err="1"/>
              <a:t>con</a:t>
            </a:r>
            <a:r>
              <a:rPr lang="pt-BR" sz="1400"/>
              <a:t> </a:t>
            </a:r>
            <a:r>
              <a:rPr lang="pt-BR" sz="1400" err="1"/>
              <a:t>la</a:t>
            </a:r>
            <a:r>
              <a:rPr lang="pt-BR" sz="1400"/>
              <a:t> </a:t>
            </a:r>
            <a:r>
              <a:rPr lang="pt-BR" sz="1400" err="1"/>
              <a:t>ocupación</a:t>
            </a:r>
            <a:r>
              <a:rPr lang="pt-BR" sz="1400"/>
              <a:t> mínima solicitada versus </a:t>
            </a:r>
            <a:r>
              <a:rPr lang="pt-BR" sz="1400" err="1"/>
              <a:t>el</a:t>
            </a:r>
            <a:r>
              <a:rPr lang="pt-BR" sz="1400"/>
              <a:t> numero total de </a:t>
            </a:r>
            <a:r>
              <a:rPr lang="pt-BR" sz="1400" err="1"/>
              <a:t>heladeras</a:t>
            </a:r>
            <a:r>
              <a:rPr lang="pt-BR" sz="1400"/>
              <a:t> KO presentes </a:t>
            </a:r>
            <a:r>
              <a:rPr lang="pt-BR" sz="1400" err="1"/>
              <a:t>en</a:t>
            </a:r>
            <a:r>
              <a:rPr lang="pt-BR" sz="1400"/>
              <a:t> </a:t>
            </a:r>
            <a:r>
              <a:rPr lang="pt-BR" sz="1400" err="1"/>
              <a:t>el</a:t>
            </a:r>
            <a:r>
              <a:rPr lang="pt-BR" sz="1400"/>
              <a:t> PDV. De esta forma, si </a:t>
            </a:r>
            <a:r>
              <a:rPr lang="pt-BR" sz="1400" err="1"/>
              <a:t>la</a:t>
            </a:r>
            <a:r>
              <a:rPr lang="pt-BR" sz="1400"/>
              <a:t> </a:t>
            </a:r>
            <a:r>
              <a:rPr lang="pt-BR" sz="1400" err="1"/>
              <a:t>tienda</a:t>
            </a:r>
            <a:r>
              <a:rPr lang="pt-BR" sz="1400"/>
              <a:t> </a:t>
            </a:r>
            <a:r>
              <a:rPr lang="pt-BR" sz="1400" err="1"/>
              <a:t>posee</a:t>
            </a:r>
            <a:r>
              <a:rPr lang="pt-BR" sz="1400"/>
              <a:t> 10 equipos y 8 </a:t>
            </a:r>
            <a:r>
              <a:rPr lang="pt-BR" sz="1400" err="1"/>
              <a:t>cumplen</a:t>
            </a:r>
            <a:r>
              <a:rPr lang="pt-BR" sz="1400"/>
              <a:t> com </a:t>
            </a:r>
            <a:r>
              <a:rPr lang="pt-BR" sz="1400" err="1"/>
              <a:t>el</a:t>
            </a:r>
            <a:r>
              <a:rPr lang="pt-BR" sz="1400"/>
              <a:t> </a:t>
            </a:r>
            <a:r>
              <a:rPr lang="pt-BR" sz="1400" err="1"/>
              <a:t>minimo</a:t>
            </a:r>
            <a:r>
              <a:rPr lang="pt-BR" sz="1400"/>
              <a:t> de 70% de </a:t>
            </a:r>
            <a:r>
              <a:rPr lang="pt-BR" sz="1400" err="1"/>
              <a:t>ocupación</a:t>
            </a:r>
            <a:r>
              <a:rPr lang="pt-BR" sz="1400"/>
              <a:t>, </a:t>
            </a:r>
            <a:r>
              <a:rPr lang="pt-BR" sz="1400" err="1"/>
              <a:t>el</a:t>
            </a:r>
            <a:r>
              <a:rPr lang="pt-BR" sz="1400"/>
              <a:t> fabricante </a:t>
            </a:r>
            <a:r>
              <a:rPr lang="pt-BR" sz="1400" err="1"/>
              <a:t>ganará</a:t>
            </a:r>
            <a:r>
              <a:rPr lang="pt-BR" sz="1400"/>
              <a:t> 80% de </a:t>
            </a:r>
            <a:r>
              <a:rPr lang="pt-BR" sz="1400" err="1"/>
              <a:t>los</a:t>
            </a:r>
            <a:r>
              <a:rPr lang="pt-BR" sz="1400"/>
              <a:t> </a:t>
            </a:r>
            <a:r>
              <a:rPr lang="pt-BR" sz="1400" err="1"/>
              <a:t>puntos</a:t>
            </a:r>
            <a:r>
              <a:rPr lang="pt-BR" sz="1400"/>
              <a:t>.  </a:t>
            </a:r>
            <a:endParaRPr lang="es-ES_tradnl" sz="1400">
              <a:cs typeface="Calibri"/>
            </a:endParaRPr>
          </a:p>
          <a:p>
            <a:pPr marL="12700" marR="0" lvl="0" indent="0" algn="just" defTabSz="914400" rtl="0" eaLnBrk="1" fontAlgn="auto" latinLnBrk="0" hangingPunct="1">
              <a:lnSpc>
                <a:spcPct val="100000"/>
              </a:lnSpc>
              <a:spcBef>
                <a:spcPts val="100"/>
              </a:spcBef>
              <a:spcAft>
                <a:spcPts val="0"/>
              </a:spcAft>
              <a:buClrTx/>
              <a:buSzTx/>
              <a:buFontTx/>
              <a:buNone/>
              <a:tabLst/>
              <a:defRPr/>
            </a:pPr>
            <a:endParaRPr lang="es-ES_tradnl" sz="1400">
              <a:cs typeface="Calibri"/>
            </a:endParaRPr>
          </a:p>
          <a:p>
            <a:pPr marL="12700" algn="just">
              <a:spcBef>
                <a:spcPts val="100"/>
              </a:spcBef>
              <a:defRPr/>
            </a:pPr>
            <a:r>
              <a:rPr lang="es-ES_tradnl" sz="1400" b="1">
                <a:cs typeface="Calibri"/>
              </a:rPr>
              <a:t>OBSERVACIONES:</a:t>
            </a:r>
          </a:p>
          <a:p>
            <a:pPr marL="298450" indent="-285750" algn="just">
              <a:spcBef>
                <a:spcPts val="100"/>
              </a:spcBef>
              <a:buFont typeface="Arial" panose="020B0604020202020204" pitchFamily="34" charset="0"/>
              <a:buChar char="•"/>
              <a:defRPr/>
            </a:pPr>
            <a:r>
              <a:rPr lang="es-ES_tradnl" sz="1400">
                <a:cs typeface="Calibri"/>
              </a:rPr>
              <a:t>Pared EDF KO debe ser medido como un único equipamiento.</a:t>
            </a:r>
          </a:p>
          <a:p>
            <a:pPr marL="298450" indent="-285750" algn="just">
              <a:spcBef>
                <a:spcPts val="100"/>
              </a:spcBef>
              <a:buFont typeface="Arial" panose="020B0604020202020204" pitchFamily="34" charset="0"/>
              <a:buChar char="•"/>
              <a:defRPr/>
            </a:pPr>
            <a:r>
              <a:rPr lang="es-ES_tradnl" sz="1400">
                <a:cs typeface="Calibri"/>
              </a:rPr>
              <a:t>Productos de la marca Monster </a:t>
            </a:r>
            <a:r>
              <a:rPr lang="es-ES_tradnl" sz="1400" b="1">
                <a:cs typeface="Calibri"/>
              </a:rPr>
              <a:t>NO </a:t>
            </a:r>
            <a:r>
              <a:rPr lang="es-ES_tradnl" sz="1400">
                <a:cs typeface="Calibri"/>
              </a:rPr>
              <a:t>son contabilizados como productos KO para el 75% de ocupación.</a:t>
            </a:r>
          </a:p>
          <a:p>
            <a:pPr marL="298450" indent="-285750" algn="just">
              <a:spcBef>
                <a:spcPts val="100"/>
              </a:spcBef>
              <a:buFont typeface="Arial" panose="020B0604020202020204" pitchFamily="34" charset="0"/>
              <a:buChar char="•"/>
              <a:defRPr/>
            </a:pPr>
            <a:r>
              <a:rPr lang="es-ES_tradnl" sz="1400" b="1">
                <a:cs typeface="Calibri"/>
              </a:rPr>
              <a:t>El 75% de ocupación es calculado considerando el espacio total del EDF (capacidad)</a:t>
            </a:r>
            <a:r>
              <a:rPr lang="es-ES_tradnl" sz="1400">
                <a:cs typeface="Calibri"/>
              </a:rPr>
              <a:t>, no solamente los productos que están en el equipamiento , o sea, espacios vacíos , invasiones y objetos de las demás categorías ( UFO, </a:t>
            </a:r>
            <a:r>
              <a:rPr lang="es-ES_tradnl" sz="1400" err="1">
                <a:cs typeface="Calibri"/>
              </a:rPr>
              <a:t>Foreign</a:t>
            </a:r>
            <a:r>
              <a:rPr lang="es-ES_tradnl" sz="1400">
                <a:cs typeface="Calibri"/>
              </a:rPr>
              <a:t>) impactan en el denominador del racional de ocupación del EDF . </a:t>
            </a:r>
          </a:p>
          <a:p>
            <a:pPr marL="298450" indent="-285750" algn="just">
              <a:spcBef>
                <a:spcPts val="100"/>
              </a:spcBef>
              <a:buFont typeface="Arial" panose="020B0604020202020204" pitchFamily="34" charset="0"/>
              <a:buChar char="•"/>
              <a:defRPr/>
            </a:pPr>
            <a:r>
              <a:rPr lang="es-ES_tradnl" sz="1400">
                <a:cs typeface="Calibri"/>
              </a:rPr>
              <a:t>Para cubrir las dinámicas de mercado, será adoptada una </a:t>
            </a:r>
            <a:r>
              <a:rPr lang="es-ES_tradnl" sz="1400" b="1">
                <a:cs typeface="Calibri"/>
              </a:rPr>
              <a:t>tolerancia</a:t>
            </a:r>
            <a:r>
              <a:rPr lang="es-ES_tradnl" sz="1400">
                <a:cs typeface="Calibri"/>
              </a:rPr>
              <a:t> mínima para cálculo del objetivo de 75% ocupación -&gt; </a:t>
            </a:r>
            <a:r>
              <a:rPr lang="es-ES_tradnl" sz="1400" b="1">
                <a:cs typeface="Calibri"/>
              </a:rPr>
              <a:t>-5pp del total de frentes, o sea &gt;=70% de ocupación </a:t>
            </a:r>
            <a:r>
              <a:rPr lang="es-ES_tradnl" sz="1400">
                <a:cs typeface="Calibri"/>
              </a:rPr>
              <a:t>valida a métrica. </a:t>
            </a:r>
          </a:p>
          <a:p>
            <a:pPr marL="12700" marR="0" lvl="0" algn="just" defTabSz="914400" rtl="0" eaLnBrk="1" fontAlgn="auto" latinLnBrk="0" hangingPunct="1">
              <a:lnSpc>
                <a:spcPct val="100000"/>
              </a:lnSpc>
              <a:spcBef>
                <a:spcPts val="100"/>
              </a:spcBef>
              <a:spcAft>
                <a:spcPts val="0"/>
              </a:spcAft>
              <a:buClrTx/>
              <a:buSzTx/>
              <a:tabLst/>
              <a:defRPr/>
            </a:pPr>
            <a:endParaRPr lang="es-ES_tradnl" sz="1400">
              <a:cs typeface="Calibri"/>
            </a:endParaRPr>
          </a:p>
          <a:p>
            <a:pPr marL="12700" algn="just">
              <a:defRPr/>
            </a:pPr>
            <a:endParaRPr lang="es-ES_tradnl" sz="1400">
              <a:latin typeface="Calibri" panose="020F0502020204030204" pitchFamily="34" charset="0"/>
            </a:endParaRPr>
          </a:p>
        </p:txBody>
      </p:sp>
      <p:pic>
        <p:nvPicPr>
          <p:cNvPr id="24" name="Imagem 23">
            <a:extLst>
              <a:ext uri="{FF2B5EF4-FFF2-40B4-BE49-F238E27FC236}">
                <a16:creationId xmlns:a16="http://schemas.microsoft.com/office/drawing/2014/main" id="{BB70CDF5-EADC-4AAC-A2DD-75B78EC2A8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1996" y="2436105"/>
            <a:ext cx="1437357" cy="3375860"/>
          </a:xfrm>
          <a:prstGeom prst="rect">
            <a:avLst/>
          </a:prstGeom>
        </p:spPr>
      </p:pic>
      <p:pic>
        <p:nvPicPr>
          <p:cNvPr id="25" name="Imagem 24">
            <a:extLst>
              <a:ext uri="{FF2B5EF4-FFF2-40B4-BE49-F238E27FC236}">
                <a16:creationId xmlns:a16="http://schemas.microsoft.com/office/drawing/2014/main" id="{EEB7910E-D1C1-48A9-8E8E-0FAC5539A9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sp>
        <p:nvSpPr>
          <p:cNvPr id="26" name="Retângulo 50">
            <a:extLst>
              <a:ext uri="{FF2B5EF4-FFF2-40B4-BE49-F238E27FC236}">
                <a16:creationId xmlns:a16="http://schemas.microsoft.com/office/drawing/2014/main" id="{EB56A9CD-B6BB-46CF-B4A1-1D5C86548711}"/>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27" name="Retângulo 50">
            <a:extLst>
              <a:ext uri="{FF2B5EF4-FFF2-40B4-BE49-F238E27FC236}">
                <a16:creationId xmlns:a16="http://schemas.microsoft.com/office/drawing/2014/main" id="{CED351A7-74F4-4CA6-85A4-1A9CE8DCF3D6}"/>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28" name="Retângulo 50">
            <a:extLst>
              <a:ext uri="{FF2B5EF4-FFF2-40B4-BE49-F238E27FC236}">
                <a16:creationId xmlns:a16="http://schemas.microsoft.com/office/drawing/2014/main" id="{A18B9EFB-6749-4D34-9B4B-97ADF73DEB83}"/>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6,2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pic>
        <p:nvPicPr>
          <p:cNvPr id="29" name="Picture 2">
            <a:extLst>
              <a:ext uri="{FF2B5EF4-FFF2-40B4-BE49-F238E27FC236}">
                <a16:creationId xmlns:a16="http://schemas.microsoft.com/office/drawing/2014/main" id="{080C8F27-CE94-475F-9665-B3BBE10754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904" y="114228"/>
            <a:ext cx="323475" cy="921835"/>
          </a:xfrm>
          <a:prstGeom prst="rect">
            <a:avLst/>
          </a:prstGeom>
          <a:ln w="57150">
            <a:noFill/>
          </a:ln>
        </p:spPr>
      </p:pic>
      <p:sp>
        <p:nvSpPr>
          <p:cNvPr id="31" name="Retângulo: Cantos Arredondados 30">
            <a:extLst>
              <a:ext uri="{FF2B5EF4-FFF2-40B4-BE49-F238E27FC236}">
                <a16:creationId xmlns:a16="http://schemas.microsoft.com/office/drawing/2014/main" id="{66353D22-013F-47D8-B0F6-B1AF01C5110C}"/>
              </a:ext>
            </a:extLst>
          </p:cNvPr>
          <p:cNvSpPr/>
          <p:nvPr/>
        </p:nvSpPr>
        <p:spPr>
          <a:xfrm>
            <a:off x="794862" y="214431"/>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2" name="Espaço Reservado para Conteúdo 6">
            <a:extLst>
              <a:ext uri="{FF2B5EF4-FFF2-40B4-BE49-F238E27FC236}">
                <a16:creationId xmlns:a16="http://schemas.microsoft.com/office/drawing/2014/main" id="{209A97D6-D318-4D9A-8371-619568CA91B0}"/>
              </a:ext>
            </a:extLst>
          </p:cNvPr>
          <p:cNvSpPr txBox="1">
            <a:spLocks/>
          </p:cNvSpPr>
          <p:nvPr/>
        </p:nvSpPr>
        <p:spPr>
          <a:xfrm>
            <a:off x="842736" y="68369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EQUIPO DE FRIO</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515979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19">
            <a:extLst>
              <a:ext uri="{FF2B5EF4-FFF2-40B4-BE49-F238E27FC236}">
                <a16:creationId xmlns:a16="http://schemas.microsoft.com/office/drawing/2014/main" id="{2453A432-DD6E-4009-93C2-EB3F5276C002}"/>
              </a:ext>
            </a:extLst>
          </p:cNvPr>
          <p:cNvSpPr txBox="1"/>
          <p:nvPr/>
        </p:nvSpPr>
        <p:spPr>
          <a:xfrm>
            <a:off x="670922" y="1217303"/>
            <a:ext cx="11265484" cy="3410549"/>
          </a:xfrm>
          <a:prstGeom prst="rect">
            <a:avLst/>
          </a:prstGeom>
        </p:spPr>
        <p:txBody>
          <a:bodyPr vert="horz" wrap="square" lIns="0" tIns="9525" rIns="0" bIns="0" rtlCol="0">
            <a:spAutoFit/>
          </a:bodyPr>
          <a:lstStyle/>
          <a:p>
            <a:pPr marR="5239" defTabSz="685800">
              <a:defRPr/>
            </a:pPr>
            <a:r>
              <a:rPr lang="es-419" sz="1400" b="1" spc="-23">
                <a:solidFill>
                  <a:prstClr val="black"/>
                </a:solidFill>
                <a:cs typeface="Calibri"/>
              </a:rPr>
              <a:t>Todos l</a:t>
            </a:r>
            <a:r>
              <a:rPr lang="es-419" sz="1400" b="1" spc="-4">
                <a:solidFill>
                  <a:prstClr val="black"/>
                </a:solidFill>
                <a:cs typeface="Calibri"/>
              </a:rPr>
              <a:t>os </a:t>
            </a:r>
            <a:r>
              <a:rPr lang="es-419" sz="1400" b="1" spc="-8">
                <a:solidFill>
                  <a:prstClr val="black"/>
                </a:solidFill>
                <a:cs typeface="Calibri"/>
              </a:rPr>
              <a:t>tipos </a:t>
            </a:r>
            <a:r>
              <a:rPr lang="es-419" sz="1400" b="1" spc="-4">
                <a:solidFill>
                  <a:prstClr val="black"/>
                </a:solidFill>
                <a:cs typeface="Calibri"/>
              </a:rPr>
              <a:t>de </a:t>
            </a:r>
            <a:r>
              <a:rPr lang="es-419" sz="1400" b="1">
                <a:solidFill>
                  <a:prstClr val="black"/>
                </a:solidFill>
                <a:cs typeface="Calibri"/>
              </a:rPr>
              <a:t>Rack </a:t>
            </a:r>
            <a:r>
              <a:rPr lang="es-419" sz="1400" b="1" spc="-26">
                <a:solidFill>
                  <a:prstClr val="black"/>
                </a:solidFill>
                <a:cs typeface="Calibri"/>
              </a:rPr>
              <a:t>KO serán validados de la misma manera, siendo necesaria la </a:t>
            </a:r>
            <a:r>
              <a:rPr lang="es-419" sz="1400" b="1" spc="-8">
                <a:solidFill>
                  <a:prstClr val="black"/>
                </a:solidFill>
                <a:cs typeface="Calibri"/>
              </a:rPr>
              <a:t>OCUPACIÓN MÍNIMA DE </a:t>
            </a:r>
            <a:r>
              <a:rPr lang="es-419" sz="1400" b="1">
                <a:solidFill>
                  <a:prstClr val="black"/>
                </a:solidFill>
                <a:cs typeface="Calibri"/>
              </a:rPr>
              <a:t>70% </a:t>
            </a:r>
            <a:r>
              <a:rPr lang="es-419" sz="1400" b="1" spc="-11">
                <a:solidFill>
                  <a:prstClr val="black"/>
                </a:solidFill>
                <a:cs typeface="Calibri"/>
              </a:rPr>
              <a:t>, SIENDO 50% DE LA OCUPACIÓN CON LA MARCA PRINCIPAL DE LA ACTIVACIÓN</a:t>
            </a:r>
            <a:endParaRPr lang="es-419" sz="1400" spc="-11">
              <a:solidFill>
                <a:prstClr val="black"/>
              </a:solidFill>
              <a:cs typeface="Calibri"/>
            </a:endParaRPr>
          </a:p>
          <a:p>
            <a:pPr marR="5239" defTabSz="685800">
              <a:defRPr/>
            </a:pPr>
            <a:endParaRPr lang="es-419" sz="1100" b="1">
              <a:solidFill>
                <a:srgbClr val="303030"/>
              </a:solidFill>
              <a:latin typeface="TCCC-UnityText" panose="020B0505030303020204" pitchFamily="34" charset="0"/>
              <a:ea typeface="+mj-ea"/>
              <a:cs typeface="+mj-cs"/>
            </a:endParaRPr>
          </a:p>
          <a:p>
            <a:pPr marR="3810" defTabSz="685800">
              <a:defRPr/>
            </a:pPr>
            <a:r>
              <a:rPr lang="es-419" sz="1400">
                <a:solidFill>
                  <a:prstClr val="black"/>
                </a:solidFill>
                <a:cs typeface="Calibri"/>
              </a:rPr>
              <a:t>No es necesario que el rack utilizado tenga el mismo </a:t>
            </a:r>
            <a:r>
              <a:rPr lang="es-419" sz="1400" err="1">
                <a:solidFill>
                  <a:prstClr val="black"/>
                </a:solidFill>
                <a:cs typeface="Calibri"/>
              </a:rPr>
              <a:t>layout</a:t>
            </a:r>
            <a:r>
              <a:rPr lang="es-419" sz="1400">
                <a:solidFill>
                  <a:prstClr val="black"/>
                </a:solidFill>
                <a:cs typeface="Calibri"/>
              </a:rPr>
              <a:t> de la marca que ocupan (</a:t>
            </a:r>
            <a:r>
              <a:rPr lang="es-419" sz="1400" b="1">
                <a:solidFill>
                  <a:prstClr val="black"/>
                </a:solidFill>
                <a:cs typeface="Calibri"/>
              </a:rPr>
              <a:t>cualquier rack KO puede ser utilizado para la ocupación de los productos de diferentes categorías</a:t>
            </a:r>
            <a:r>
              <a:rPr lang="es-419" sz="1400">
                <a:solidFill>
                  <a:prstClr val="black"/>
                </a:solidFill>
                <a:cs typeface="Calibri"/>
              </a:rPr>
              <a:t>). Al mismo tiempo, la recomendación ESTRATÉGICA es que los equipos prioricen los racks relacionados con los productos ejecutados, reforzando el concepto de ocasión y comunicación de nuestro portfolio. </a:t>
            </a:r>
          </a:p>
          <a:p>
            <a:pPr marR="3810" defTabSz="685800">
              <a:defRPr/>
            </a:pPr>
            <a:endParaRPr lang="es-419" sz="1400">
              <a:solidFill>
                <a:prstClr val="black"/>
              </a:solidFill>
              <a:cs typeface="Calibri"/>
            </a:endParaRPr>
          </a:p>
          <a:p>
            <a:pPr marR="3810" defTabSz="685800">
              <a:defRPr/>
            </a:pPr>
            <a:r>
              <a:rPr lang="es-419" sz="1400">
                <a:solidFill>
                  <a:prstClr val="black"/>
                </a:solidFill>
                <a:cs typeface="Calibri"/>
              </a:rPr>
              <a:t>Se considera como Rack a un equipamiento normalmente metálico y/o plástico con algún Logo/Marca, con la dimensión mínima de Altura + Largura + Profundidad &gt; 160 cm</a:t>
            </a:r>
          </a:p>
          <a:p>
            <a:pPr marR="3810" defTabSz="685800">
              <a:defRPr/>
            </a:pPr>
            <a:r>
              <a:rPr lang="es-419" sz="1400">
                <a:solidFill>
                  <a:prstClr val="black"/>
                </a:solidFill>
                <a:cs typeface="Calibri"/>
              </a:rPr>
              <a:t>Además, un Rack KO es un Rack con </a:t>
            </a:r>
            <a:r>
              <a:rPr lang="es-419" sz="1400" b="1">
                <a:solidFill>
                  <a:prstClr val="black"/>
                </a:solidFill>
                <a:cs typeface="Calibri"/>
              </a:rPr>
              <a:t>comunicación de alguna marca Coca Cola impresa en la estructura del equipo</a:t>
            </a:r>
            <a:r>
              <a:rPr lang="es-419" sz="1400">
                <a:solidFill>
                  <a:prstClr val="black"/>
                </a:solidFill>
                <a:cs typeface="Calibri"/>
              </a:rPr>
              <a:t>, o con referencia directa a Coca Cola. </a:t>
            </a:r>
            <a:r>
              <a:rPr lang="es-419" sz="1400" b="1">
                <a:solidFill>
                  <a:prstClr val="black"/>
                </a:solidFill>
                <a:cs typeface="Calibri"/>
              </a:rPr>
              <a:t>En el caso de que el rack no cuente con esa comunicación de marca, también estaría validado. Los frentes laterales también validan el </a:t>
            </a:r>
            <a:r>
              <a:rPr lang="es-419" sz="1400" b="1" err="1">
                <a:solidFill>
                  <a:prstClr val="black"/>
                </a:solidFill>
                <a:cs typeface="Calibri"/>
              </a:rPr>
              <a:t>hotspot</a:t>
            </a:r>
            <a:r>
              <a:rPr lang="es-419" sz="1400" b="1">
                <a:solidFill>
                  <a:prstClr val="black"/>
                </a:solidFill>
                <a:cs typeface="Calibri"/>
              </a:rPr>
              <a:t>. </a:t>
            </a:r>
          </a:p>
          <a:p>
            <a:pPr marR="3810" defTabSz="685800">
              <a:defRPr/>
            </a:pPr>
            <a:endParaRPr lang="es-419" sz="1400">
              <a:solidFill>
                <a:prstClr val="black"/>
              </a:solidFill>
              <a:cs typeface="Calibri"/>
            </a:endParaRPr>
          </a:p>
          <a:p>
            <a:pPr marR="3810" defTabSz="685800">
              <a:defRPr/>
            </a:pPr>
            <a:r>
              <a:rPr lang="es-419" sz="1400">
                <a:solidFill>
                  <a:prstClr val="black"/>
                </a:solidFill>
                <a:cs typeface="Calibri"/>
              </a:rPr>
              <a:t>Por otro lado, una Punta de Góndola Rack KO son estructuras localizadas en las extremidades de las Góndolas, cumpliendo el papel de Punta de Góndola. </a:t>
            </a:r>
            <a:endParaRPr lang="es-419" sz="1400" b="1">
              <a:solidFill>
                <a:prstClr val="black"/>
              </a:solidFill>
              <a:cs typeface="Calibri"/>
            </a:endParaRPr>
          </a:p>
          <a:p>
            <a:pPr rtl="0" fontAlgn="base"/>
            <a:r>
              <a:rPr lang="es-ES" sz="1400" b="1">
                <a:solidFill>
                  <a:srgbClr val="000000"/>
                </a:solidFill>
              </a:rPr>
              <a:t>P</a:t>
            </a:r>
            <a:r>
              <a:rPr lang="es-ES" sz="1400" b="1" i="0" u="none" strike="noStrike">
                <a:solidFill>
                  <a:srgbClr val="000000"/>
                </a:solidFill>
                <a:effectLst/>
              </a:rPr>
              <a:t>lataformas temporales no cuentan como una activación válida</a:t>
            </a:r>
            <a:r>
              <a:rPr lang="en-US" sz="1400" b="1" i="0">
                <a:solidFill>
                  <a:srgbClr val="000000"/>
                </a:solidFill>
                <a:effectLst/>
              </a:rPr>
              <a:t>​</a:t>
            </a:r>
            <a:r>
              <a:rPr lang="en-US" sz="1400" b="1">
                <a:solidFill>
                  <a:srgbClr val="000000"/>
                </a:solidFill>
              </a:rPr>
              <a:t>. </a:t>
            </a:r>
            <a:r>
              <a:rPr lang="en-US" sz="1400" b="1" err="1">
                <a:solidFill>
                  <a:srgbClr val="000000"/>
                </a:solidFill>
              </a:rPr>
              <a:t>En</a:t>
            </a:r>
            <a:r>
              <a:rPr lang="en-US" sz="1400" b="1">
                <a:solidFill>
                  <a:srgbClr val="000000"/>
                </a:solidFill>
              </a:rPr>
              <a:t> e</a:t>
            </a:r>
            <a:r>
              <a:rPr lang="es-ES" sz="1400" b="1" i="0" u="none" strike="noStrike">
                <a:solidFill>
                  <a:srgbClr val="000000"/>
                </a:solidFill>
                <a:effectLst/>
              </a:rPr>
              <a:t>l 2022 no es necesaria la ubicación exacta para que el </a:t>
            </a:r>
            <a:r>
              <a:rPr lang="es-ES" sz="1400" b="1" i="0" u="none" strike="noStrike" err="1">
                <a:solidFill>
                  <a:srgbClr val="000000"/>
                </a:solidFill>
                <a:effectLst/>
              </a:rPr>
              <a:t>hotspot</a:t>
            </a:r>
            <a:r>
              <a:rPr lang="es-ES" sz="1400" b="1" i="0" u="none" strike="noStrike">
                <a:solidFill>
                  <a:srgbClr val="000000"/>
                </a:solidFill>
                <a:effectLst/>
              </a:rPr>
              <a:t> sea válido.</a:t>
            </a:r>
            <a:endParaRPr lang="en-US" sz="1400" b="1" i="0">
              <a:solidFill>
                <a:srgbClr val="000000"/>
              </a:solidFill>
              <a:effectLst/>
            </a:endParaRPr>
          </a:p>
          <a:p>
            <a:pPr marR="3810" defTabSz="685800">
              <a:defRPr/>
            </a:pPr>
            <a:endParaRPr lang="es-419" sz="1400">
              <a:solidFill>
                <a:prstClr val="black"/>
              </a:solidFill>
              <a:cs typeface="Calibri"/>
            </a:endParaRPr>
          </a:p>
          <a:p>
            <a:pPr marR="3810" defTabSz="685800">
              <a:defRPr/>
            </a:pPr>
            <a:endParaRPr lang="es-419" sz="1400">
              <a:solidFill>
                <a:prstClr val="black"/>
              </a:solidFill>
              <a:cs typeface="Calibri"/>
            </a:endParaRPr>
          </a:p>
        </p:txBody>
      </p:sp>
      <p:sp>
        <p:nvSpPr>
          <p:cNvPr id="34" name="object 7">
            <a:extLst>
              <a:ext uri="{FF2B5EF4-FFF2-40B4-BE49-F238E27FC236}">
                <a16:creationId xmlns:a16="http://schemas.microsoft.com/office/drawing/2014/main" id="{36D5D178-92DC-4633-B434-F32C1ECACE92}"/>
              </a:ext>
            </a:extLst>
          </p:cNvPr>
          <p:cNvSpPr txBox="1">
            <a:spLocks/>
          </p:cNvSpPr>
          <p:nvPr/>
        </p:nvSpPr>
        <p:spPr>
          <a:xfrm>
            <a:off x="670921" y="988443"/>
            <a:ext cx="5108526" cy="246221"/>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algn="l"/>
            <a:r>
              <a:rPr lang="pt-BR" sz="1600">
                <a:solidFill>
                  <a:srgbClr val="303030"/>
                </a:solidFill>
                <a:latin typeface="TCCC-UnityText" panose="020B0505030303020204" pitchFamily="34" charset="0"/>
                <a:ea typeface="+mj-ea"/>
                <a:cs typeface="+mj-cs"/>
              </a:rPr>
              <a:t>VALIDACIÓN</a:t>
            </a:r>
            <a:r>
              <a:rPr lang="pt-BR" sz="1600">
                <a:latin typeface="+mj-lt"/>
              </a:rPr>
              <a:t> </a:t>
            </a:r>
            <a:r>
              <a:rPr lang="pt-BR" sz="1600">
                <a:solidFill>
                  <a:srgbClr val="303030"/>
                </a:solidFill>
                <a:latin typeface="TCCC-UnityText" panose="020B0505030303020204" pitchFamily="34" charset="0"/>
                <a:ea typeface="+mj-ea"/>
                <a:cs typeface="+mj-cs"/>
              </a:rPr>
              <a:t>DE</a:t>
            </a:r>
            <a:r>
              <a:rPr lang="pt-BR" sz="1600">
                <a:latin typeface="+mj-lt"/>
              </a:rPr>
              <a:t> </a:t>
            </a:r>
            <a:r>
              <a:rPr lang="pt-BR" sz="1600">
                <a:solidFill>
                  <a:srgbClr val="303030"/>
                </a:solidFill>
                <a:latin typeface="TCCC-UnityText" panose="020B0505030303020204" pitchFamily="34" charset="0"/>
                <a:ea typeface="+mj-ea"/>
                <a:cs typeface="+mj-cs"/>
              </a:rPr>
              <a:t>RACKS</a:t>
            </a:r>
            <a:r>
              <a:rPr lang="pt-BR" sz="1600">
                <a:latin typeface="+mj-lt"/>
              </a:rPr>
              <a:t> </a:t>
            </a:r>
            <a:r>
              <a:rPr lang="pt-BR" sz="1600">
                <a:solidFill>
                  <a:srgbClr val="303030"/>
                </a:solidFill>
                <a:latin typeface="TCCC-UnityText" panose="020B0505030303020204" pitchFamily="34" charset="0"/>
                <a:ea typeface="+mj-ea"/>
                <a:cs typeface="+mj-cs"/>
              </a:rPr>
              <a:t>KO</a:t>
            </a:r>
          </a:p>
        </p:txBody>
      </p:sp>
      <p:sp>
        <p:nvSpPr>
          <p:cNvPr id="12" name="Título 3">
            <a:extLst>
              <a:ext uri="{FF2B5EF4-FFF2-40B4-BE49-F238E27FC236}">
                <a16:creationId xmlns:a16="http://schemas.microsoft.com/office/drawing/2014/main" id="{79C66DFD-8808-4CCC-856D-AD67E73D73EF}"/>
              </a:ext>
            </a:extLst>
          </p:cNvPr>
          <p:cNvSpPr txBox="1">
            <a:spLocks/>
          </p:cNvSpPr>
          <p:nvPr/>
        </p:nvSpPr>
        <p:spPr>
          <a:xfrm>
            <a:off x="670921" y="-119971"/>
            <a:ext cx="112654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pt-BR">
                <a:solidFill>
                  <a:srgbClr val="303030"/>
                </a:solidFill>
              </a:rPr>
              <a:t>ACTIVACIÓN </a:t>
            </a:r>
            <a:endParaRPr lang="es-419">
              <a:solidFill>
                <a:srgbClr val="303030"/>
              </a:solidFill>
            </a:endParaRPr>
          </a:p>
        </p:txBody>
      </p:sp>
      <p:sp>
        <p:nvSpPr>
          <p:cNvPr id="16" name="object 10">
            <a:extLst>
              <a:ext uri="{FF2B5EF4-FFF2-40B4-BE49-F238E27FC236}">
                <a16:creationId xmlns:a16="http://schemas.microsoft.com/office/drawing/2014/main" id="{8917B8D3-E56B-4B61-9CF2-9ECD210F8834}"/>
              </a:ext>
            </a:extLst>
          </p:cNvPr>
          <p:cNvSpPr/>
          <p:nvPr/>
        </p:nvSpPr>
        <p:spPr>
          <a:xfrm>
            <a:off x="9380714" y="3887862"/>
            <a:ext cx="1326819" cy="3268639"/>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mj-lt"/>
              <a:ea typeface="+mn-ea"/>
              <a:cs typeface="+mn-cs"/>
            </a:endParaRPr>
          </a:p>
        </p:txBody>
      </p:sp>
      <p:pic>
        <p:nvPicPr>
          <p:cNvPr id="17" name="Picture 7" descr="A picture containing sitting, cake, table, snow&#10;&#10;Description automatically generated">
            <a:extLst>
              <a:ext uri="{FF2B5EF4-FFF2-40B4-BE49-F238E27FC236}">
                <a16:creationId xmlns:a16="http://schemas.microsoft.com/office/drawing/2014/main" id="{636C1EDA-44D6-4379-B395-32E214A0195A}"/>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684" b="96253" l="9955" r="89593">
                        <a14:foregroundMark x1="56561" y1="27166" x2="56561" y2="27166"/>
                        <a14:foregroundMark x1="52941" y1="14988" x2="52941" y2="14988"/>
                        <a14:foregroundMark x1="52941" y1="14988" x2="52941" y2="14988"/>
                        <a14:foregroundMark x1="64253" y1="11710" x2="64253" y2="11710"/>
                        <a14:foregroundMark x1="64253" y1="10539" x2="64253" y2="10539"/>
                        <a14:foregroundMark x1="66968" y1="10539" x2="66968" y2="10539"/>
                        <a14:foregroundMark x1="71946" y1="10539" x2="71946" y2="10539"/>
                        <a14:foregroundMark x1="60633" y1="6557" x2="60633" y2="6557"/>
                        <a14:foregroundMark x1="51584" y1="6557" x2="49321" y2="4684"/>
                        <a14:foregroundMark x1="39367" y1="96253" x2="39367" y2="96253"/>
                      </a14:backgroundRemoval>
                    </a14:imgEffect>
                  </a14:imgLayer>
                </a14:imgProps>
              </a:ext>
              <a:ext uri="{28A0092B-C50C-407E-A947-70E740481C1C}">
                <a14:useLocalDpi xmlns:a14="http://schemas.microsoft.com/office/drawing/2010/main"/>
              </a:ext>
            </a:extLst>
          </a:blip>
          <a:stretch>
            <a:fillRect/>
          </a:stretch>
        </p:blipFill>
        <p:spPr>
          <a:xfrm>
            <a:off x="3864374" y="4265174"/>
            <a:ext cx="1326819" cy="2572070"/>
          </a:xfrm>
          <a:prstGeom prst="rect">
            <a:avLst/>
          </a:prstGeom>
        </p:spPr>
      </p:pic>
      <p:pic>
        <p:nvPicPr>
          <p:cNvPr id="19" name="Picture 5" descr="A picture containing small, table, sitting, filled&#10;&#10;Description automatically generated">
            <a:extLst>
              <a:ext uri="{FF2B5EF4-FFF2-40B4-BE49-F238E27FC236}">
                <a16:creationId xmlns:a16="http://schemas.microsoft.com/office/drawing/2014/main" id="{DABEC0B0-91B4-472E-9C89-2D55CAA0044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84" b="95616" l="6790" r="88889">
                        <a14:foregroundMark x1="30864" y1="4384" x2="30864" y2="4384"/>
                        <a14:foregroundMark x1="27778" y1="8219" x2="27778" y2="8219"/>
                        <a14:foregroundMark x1="8025" y1="6575" x2="8025" y2="6575"/>
                        <a14:foregroundMark x1="10494" y1="9315" x2="10494" y2="9315"/>
                        <a14:foregroundMark x1="19136" y1="12603" x2="19136" y2="12603"/>
                        <a14:foregroundMark x1="19136" y1="12055" x2="19136" y2="12055"/>
                        <a14:foregroundMark x1="16667" y1="12055" x2="16667" y2="12055"/>
                        <a14:foregroundMark x1="25309" y1="12603" x2="25309" y2="12603"/>
                        <a14:foregroundMark x1="45679" y1="12055" x2="45679" y2="12055"/>
                        <a14:foregroundMark x1="46914" y1="7671" x2="46914" y2="7671"/>
                        <a14:foregroundMark x1="41975" y1="95890" x2="41975" y2="95890"/>
                        <a14:foregroundMark x1="35802" y1="90411" x2="35802" y2="90411"/>
                        <a14:foregroundMark x1="16667" y1="90411" x2="16667" y2="90411"/>
                        <a14:foregroundMark x1="20370" y1="90411" x2="20370" y2="90411"/>
                        <a14:foregroundMark x1="27778" y1="92603" x2="27778" y2="92603"/>
                        <a14:foregroundMark x1="32099" y1="94247" x2="32099" y2="94247"/>
                        <a14:foregroundMark x1="30247" y1="92603" x2="30247" y2="92603"/>
                        <a14:foregroundMark x1="16667" y1="89863" x2="16667" y2="89863"/>
                        <a14:foregroundMark x1="9259" y1="84384" x2="9259" y2="84384"/>
                        <a14:foregroundMark x1="6790" y1="83836" x2="6790" y2="83836"/>
                        <a14:foregroundMark x1="82099" y1="40274" x2="82099" y2="40274"/>
                        <a14:foregroundMark x1="75926" y1="58630" x2="75926" y2="58630"/>
                      </a14:backgroundRemoval>
                    </a14:imgEffect>
                  </a14:imgLayer>
                </a14:imgProps>
              </a:ext>
              <a:ext uri="{28A0092B-C50C-407E-A947-70E740481C1C}">
                <a14:useLocalDpi xmlns:a14="http://schemas.microsoft.com/office/drawing/2010/main"/>
              </a:ext>
            </a:extLst>
          </a:blip>
          <a:stretch>
            <a:fillRect/>
          </a:stretch>
        </p:blipFill>
        <p:spPr>
          <a:xfrm>
            <a:off x="1642866" y="4180524"/>
            <a:ext cx="1148112" cy="2572070"/>
          </a:xfrm>
          <a:prstGeom prst="rect">
            <a:avLst/>
          </a:prstGeom>
        </p:spPr>
      </p:pic>
      <p:pic>
        <p:nvPicPr>
          <p:cNvPr id="20" name="Picture 2">
            <a:extLst>
              <a:ext uri="{FF2B5EF4-FFF2-40B4-BE49-F238E27FC236}">
                <a16:creationId xmlns:a16="http://schemas.microsoft.com/office/drawing/2014/main" id="{A3EEB5ED-8A53-401F-92A9-A46C342926A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360" b="89848" l="7336" r="89575">
                        <a14:foregroundMark x1="16602" y1="10152" x2="16602" y2="10152"/>
                        <a14:foregroundMark x1="19112" y1="9137" x2="19112" y2="9137"/>
                        <a14:foregroundMark x1="22973" y1="7614" x2="22973" y2="7614"/>
                        <a14:foregroundMark x1="22973" y1="7614" x2="22973" y2="7614"/>
                        <a14:foregroundMark x1="30309" y1="22335" x2="30309" y2="22335"/>
                        <a14:foregroundMark x1="7336" y1="38832" x2="7336" y2="38832"/>
                        <a14:foregroundMark x1="7336" y1="38832" x2="7336" y2="38832"/>
                        <a14:foregroundMark x1="29151" y1="87563" x2="29151" y2="87563"/>
                        <a14:foregroundMark x1="79923" y1="11929" x2="79923" y2="11929"/>
                      </a14:backgroundRemoval>
                    </a14:imgEffect>
                  </a14:imgLayer>
                </a14:imgProps>
              </a:ext>
              <a:ext uri="{28A0092B-C50C-407E-A947-70E740481C1C}">
                <a14:useLocalDpi xmlns:a14="http://schemas.microsoft.com/office/drawing/2010/main"/>
              </a:ext>
            </a:extLst>
          </a:blip>
          <a:srcRect r="49119"/>
          <a:stretch/>
        </p:blipFill>
        <p:spPr bwMode="auto">
          <a:xfrm>
            <a:off x="6587125" y="4265174"/>
            <a:ext cx="1800331" cy="269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5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Cumplimiento de Planograma Local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305</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BFC940AA-0291-40DA-BC99-E4835A2240A1}"/>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2028244A-8029-471C-8D68-84FEAA888F4E}"/>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A045EABB-E701-40B8-B522-D0212E4AF7E9}"/>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15">
            <a:extLst>
              <a:ext uri="{FF2B5EF4-FFF2-40B4-BE49-F238E27FC236}">
                <a16:creationId xmlns:a16="http://schemas.microsoft.com/office/drawing/2014/main" id="{08889778-3AEA-4521-BEC0-CC3A1E897333}"/>
              </a:ext>
            </a:extLst>
          </p:cNvPr>
          <p:cNvSpPr txBox="1"/>
          <p:nvPr/>
        </p:nvSpPr>
        <p:spPr>
          <a:xfrm>
            <a:off x="599379" y="2194873"/>
            <a:ext cx="9365109" cy="4149854"/>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solidFill>
                  <a:prstClr val="black"/>
                </a:solidFill>
                <a:cs typeface="Calibri"/>
              </a:rPr>
              <a:t>Planograma es el diagrama de la posición que deben guardar los productos dentro de los EDF KO.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solidFill>
                  <a:prstClr val="black"/>
                </a:solidFill>
                <a:cs typeface="Calibri"/>
              </a:rPr>
              <a:t>El equipo tiene que cumplir con el planograma de productos definido por cada una de las operaciones.</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355600" marR="0" lvl="0" indent="-342900" algn="l" defTabSz="914400" rtl="0" eaLnBrk="1" fontAlgn="auto" latinLnBrk="0" hangingPunct="1">
              <a:lnSpc>
                <a:spcPct val="100000"/>
              </a:lnSpc>
              <a:spcBef>
                <a:spcPts val="100"/>
              </a:spcBef>
              <a:spcAft>
                <a:spcPts val="0"/>
              </a:spcAft>
              <a:buClrTx/>
              <a:buSzTx/>
              <a:buFontTx/>
              <a:buAutoNum type="arabicPeriod"/>
              <a:tabLst/>
              <a:defRPr/>
            </a:pPr>
            <a:r>
              <a:rPr lang="es-ES_tradnl" sz="1400">
                <a:solidFill>
                  <a:prstClr val="black"/>
                </a:solidFill>
                <a:cs typeface="Calibri"/>
              </a:rPr>
              <a:t>Si el Equipo de Frio cumple con el planograma definido por cada país, según el numero de puertas, gana los puntos.</a:t>
            </a:r>
          </a:p>
          <a:p>
            <a:pPr marL="355600" marR="0" lvl="0" indent="-342900" algn="l" defTabSz="914400" rtl="0" eaLnBrk="1" fontAlgn="auto" latinLnBrk="0" hangingPunct="1">
              <a:lnSpc>
                <a:spcPct val="100000"/>
              </a:lnSpc>
              <a:spcBef>
                <a:spcPts val="100"/>
              </a:spcBef>
              <a:spcAft>
                <a:spcPts val="0"/>
              </a:spcAft>
              <a:buClrTx/>
              <a:buSzTx/>
              <a:buFontTx/>
              <a:buAutoNum type="arabicPeriod"/>
              <a:tabLst/>
              <a:defRPr/>
            </a:pPr>
            <a:endParaRPr lang="es-ES_tradnl" sz="1400">
              <a:solidFill>
                <a:prstClr val="black"/>
              </a:solidFill>
              <a:cs typeface="Calibri"/>
            </a:endParaRPr>
          </a:p>
          <a:p>
            <a:pPr marL="12700" marR="0" lvl="0" algn="l" defTabSz="914400" rtl="0" eaLnBrk="1" fontAlgn="auto" latinLnBrk="0" hangingPunct="1">
              <a:lnSpc>
                <a:spcPct val="100000"/>
              </a:lnSpc>
              <a:spcBef>
                <a:spcPts val="100"/>
              </a:spcBef>
              <a:spcAft>
                <a:spcPts val="0"/>
              </a:spcAft>
              <a:buClrTx/>
              <a:buSzTx/>
              <a:tabLst/>
              <a:defRPr/>
            </a:pPr>
            <a:r>
              <a:rPr lang="es-ES_tradnl" sz="1400">
                <a:solidFill>
                  <a:prstClr val="black"/>
                </a:solidFill>
                <a:cs typeface="Calibri"/>
              </a:rPr>
              <a:t>Si el PDV tiene más de un equipo KO, debe cumplir con el planograma en todos los EDF para ganar los puntos. </a:t>
            </a:r>
          </a:p>
          <a:p>
            <a:pPr marL="12700" marR="0" lvl="0" algn="l" defTabSz="914400" rtl="0" eaLnBrk="1" fontAlgn="auto" latinLnBrk="0" hangingPunct="1">
              <a:lnSpc>
                <a:spcPct val="100000"/>
              </a:lnSpc>
              <a:spcBef>
                <a:spcPts val="100"/>
              </a:spcBef>
              <a:spcAft>
                <a:spcPts val="0"/>
              </a:spcAft>
              <a:buClrTx/>
              <a:buSzTx/>
              <a:tabLst/>
              <a:defRPr/>
            </a:pPr>
            <a:endParaRPr kumimoji="0" lang="es-ES_tradnl" sz="1400" b="0" i="0" u="none" strike="noStrike" kern="1200" cap="none" spc="0" normalizeH="0" baseline="0" noProof="0">
              <a:ln>
                <a:noFill/>
              </a:ln>
              <a:solidFill>
                <a:prstClr val="black"/>
              </a:solidFill>
              <a:effectLst/>
              <a:uLnTx/>
              <a:uFillTx/>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p:txBody>
      </p:sp>
      <p:pic>
        <p:nvPicPr>
          <p:cNvPr id="23" name="Imagem 22">
            <a:extLst>
              <a:ext uri="{FF2B5EF4-FFF2-40B4-BE49-F238E27FC236}">
                <a16:creationId xmlns:a16="http://schemas.microsoft.com/office/drawing/2014/main" id="{745D1062-20E6-46E3-AEB2-A0D3158152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10073" y="2298573"/>
            <a:ext cx="1148753" cy="3435421"/>
          </a:xfrm>
          <a:prstGeom prst="rect">
            <a:avLst/>
          </a:prstGeom>
        </p:spPr>
      </p:pic>
      <p:sp>
        <p:nvSpPr>
          <p:cNvPr id="27" name="Retângulo 50">
            <a:extLst>
              <a:ext uri="{FF2B5EF4-FFF2-40B4-BE49-F238E27FC236}">
                <a16:creationId xmlns:a16="http://schemas.microsoft.com/office/drawing/2014/main" id="{E8C698C3-4CF7-41CF-BD50-B17763170302}"/>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28" name="Retângulo 50">
            <a:extLst>
              <a:ext uri="{FF2B5EF4-FFF2-40B4-BE49-F238E27FC236}">
                <a16:creationId xmlns:a16="http://schemas.microsoft.com/office/drawing/2014/main" id="{BEE67D50-4728-4ECD-AC1E-A5F7C6B5A471}"/>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29" name="Retângulo 50">
            <a:extLst>
              <a:ext uri="{FF2B5EF4-FFF2-40B4-BE49-F238E27FC236}">
                <a16:creationId xmlns:a16="http://schemas.microsoft.com/office/drawing/2014/main" id="{135629B1-6F43-4464-B75E-285AF413C6AF}"/>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6,2</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pic>
        <p:nvPicPr>
          <p:cNvPr id="30" name="Imagem 29">
            <a:extLst>
              <a:ext uri="{FF2B5EF4-FFF2-40B4-BE49-F238E27FC236}">
                <a16:creationId xmlns:a16="http://schemas.microsoft.com/office/drawing/2014/main" id="{0B0964BD-8822-46E7-9504-133623BC08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1" name="Imagem 30">
            <a:extLst>
              <a:ext uri="{FF2B5EF4-FFF2-40B4-BE49-F238E27FC236}">
                <a16:creationId xmlns:a16="http://schemas.microsoft.com/office/drawing/2014/main" id="{9ABDDC95-087E-41F3-ABAB-41A0A308AF16}"/>
              </a:ext>
            </a:extLst>
          </p:cNvPr>
          <p:cNvPicPr>
            <a:picLocks noChangeAspect="1"/>
          </p:cNvPicPr>
          <p:nvPr/>
        </p:nvPicPr>
        <p:blipFill>
          <a:blip r:embed="rId4"/>
          <a:stretch>
            <a:fillRect/>
          </a:stretch>
        </p:blipFill>
        <p:spPr>
          <a:xfrm>
            <a:off x="11390442" y="114987"/>
            <a:ext cx="769491" cy="934382"/>
          </a:xfrm>
          <a:prstGeom prst="rect">
            <a:avLst/>
          </a:prstGeom>
        </p:spPr>
      </p:pic>
      <p:pic>
        <p:nvPicPr>
          <p:cNvPr id="25" name="Picture 2">
            <a:extLst>
              <a:ext uri="{FF2B5EF4-FFF2-40B4-BE49-F238E27FC236}">
                <a16:creationId xmlns:a16="http://schemas.microsoft.com/office/drawing/2014/main" id="{FF8E4CB5-F1D1-411D-AB42-82F43896E14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904" y="114228"/>
            <a:ext cx="323475" cy="921835"/>
          </a:xfrm>
          <a:prstGeom prst="rect">
            <a:avLst/>
          </a:prstGeom>
          <a:ln w="57150">
            <a:noFill/>
          </a:ln>
        </p:spPr>
      </p:pic>
      <p:pic>
        <p:nvPicPr>
          <p:cNvPr id="3" name="Imagem 2">
            <a:extLst>
              <a:ext uri="{FF2B5EF4-FFF2-40B4-BE49-F238E27FC236}">
                <a16:creationId xmlns:a16="http://schemas.microsoft.com/office/drawing/2014/main" id="{C22CE186-2B3D-48A6-8A01-E5E7B3C61BFE}"/>
              </a:ext>
            </a:extLst>
          </p:cNvPr>
          <p:cNvPicPr>
            <a:picLocks noChangeAspect="1"/>
          </p:cNvPicPr>
          <p:nvPr/>
        </p:nvPicPr>
        <p:blipFill>
          <a:blip r:embed="rId6"/>
          <a:stretch>
            <a:fillRect/>
          </a:stretch>
        </p:blipFill>
        <p:spPr>
          <a:xfrm>
            <a:off x="2852728" y="4356600"/>
            <a:ext cx="5728564" cy="1934982"/>
          </a:xfrm>
          <a:prstGeom prst="rect">
            <a:avLst/>
          </a:prstGeom>
        </p:spPr>
      </p:pic>
      <p:sp>
        <p:nvSpPr>
          <p:cNvPr id="32" name="Retângulo: Cantos Arredondados 31">
            <a:extLst>
              <a:ext uri="{FF2B5EF4-FFF2-40B4-BE49-F238E27FC236}">
                <a16:creationId xmlns:a16="http://schemas.microsoft.com/office/drawing/2014/main" id="{58F63C11-D9BC-4F93-A5AE-AF8977DABCD1}"/>
              </a:ext>
            </a:extLst>
          </p:cNvPr>
          <p:cNvSpPr/>
          <p:nvPr/>
        </p:nvSpPr>
        <p:spPr>
          <a:xfrm>
            <a:off x="794862" y="214431"/>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3" name="Espaço Reservado para Conteúdo 6">
            <a:extLst>
              <a:ext uri="{FF2B5EF4-FFF2-40B4-BE49-F238E27FC236}">
                <a16:creationId xmlns:a16="http://schemas.microsoft.com/office/drawing/2014/main" id="{18B30117-EDCB-4856-99A3-03C3DC031967}"/>
              </a:ext>
            </a:extLst>
          </p:cNvPr>
          <p:cNvSpPr txBox="1">
            <a:spLocks/>
          </p:cNvSpPr>
          <p:nvPr/>
        </p:nvSpPr>
        <p:spPr>
          <a:xfrm>
            <a:off x="842736" y="68369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EQUIPO DE FRIO</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24222461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Pureza</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306</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6666E89C-E928-49F8-97C0-D802C5B201C3}"/>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51CB3E0C-3239-4F41-B3DF-EAD7B106EAB3}"/>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6797FCC9-1725-4035-99B4-01900A425CF0}"/>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15">
            <a:extLst>
              <a:ext uri="{FF2B5EF4-FFF2-40B4-BE49-F238E27FC236}">
                <a16:creationId xmlns:a16="http://schemas.microsoft.com/office/drawing/2014/main" id="{BB8F9220-BDCE-4B08-BB1A-BE0DA7705D68}"/>
              </a:ext>
            </a:extLst>
          </p:cNvPr>
          <p:cNvSpPr txBox="1"/>
          <p:nvPr/>
        </p:nvSpPr>
        <p:spPr>
          <a:xfrm>
            <a:off x="590263" y="2194872"/>
            <a:ext cx="11311685"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a:latin typeface="Calibri"/>
                <a:cs typeface="Calibri"/>
              </a:rPr>
              <a:t>Los congeladores KO </a:t>
            </a:r>
            <a:r>
              <a:rPr lang="es-ES_tradnl" sz="1400">
                <a:latin typeface="Calibri"/>
                <a:cs typeface="Calibri"/>
              </a:rPr>
              <a:t>se configuran como importantes activos de ejecución en el mercado. Mantenerlos bien ocupados </a:t>
            </a:r>
            <a:r>
              <a:rPr lang="es-ES_tradnl" sz="1400" b="1">
                <a:latin typeface="Calibri"/>
                <a:cs typeface="Calibri"/>
              </a:rPr>
              <a:t>exclusivamente </a:t>
            </a:r>
            <a:r>
              <a:rPr lang="es-ES_tradnl" sz="1400">
                <a:latin typeface="Calibri"/>
                <a:cs typeface="Calibri"/>
              </a:rPr>
              <a:t>con productos de nuestro portfolio son fundamentales en campo. Este criterio evalúa todos los EDF KO presentes en el PDV.</a:t>
            </a:r>
            <a:endParaRPr kumimoji="0" lang="pt-BR" sz="1400" b="0" i="0" u="none" strike="noStrike" kern="1200" cap="none" spc="0" normalizeH="0" baseline="0" noProof="0">
              <a:ln>
                <a:noFill/>
              </a:ln>
              <a:effectLst/>
              <a:uLnTx/>
              <a:uFillTx/>
              <a:latin typeface="Calibri"/>
              <a:ea typeface="+mn-ea"/>
              <a:cs typeface="Calibri"/>
            </a:endParaRPr>
          </a:p>
        </p:txBody>
      </p:sp>
      <p:pic>
        <p:nvPicPr>
          <p:cNvPr id="25" name="Imagem 24">
            <a:extLst>
              <a:ext uri="{FF2B5EF4-FFF2-40B4-BE49-F238E27FC236}">
                <a16:creationId xmlns:a16="http://schemas.microsoft.com/office/drawing/2014/main" id="{92F7181A-4AEC-4A93-9E91-514A347E93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sp>
        <p:nvSpPr>
          <p:cNvPr id="24" name="Retângulo 50">
            <a:extLst>
              <a:ext uri="{FF2B5EF4-FFF2-40B4-BE49-F238E27FC236}">
                <a16:creationId xmlns:a16="http://schemas.microsoft.com/office/drawing/2014/main" id="{6B2BD1EE-DDE3-4079-A872-B44DC821407E}"/>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26" name="Retângulo 50">
            <a:extLst>
              <a:ext uri="{FF2B5EF4-FFF2-40B4-BE49-F238E27FC236}">
                <a16:creationId xmlns:a16="http://schemas.microsoft.com/office/drawing/2014/main" id="{79B44A5B-59E4-4C19-9C11-691DA56E1797}"/>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27" name="Retângulo 50">
            <a:extLst>
              <a:ext uri="{FF2B5EF4-FFF2-40B4-BE49-F238E27FC236}">
                <a16:creationId xmlns:a16="http://schemas.microsoft.com/office/drawing/2014/main" id="{7B2E60F1-8FE7-4F27-9ECC-BB5FFACEA00F}"/>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6,2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pic>
        <p:nvPicPr>
          <p:cNvPr id="28" name="Picture 2">
            <a:extLst>
              <a:ext uri="{FF2B5EF4-FFF2-40B4-BE49-F238E27FC236}">
                <a16:creationId xmlns:a16="http://schemas.microsoft.com/office/drawing/2014/main" id="{50947867-3568-4314-B782-8CBDEA702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904" y="114228"/>
            <a:ext cx="323475" cy="921835"/>
          </a:xfrm>
          <a:prstGeom prst="rect">
            <a:avLst/>
          </a:prstGeom>
          <a:ln w="57150">
            <a:noFill/>
          </a:ln>
        </p:spPr>
      </p:pic>
      <p:sp>
        <p:nvSpPr>
          <p:cNvPr id="30" name="Retângulo: Cantos Arredondados 29">
            <a:extLst>
              <a:ext uri="{FF2B5EF4-FFF2-40B4-BE49-F238E27FC236}">
                <a16:creationId xmlns:a16="http://schemas.microsoft.com/office/drawing/2014/main" id="{019368EA-FACC-450D-A04A-B676E48AF9B2}"/>
              </a:ext>
            </a:extLst>
          </p:cNvPr>
          <p:cNvSpPr/>
          <p:nvPr/>
        </p:nvSpPr>
        <p:spPr>
          <a:xfrm>
            <a:off x="794862" y="214431"/>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1" name="Espaço Reservado para Conteúdo 6">
            <a:extLst>
              <a:ext uri="{FF2B5EF4-FFF2-40B4-BE49-F238E27FC236}">
                <a16:creationId xmlns:a16="http://schemas.microsoft.com/office/drawing/2014/main" id="{3AD4820B-AE23-4604-AA6B-2259BA5FABF3}"/>
              </a:ext>
            </a:extLst>
          </p:cNvPr>
          <p:cNvSpPr txBox="1">
            <a:spLocks/>
          </p:cNvSpPr>
          <p:nvPr/>
        </p:nvSpPr>
        <p:spPr>
          <a:xfrm>
            <a:off x="842736" y="68369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EQUIPO DE FRIO</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26374307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Primera Posición (High </a:t>
            </a:r>
            <a:r>
              <a:rPr lang="es-419" sz="1600" b="1" i="0" u="none" strike="noStrike" kern="1200" baseline="0" err="1">
                <a:latin typeface="Calibri" panose="020F0502020204030204" pitchFamily="34" charset="0"/>
              </a:rPr>
              <a:t>Visibility</a:t>
            </a:r>
            <a:r>
              <a:rPr lang="es-419" sz="1600" b="1" i="0" u="none" strike="noStrike" kern="1200" baseline="0">
                <a:latin typeface="Calibri" panose="020F0502020204030204" pitchFamily="34" charset="0"/>
              </a:rPr>
              <a:t>)</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307</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12" name="Retângulo 50">
            <a:extLst>
              <a:ext uri="{FF2B5EF4-FFF2-40B4-BE49-F238E27FC236}">
                <a16:creationId xmlns:a16="http://schemas.microsoft.com/office/drawing/2014/main" id="{26EEE32B-D164-446D-A422-67F7941BA679}"/>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5,0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3" name="Retângulo 50">
            <a:extLst>
              <a:ext uri="{FF2B5EF4-FFF2-40B4-BE49-F238E27FC236}">
                <a16:creationId xmlns:a16="http://schemas.microsoft.com/office/drawing/2014/main" id="{488A5219-0300-4C4F-81CB-095C8C36B4B0}"/>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5,0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4" name="Retângulo 50">
            <a:extLst>
              <a:ext uri="{FF2B5EF4-FFF2-40B4-BE49-F238E27FC236}">
                <a16:creationId xmlns:a16="http://schemas.microsoft.com/office/drawing/2014/main" id="{2E06D6D0-6C36-4222-86A5-C6FB2F3A33E7}"/>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EDA391D7-7A98-4BC1-92D1-9BB65830DBB4}"/>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AC45457A-D61C-4EA0-8E29-BF8376313E1E}"/>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EFEACEEA-38DC-40EC-B99E-46F0F8173D68}"/>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pic>
        <p:nvPicPr>
          <p:cNvPr id="17" name="Imagem 16">
            <a:extLst>
              <a:ext uri="{FF2B5EF4-FFF2-40B4-BE49-F238E27FC236}">
                <a16:creationId xmlns:a16="http://schemas.microsoft.com/office/drawing/2014/main" id="{1D735CF3-DCEE-4716-AF96-BBF6866E67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sp>
        <p:nvSpPr>
          <p:cNvPr id="23" name="object 15">
            <a:extLst>
              <a:ext uri="{FF2B5EF4-FFF2-40B4-BE49-F238E27FC236}">
                <a16:creationId xmlns:a16="http://schemas.microsoft.com/office/drawing/2014/main" id="{30D99A17-E0C3-412E-824B-CAAF1FA2AF04}"/>
              </a:ext>
            </a:extLst>
          </p:cNvPr>
          <p:cNvSpPr txBox="1"/>
          <p:nvPr/>
        </p:nvSpPr>
        <p:spPr>
          <a:xfrm>
            <a:off x="599379" y="2144685"/>
            <a:ext cx="9725993" cy="4314001"/>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ES_tradnl" sz="1400" b="0" i="0" u="none" strike="noStrike" kern="1200" cap="none" spc="0" normalizeH="0" baseline="0" noProof="0">
                <a:ln>
                  <a:noFill/>
                </a:ln>
                <a:solidFill>
                  <a:prstClr val="black"/>
                </a:solidFill>
                <a:effectLst/>
                <a:uLnTx/>
                <a:uFillTx/>
                <a:ea typeface="+mn-ea"/>
                <a:cs typeface="Calibri"/>
              </a:rPr>
              <a:t>Los equipamientos KO en posición destacada en la tienda impactan de forma positiva la visibilidad de nuestros productos al consumidor . La métrica evalúa la presencia </a:t>
            </a:r>
            <a:r>
              <a:rPr lang="es-ES_tradnl" sz="1400">
                <a:solidFill>
                  <a:prstClr val="black"/>
                </a:solidFill>
                <a:cs typeface="Calibri"/>
              </a:rPr>
              <a:t>de, como mínimo, 1 EDF KO en la primera posición del PDV. Para ser configurada como primera posición, el EDF debe seguir las siguientes indicaciones:</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s-ES_tradnl" sz="1400" i="0" u="none" strike="noStrike" kern="1200" cap="none" spc="0" normalizeH="0" baseline="0" noProof="0">
                <a:ln>
                  <a:noFill/>
                </a:ln>
                <a:solidFill>
                  <a:prstClr val="black"/>
                </a:solidFill>
                <a:effectLst/>
                <a:uLnTx/>
                <a:uFillTx/>
                <a:ea typeface="+mn-ea"/>
                <a:cs typeface="Calibri"/>
              </a:rPr>
              <a:t>Por la característica del canal, será considerado como Primera Posición </a:t>
            </a:r>
            <a:r>
              <a:rPr lang="es-ES_tradnl" sz="1400">
                <a:solidFill>
                  <a:prstClr val="black"/>
                </a:solidFill>
                <a:cs typeface="Calibri"/>
              </a:rPr>
              <a:t>el EDF </a:t>
            </a:r>
            <a:r>
              <a:rPr kumimoji="0" lang="es-ES_tradnl" sz="1400" i="0" u="none" strike="noStrike" kern="1200" cap="none" spc="0" normalizeH="0" baseline="0" noProof="0">
                <a:ln>
                  <a:noFill/>
                </a:ln>
                <a:solidFill>
                  <a:prstClr val="black"/>
                </a:solidFill>
                <a:effectLst/>
                <a:uLnTx/>
                <a:uFillTx/>
                <a:ea typeface="+mn-ea"/>
                <a:cs typeface="Calibri"/>
              </a:rPr>
              <a:t>localizado entre la </a:t>
            </a:r>
            <a:r>
              <a:rPr kumimoji="0" lang="es-ES_tradnl" sz="1400" b="1" i="0" u="none" strike="noStrike" kern="1200" cap="none" spc="0" normalizeH="0" baseline="0" noProof="0">
                <a:ln>
                  <a:noFill/>
                </a:ln>
                <a:solidFill>
                  <a:srgbClr val="C00000"/>
                </a:solidFill>
                <a:effectLst/>
                <a:uLnTx/>
                <a:uFillTx/>
                <a:ea typeface="+mn-ea"/>
                <a:cs typeface="Calibri"/>
              </a:rPr>
              <a:t>entrada de la tienda y área de </a:t>
            </a:r>
            <a:r>
              <a:rPr kumimoji="0" lang="es-ES_tradnl" sz="1400" b="1" i="0" u="none" strike="noStrike" kern="1200" cap="none" spc="0" normalizeH="0" baseline="0" noProof="0" err="1">
                <a:ln>
                  <a:noFill/>
                </a:ln>
                <a:solidFill>
                  <a:srgbClr val="C00000"/>
                </a:solidFill>
                <a:effectLst/>
                <a:uLnTx/>
                <a:uFillTx/>
                <a:ea typeface="+mn-ea"/>
                <a:cs typeface="Calibri"/>
              </a:rPr>
              <a:t>checkouts</a:t>
            </a:r>
            <a:r>
              <a:rPr kumimoji="0" lang="es-ES_tradnl" sz="1400" b="1" i="0" u="none" strike="noStrike" kern="1200" cap="none" spc="0" normalizeH="0" baseline="0" noProof="0">
                <a:ln>
                  <a:noFill/>
                </a:ln>
                <a:solidFill>
                  <a:srgbClr val="C00000"/>
                </a:solidFill>
                <a:effectLst/>
                <a:uLnTx/>
                <a:uFillTx/>
                <a:ea typeface="+mn-ea"/>
                <a:cs typeface="Calibri"/>
              </a:rPr>
              <a:t> del PDV.</a:t>
            </a:r>
            <a:endParaRPr lang="es-ES_tradnl" sz="1400" b="1">
              <a:solidFill>
                <a:srgbClr val="C00000"/>
              </a:solidFill>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1" i="0" u="none" strike="noStrike" kern="1200" cap="none" spc="0" normalizeH="0" baseline="0" noProof="0">
              <a:ln>
                <a:noFill/>
              </a:ln>
              <a:solidFill>
                <a:prstClr val="black"/>
              </a:solidFill>
              <a:effectLst/>
              <a:uLnTx/>
              <a:uFillTx/>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solidFill>
                  <a:prstClr val="black"/>
                </a:solidFill>
                <a:cs typeface="Calibri"/>
              </a:rPr>
              <a:t>Además de la ubicación, los factores a continuación deben ser evaluados :</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es-ES_tradnl" sz="1400">
              <a:solidFill>
                <a:prstClr val="black"/>
              </a:solidFill>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a:solidFill>
                  <a:prstClr val="black"/>
                </a:solidFill>
                <a:cs typeface="Calibri"/>
              </a:rPr>
              <a:t>Equipamiento encendido y ocupado con productos KO presentes en la FDE.</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lang="es-ES_tradnl" sz="1400">
              <a:solidFill>
                <a:prstClr val="black"/>
              </a:solidFill>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s-ES_tradnl" sz="1400" i="0" u="none" strike="noStrike" kern="1200" cap="none" spc="0" normalizeH="0" baseline="0" noProof="0">
                <a:ln>
                  <a:noFill/>
                </a:ln>
                <a:solidFill>
                  <a:prstClr val="black"/>
                </a:solidFill>
                <a:effectLst/>
                <a:uLnTx/>
                <a:uFillTx/>
                <a:ea typeface="+mn-ea"/>
                <a:cs typeface="Calibri"/>
              </a:rPr>
              <a:t>El EDF debe ser el primer punto de contacto del consumidor en el  establecimiento.</a:t>
            </a: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endParaRPr kumimoji="0" lang="es-ES_tradnl" sz="1400" i="0" u="none" strike="noStrike" kern="1200" cap="none" spc="0" normalizeH="0" baseline="0" noProof="0">
              <a:ln>
                <a:noFill/>
              </a:ln>
              <a:solidFill>
                <a:prstClr val="black"/>
              </a:solidFill>
              <a:effectLst/>
              <a:uLnTx/>
              <a:uFillTx/>
              <a:ea typeface="+mn-ea"/>
              <a:cs typeface="Calibri"/>
            </a:endParaRPr>
          </a:p>
          <a:p>
            <a:pPr marL="2984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lang="es-ES_tradnl" sz="1400" b="0">
                <a:solidFill>
                  <a:prstClr val="black"/>
                </a:solidFill>
                <a:cs typeface="Calibri"/>
              </a:rPr>
              <a:t>Cualquier </a:t>
            </a:r>
            <a:r>
              <a:rPr kumimoji="0" lang="es-ES_tradnl" sz="1400" b="0" i="0" u="none" strike="noStrike" kern="1200" cap="none" spc="-10" normalizeH="0" baseline="0" noProof="0">
                <a:ln>
                  <a:noFill/>
                </a:ln>
                <a:effectLst/>
                <a:uLnTx/>
                <a:uFillTx/>
                <a:cs typeface="Calibri"/>
              </a:rPr>
              <a:t>exposición </a:t>
            </a:r>
            <a:r>
              <a:rPr kumimoji="0" lang="es-ES_tradnl" sz="1400" b="0" i="0" u="none" strike="noStrike" kern="1200" cap="none" spc="-5" normalizeH="0" baseline="0" noProof="0">
                <a:ln>
                  <a:noFill/>
                </a:ln>
                <a:effectLst/>
                <a:uLnTx/>
                <a:uFillTx/>
                <a:cs typeface="Calibri"/>
              </a:rPr>
              <a:t>de </a:t>
            </a:r>
            <a:r>
              <a:rPr kumimoji="0" lang="es-ES_tradnl" sz="1400" b="0" i="0" u="none" strike="noStrike" kern="1200" cap="none" spc="-10" normalizeH="0" baseline="0" noProof="0">
                <a:ln>
                  <a:noFill/>
                </a:ln>
                <a:effectLst/>
                <a:uLnTx/>
                <a:uFillTx/>
                <a:cs typeface="Calibri"/>
              </a:rPr>
              <a:t>productos de venta situada</a:t>
            </a:r>
            <a:r>
              <a:rPr kumimoji="0" lang="es-ES_tradnl" sz="1400" b="0" i="0" u="none" strike="noStrike" kern="1200" cap="none" spc="-5" normalizeH="0" baseline="0" noProof="0">
                <a:ln>
                  <a:noFill/>
                </a:ln>
                <a:effectLst/>
                <a:uLnTx/>
                <a:uFillTx/>
                <a:cs typeface="Calibri"/>
              </a:rPr>
              <a:t> </a:t>
            </a:r>
            <a:r>
              <a:rPr kumimoji="0" lang="es-ES_tradnl" sz="1400" b="0" i="0" u="none" strike="noStrike" kern="1200" cap="none" spc="-10" normalizeH="0" baseline="0" noProof="0">
                <a:ln>
                  <a:noFill/>
                </a:ln>
                <a:effectLst/>
                <a:uLnTx/>
                <a:uFillTx/>
                <a:cs typeface="Calibri"/>
              </a:rPr>
              <a:t>entre </a:t>
            </a:r>
            <a:r>
              <a:rPr lang="es-ES_tradnl" sz="1400">
                <a:cs typeface="Calibri"/>
              </a:rPr>
              <a:t>el EDF </a:t>
            </a:r>
            <a:r>
              <a:rPr kumimoji="0" lang="es-ES_tradnl" sz="1400" b="0" i="0" u="none" strike="noStrike" kern="1200" cap="none" spc="-5" normalizeH="0" baseline="0" noProof="0">
                <a:ln>
                  <a:noFill/>
                </a:ln>
                <a:effectLst/>
                <a:uLnTx/>
                <a:uFillTx/>
                <a:cs typeface="Calibri"/>
              </a:rPr>
              <a:t>Coca-Cola </a:t>
            </a:r>
            <a:r>
              <a:rPr kumimoji="0" lang="es-ES_tradnl" sz="1400" b="0" i="0" u="none" strike="noStrike" kern="1200" cap="none" spc="0" normalizeH="0" baseline="0" noProof="0">
                <a:ln>
                  <a:noFill/>
                </a:ln>
                <a:effectLst/>
                <a:uLnTx/>
                <a:uFillTx/>
                <a:cs typeface="Calibri"/>
              </a:rPr>
              <a:t>y la entrada del </a:t>
            </a:r>
            <a:r>
              <a:rPr kumimoji="0" lang="es-ES_tradnl" sz="1400" b="0" i="0" u="none" strike="noStrike" kern="1200" cap="none" spc="-5" normalizeH="0" baseline="0" noProof="0">
                <a:ln>
                  <a:noFill/>
                </a:ln>
                <a:effectLst/>
                <a:uLnTx/>
                <a:uFillTx/>
                <a:cs typeface="Calibri"/>
              </a:rPr>
              <a:t>PDV, sea categorías de bebidas o otros, </a:t>
            </a:r>
            <a:r>
              <a:rPr kumimoji="0" lang="es-ES_tradnl" sz="1400" b="1" i="0" u="none" strike="noStrike" kern="1200" cap="none" spc="-10" normalizeH="0" baseline="0" noProof="0">
                <a:ln>
                  <a:noFill/>
                </a:ln>
                <a:effectLst/>
                <a:uLnTx/>
                <a:uFillTx/>
                <a:cs typeface="Calibri"/>
              </a:rPr>
              <a:t>invalida l</a:t>
            </a:r>
            <a:r>
              <a:rPr kumimoji="0" lang="es-ES_tradnl" sz="1400" b="1" i="0" u="none" strike="noStrike" kern="1200" cap="none" spc="0" normalizeH="0" baseline="0" noProof="0">
                <a:ln>
                  <a:noFill/>
                </a:ln>
                <a:effectLst/>
                <a:uLnTx/>
                <a:uFillTx/>
                <a:cs typeface="Calibri"/>
              </a:rPr>
              <a:t>a </a:t>
            </a:r>
            <a:r>
              <a:rPr kumimoji="0" lang="es-ES_tradnl" sz="1400" b="1" i="0" u="none" strike="noStrike" kern="1200" cap="none" spc="-5" normalizeH="0" baseline="0" noProof="0">
                <a:ln>
                  <a:noFill/>
                </a:ln>
                <a:effectLst/>
                <a:uLnTx/>
                <a:uFillTx/>
                <a:cs typeface="Calibri"/>
              </a:rPr>
              <a:t>primera posición </a:t>
            </a:r>
            <a:r>
              <a:rPr kumimoji="0" lang="es-ES_tradnl" sz="1400" b="1" i="0" u="none" strike="noStrike" kern="1200" cap="none" spc="0" normalizeH="0" baseline="0" noProof="0">
                <a:ln>
                  <a:noFill/>
                </a:ln>
                <a:effectLst/>
                <a:uLnTx/>
                <a:uFillTx/>
                <a:cs typeface="Calibri"/>
              </a:rPr>
              <a:t>del congelador.</a:t>
            </a:r>
            <a:endParaRPr kumimoji="0" lang="es-ES_tradnl" sz="1400" b="0" i="0" u="none" strike="noStrike" kern="1200" cap="none" spc="0" normalizeH="0" baseline="0" noProof="0">
              <a:ln>
                <a:noFill/>
              </a:ln>
              <a:effectLst/>
              <a:uLnTx/>
              <a:uFillTx/>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ea typeface="+mn-ea"/>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ea typeface="+mn-ea"/>
              <a:cs typeface="Calibri"/>
            </a:endParaRPr>
          </a:p>
          <a:p>
            <a:pPr marL="12700" marR="0" lvl="0" indent="0" algn="just" defTabSz="9144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a:ln>
                <a:noFill/>
              </a:ln>
              <a:solidFill>
                <a:prstClr val="black"/>
              </a:solidFill>
              <a:effectLst/>
              <a:uLnTx/>
              <a:uFillTx/>
              <a:ea typeface="+mn-ea"/>
              <a:cs typeface="+mn-cs"/>
            </a:endParaRPr>
          </a:p>
        </p:txBody>
      </p:sp>
      <p:pic>
        <p:nvPicPr>
          <p:cNvPr id="24" name="Imagem 23">
            <a:extLst>
              <a:ext uri="{FF2B5EF4-FFF2-40B4-BE49-F238E27FC236}">
                <a16:creationId xmlns:a16="http://schemas.microsoft.com/office/drawing/2014/main" id="{08D60916-660E-46AC-BA66-EB60C2FE71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51037" y="2494783"/>
            <a:ext cx="988432" cy="3111730"/>
          </a:xfrm>
          <a:prstGeom prst="rect">
            <a:avLst/>
          </a:prstGeom>
        </p:spPr>
      </p:pic>
      <p:pic>
        <p:nvPicPr>
          <p:cNvPr id="26" name="Picture 2">
            <a:extLst>
              <a:ext uri="{FF2B5EF4-FFF2-40B4-BE49-F238E27FC236}">
                <a16:creationId xmlns:a16="http://schemas.microsoft.com/office/drawing/2014/main" id="{0B02C3A6-3174-4248-8CB5-BE2C0554AB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904" y="114228"/>
            <a:ext cx="323475" cy="921835"/>
          </a:xfrm>
          <a:prstGeom prst="rect">
            <a:avLst/>
          </a:prstGeom>
          <a:ln w="57150">
            <a:noFill/>
          </a:ln>
        </p:spPr>
      </p:pic>
      <p:sp>
        <p:nvSpPr>
          <p:cNvPr id="30" name="Retângulo: Cantos Arredondados 29">
            <a:extLst>
              <a:ext uri="{FF2B5EF4-FFF2-40B4-BE49-F238E27FC236}">
                <a16:creationId xmlns:a16="http://schemas.microsoft.com/office/drawing/2014/main" id="{0011D165-E195-4250-A8BD-86C9791D9149}"/>
              </a:ext>
            </a:extLst>
          </p:cNvPr>
          <p:cNvSpPr/>
          <p:nvPr/>
        </p:nvSpPr>
        <p:spPr>
          <a:xfrm>
            <a:off x="794862" y="214431"/>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1" name="Espaço Reservado para Conteúdo 6">
            <a:extLst>
              <a:ext uri="{FF2B5EF4-FFF2-40B4-BE49-F238E27FC236}">
                <a16:creationId xmlns:a16="http://schemas.microsoft.com/office/drawing/2014/main" id="{E0A068CB-7B76-4BB3-ACFF-02E60719A01F}"/>
              </a:ext>
            </a:extLst>
          </p:cNvPr>
          <p:cNvSpPr txBox="1">
            <a:spLocks/>
          </p:cNvSpPr>
          <p:nvPr/>
        </p:nvSpPr>
        <p:spPr>
          <a:xfrm>
            <a:off x="842736" y="68369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EQUIPO DE FRIO</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8042126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SOCI KO NARTD - Customer Cooler</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416</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6781FBAC-6C6F-429F-A3D3-E77916D7AA83}"/>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3,0</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3" name="Retângulo 50">
            <a:extLst>
              <a:ext uri="{FF2B5EF4-FFF2-40B4-BE49-F238E27FC236}">
                <a16:creationId xmlns:a16="http://schemas.microsoft.com/office/drawing/2014/main" id="{E1DE6A93-0D6A-4743-A1DF-52A5D17CA065}"/>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3,0 %</a:t>
            </a:r>
          </a:p>
        </p:txBody>
      </p:sp>
      <p:sp>
        <p:nvSpPr>
          <p:cNvPr id="14" name="Retângulo 50">
            <a:extLst>
              <a:ext uri="{FF2B5EF4-FFF2-40B4-BE49-F238E27FC236}">
                <a16:creationId xmlns:a16="http://schemas.microsoft.com/office/drawing/2014/main" id="{28E0B4A5-5E1A-4C6A-9FF6-C1092C818402}"/>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3,0 %</a:t>
            </a:r>
          </a:p>
        </p:txBody>
      </p:sp>
      <p:sp>
        <p:nvSpPr>
          <p:cNvPr id="15" name="CaixaDeTexto 14">
            <a:extLst>
              <a:ext uri="{FF2B5EF4-FFF2-40B4-BE49-F238E27FC236}">
                <a16:creationId xmlns:a16="http://schemas.microsoft.com/office/drawing/2014/main" id="{804D448F-1313-4599-BE01-4FDFE7820C61}"/>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DF3C026C-B463-4D85-9B02-16215B7799F0}"/>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1CD16D43-6138-45F5-995E-7E1764BAF150}"/>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4" name="object 15">
            <a:extLst>
              <a:ext uri="{FF2B5EF4-FFF2-40B4-BE49-F238E27FC236}">
                <a16:creationId xmlns:a16="http://schemas.microsoft.com/office/drawing/2014/main" id="{4E84B2B7-4235-489C-A7BC-8F78534A8AD9}"/>
              </a:ext>
            </a:extLst>
          </p:cNvPr>
          <p:cNvSpPr txBox="1"/>
          <p:nvPr/>
        </p:nvSpPr>
        <p:spPr>
          <a:xfrm>
            <a:off x="571541" y="3155633"/>
            <a:ext cx="11073994" cy="2195473"/>
          </a:xfrm>
          <a:prstGeom prst="rect">
            <a:avLst/>
          </a:prstGeom>
        </p:spPr>
        <p:txBody>
          <a:bodyPr vert="horz" wrap="square" lIns="0" tIns="12700" rIns="0" bIns="0" rtlCol="0">
            <a:spAutoFit/>
          </a:bodyPr>
          <a:lstStyle/>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 las góndolas refrigeradas + todas los EDF + todos los mostradores refrigerados del cliente (KO y competencia no entran en el calculo)</a:t>
            </a:r>
          </a:p>
          <a:p>
            <a:pPr marL="12700">
              <a:spcBef>
                <a:spcPts val="720"/>
              </a:spcBef>
              <a:defRPr/>
            </a:pPr>
            <a:endParaRPr lang="es-ES_tradnl" sz="1400">
              <a:cs typeface="Calibri"/>
            </a:endParaRPr>
          </a:p>
          <a:p>
            <a:pPr marL="12700">
              <a:spcBef>
                <a:spcPts val="100"/>
              </a:spcBef>
              <a:defRPr/>
            </a:pPr>
            <a:r>
              <a:rPr lang="es-ES_tradnl" sz="1400">
                <a:cs typeface="Calibri"/>
              </a:rPr>
              <a:t>La métrica puede ser validada a partir de una combinación de diferentes </a:t>
            </a:r>
            <a:r>
              <a:rPr lang="es-ES_tradnl" sz="1400" err="1">
                <a:cs typeface="Calibri"/>
              </a:rPr>
              <a:t>SKUs</a:t>
            </a:r>
            <a:r>
              <a:rPr lang="es-ES_tradnl" sz="1400">
                <a:cs typeface="Calibri"/>
              </a:rPr>
              <a:t> (categorías, marcas y </a:t>
            </a:r>
            <a:r>
              <a:rPr lang="es-ES_tradnl" sz="1400" err="1">
                <a:cs typeface="Calibri"/>
              </a:rPr>
              <a:t>litrajes</a:t>
            </a:r>
            <a:r>
              <a:rPr lang="es-ES_tradnl" sz="1400">
                <a:cs typeface="Calibri"/>
              </a:rPr>
              <a:t>).</a:t>
            </a:r>
          </a:p>
          <a:p>
            <a:pPr marL="12700">
              <a:spcBef>
                <a:spcPts val="100"/>
              </a:spcBef>
              <a:defRPr/>
            </a:pPr>
            <a:endParaRPr lang="es-ES_tradnl" sz="1400">
              <a:cs typeface="Calibri"/>
            </a:endParaRPr>
          </a:p>
          <a:p>
            <a:pPr marL="12700">
              <a:spcBef>
                <a:spcPts val="100"/>
              </a:spcBef>
              <a:defRPr/>
            </a:pPr>
            <a:r>
              <a:rPr lang="es-ES_tradnl" sz="1400" b="1">
                <a:cs typeface="Calibri"/>
              </a:rPr>
              <a:t>Observación: </a:t>
            </a:r>
          </a:p>
          <a:p>
            <a:pPr marL="12700">
              <a:spcBef>
                <a:spcPts val="100"/>
              </a:spcBef>
              <a:defRPr/>
            </a:pPr>
            <a:endParaRPr lang="es-ES_tradnl" sz="1400" b="1">
              <a:cs typeface="Calibri"/>
            </a:endParaRPr>
          </a:p>
          <a:p>
            <a:pPr marL="12700">
              <a:spcBef>
                <a:spcPts val="100"/>
              </a:spcBef>
              <a:defRPr/>
            </a:pPr>
            <a:r>
              <a:rPr lang="es-ES_tradnl" sz="1400">
                <a:cs typeface="Calibri"/>
              </a:rPr>
              <a:t>Las frentes tienen que estar expuestas en un único equipo del cliente (EDF KO y EDF competencia no son puntos de contacto validos para validar la métrica).</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sp>
        <p:nvSpPr>
          <p:cNvPr id="28" name="object 15">
            <a:extLst>
              <a:ext uri="{FF2B5EF4-FFF2-40B4-BE49-F238E27FC236}">
                <a16:creationId xmlns:a16="http://schemas.microsoft.com/office/drawing/2014/main" id="{E0882909-5693-4433-ABB1-FFF50DDCCA4F}"/>
              </a:ext>
            </a:extLst>
          </p:cNvPr>
          <p:cNvSpPr txBox="1"/>
          <p:nvPr/>
        </p:nvSpPr>
        <p:spPr>
          <a:xfrm>
            <a:off x="590263" y="2179485"/>
            <a:ext cx="11731408" cy="941283"/>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cs typeface="Calibri"/>
              </a:rPr>
              <a:t>Uno de los factores de impulso y expansión de SOVI KO es la mejor ocupación de los equipos del cliente con productos KO.</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ES_tradnl" sz="1400">
                <a:cs typeface="Calibri"/>
              </a:rPr>
              <a:t>De esta forma, son exigidos un mínimo de </a:t>
            </a:r>
            <a:r>
              <a:rPr lang="es-ES_tradnl" sz="1400" b="1">
                <a:cs typeface="Calibri"/>
              </a:rPr>
              <a:t>10 frentes visibles para GRANDE, 8 frentes visibles para MEDIANO y 6 FRENTES visibles para pequeño </a:t>
            </a:r>
            <a:r>
              <a:rPr lang="es-ES_tradnl" sz="1400">
                <a:cs typeface="Calibri"/>
              </a:rPr>
              <a:t>de productos KO NARTD en las siguientes exhibiciones: </a:t>
            </a:r>
          </a:p>
        </p:txBody>
      </p:sp>
      <p:sp>
        <p:nvSpPr>
          <p:cNvPr id="29" name="CaixaDeTexto 28">
            <a:extLst>
              <a:ext uri="{FF2B5EF4-FFF2-40B4-BE49-F238E27FC236}">
                <a16:creationId xmlns:a16="http://schemas.microsoft.com/office/drawing/2014/main" id="{53553DB9-F9FF-4FF4-9F26-1FFF8080CC4D}"/>
              </a:ext>
            </a:extLst>
          </p:cNvPr>
          <p:cNvSpPr txBox="1"/>
          <p:nvPr/>
        </p:nvSpPr>
        <p:spPr>
          <a:xfrm>
            <a:off x="1422400" y="5702134"/>
            <a:ext cx="8582400" cy="523220"/>
          </a:xfrm>
          <a:prstGeom prst="rect">
            <a:avLst/>
          </a:prstGeom>
          <a:noFill/>
        </p:spPr>
        <p:txBody>
          <a:bodyPr wrap="square">
            <a:spAutoFit/>
          </a:bodyPr>
          <a:lstStyle/>
          <a:p>
            <a:pPr>
              <a:defRPr/>
            </a:pPr>
            <a:r>
              <a:rPr kumimoji="0" lang="es-ES_tradnl" sz="1400" b="0" i="0" u="none" strike="noStrike" kern="1200" cap="none" spc="0" normalizeH="0" baseline="0" noProof="0" err="1">
                <a:ln>
                  <a:noFill/>
                </a:ln>
                <a:solidFill>
                  <a:srgbClr val="154EB2"/>
                </a:solidFill>
                <a:effectLst/>
                <a:uLnTx/>
                <a:uFillTx/>
                <a:latin typeface="Calibri"/>
                <a:ea typeface="+mn-ea"/>
                <a:cs typeface="+mn-cs"/>
              </a:rPr>
              <a:t>PDVs</a:t>
            </a:r>
            <a:r>
              <a:rPr kumimoji="0" lang="es-ES_tradnl" sz="1400" b="0" i="0" u="none" strike="noStrike" kern="1200" cap="none" spc="0" normalizeH="0" baseline="0" noProof="0">
                <a:ln>
                  <a:noFill/>
                </a:ln>
                <a:solidFill>
                  <a:srgbClr val="154EB2"/>
                </a:solidFill>
                <a:effectLst/>
                <a:uLnTx/>
                <a:uFillTx/>
                <a:latin typeface="Calibri"/>
                <a:ea typeface="+mn-ea"/>
                <a:cs typeface="+mn-cs"/>
              </a:rPr>
              <a:t> que tienen EDF KO  deberán tener como respuesta </a:t>
            </a:r>
            <a:r>
              <a:rPr lang="es-ES_tradnl" sz="1400">
                <a:solidFill>
                  <a:srgbClr val="154EB2"/>
                </a:solidFill>
                <a:latin typeface="Calibri"/>
              </a:rPr>
              <a:t>NA </a:t>
            </a:r>
            <a:r>
              <a:rPr kumimoji="0" lang="es-ES_tradnl" sz="1400" b="0" i="0" u="none" strike="noStrike" kern="1200" cap="none" spc="0" normalizeH="0" baseline="0" noProof="0">
                <a:ln>
                  <a:noFill/>
                </a:ln>
                <a:solidFill>
                  <a:srgbClr val="154EB2"/>
                </a:solidFill>
                <a:effectLst/>
                <a:uLnTx/>
                <a:uFillTx/>
                <a:latin typeface="Calibri"/>
                <a:ea typeface="+mn-ea"/>
                <a:cs typeface="+mn-cs"/>
              </a:rPr>
              <a:t>(No Aplica). En este caso el fabricante </a:t>
            </a:r>
            <a:r>
              <a:rPr lang="es-ES_tradnl" sz="1400">
                <a:solidFill>
                  <a:srgbClr val="154EB2"/>
                </a:solidFill>
                <a:latin typeface="Calibri"/>
              </a:rPr>
              <a:t>ganara el puntaje integral de la métrica</a:t>
            </a:r>
            <a:r>
              <a:rPr kumimoji="0" lang="es-ES_tradnl" sz="1400" b="0" i="0" u="none" strike="noStrike" kern="1200" cap="none" spc="0" normalizeH="0" baseline="0" noProof="0">
                <a:ln>
                  <a:noFill/>
                </a:ln>
                <a:solidFill>
                  <a:srgbClr val="154EB2"/>
                </a:solidFill>
                <a:effectLst/>
                <a:uLnTx/>
                <a:uFillTx/>
                <a:latin typeface="Calibri"/>
                <a:ea typeface="+mn-ea"/>
                <a:cs typeface="+mn-cs"/>
              </a:rPr>
              <a:t>.</a:t>
            </a:r>
          </a:p>
        </p:txBody>
      </p:sp>
      <p:pic>
        <p:nvPicPr>
          <p:cNvPr id="30" name="Imagem 29" descr="Ícone&#10;&#10;Descrição gerada automaticamente">
            <a:extLst>
              <a:ext uri="{FF2B5EF4-FFF2-40B4-BE49-F238E27FC236}">
                <a16:creationId xmlns:a16="http://schemas.microsoft.com/office/drawing/2014/main" id="{795F0C94-F068-4CA3-8B18-AFE3A6BC37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3314" t="26627" r="33557" b="26947"/>
          <a:stretch/>
        </p:blipFill>
        <p:spPr>
          <a:xfrm>
            <a:off x="624783" y="5682203"/>
            <a:ext cx="689040" cy="543151"/>
          </a:xfrm>
          <a:prstGeom prst="rect">
            <a:avLst/>
          </a:prstGeom>
        </p:spPr>
      </p:pic>
      <p:pic>
        <p:nvPicPr>
          <p:cNvPr id="31" name="Imagem 30">
            <a:extLst>
              <a:ext uri="{FF2B5EF4-FFF2-40B4-BE49-F238E27FC236}">
                <a16:creationId xmlns:a16="http://schemas.microsoft.com/office/drawing/2014/main" id="{1963B713-DB85-471E-BC1C-CB3F5B581E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2" name="Imagem 31">
            <a:extLst>
              <a:ext uri="{FF2B5EF4-FFF2-40B4-BE49-F238E27FC236}">
                <a16:creationId xmlns:a16="http://schemas.microsoft.com/office/drawing/2014/main" id="{65BF24DF-77CA-4866-A312-B604B0D566E6}"/>
              </a:ext>
            </a:extLst>
          </p:cNvPr>
          <p:cNvPicPr>
            <a:picLocks noChangeAspect="1"/>
          </p:cNvPicPr>
          <p:nvPr/>
        </p:nvPicPr>
        <p:blipFill>
          <a:blip r:embed="rId4"/>
          <a:stretch>
            <a:fillRect/>
          </a:stretch>
        </p:blipFill>
        <p:spPr>
          <a:xfrm>
            <a:off x="11390442" y="114987"/>
            <a:ext cx="769491" cy="934382"/>
          </a:xfrm>
          <a:prstGeom prst="rect">
            <a:avLst/>
          </a:prstGeom>
        </p:spPr>
      </p:pic>
      <p:pic>
        <p:nvPicPr>
          <p:cNvPr id="23" name="Picture 9" descr="Icon&#10;&#10;Description automatically generated">
            <a:extLst>
              <a:ext uri="{FF2B5EF4-FFF2-40B4-BE49-F238E27FC236}">
                <a16:creationId xmlns:a16="http://schemas.microsoft.com/office/drawing/2014/main" id="{1DED88FB-2FBD-4CA1-A8EE-2DD53D61AB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74" y="207608"/>
            <a:ext cx="686059" cy="686059"/>
          </a:xfrm>
          <a:prstGeom prst="rect">
            <a:avLst/>
          </a:prstGeom>
        </p:spPr>
      </p:pic>
      <p:sp>
        <p:nvSpPr>
          <p:cNvPr id="27" name="Retângulo: Cantos Arredondados 26">
            <a:extLst>
              <a:ext uri="{FF2B5EF4-FFF2-40B4-BE49-F238E27FC236}">
                <a16:creationId xmlns:a16="http://schemas.microsoft.com/office/drawing/2014/main" id="{17EA4157-C1A6-405B-93F1-9B586B90EE1B}"/>
              </a:ext>
            </a:extLst>
          </p:cNvPr>
          <p:cNvSpPr/>
          <p:nvPr/>
        </p:nvSpPr>
        <p:spPr>
          <a:xfrm>
            <a:off x="794862" y="214431"/>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3" name="Espaço Reservado para Conteúdo 6">
            <a:extLst>
              <a:ext uri="{FF2B5EF4-FFF2-40B4-BE49-F238E27FC236}">
                <a16:creationId xmlns:a16="http://schemas.microsoft.com/office/drawing/2014/main" id="{95E1FE94-5C98-484A-9424-7EE5FEB62A0D}"/>
              </a:ext>
            </a:extLst>
          </p:cNvPr>
          <p:cNvSpPr txBox="1">
            <a:spLocks/>
          </p:cNvSpPr>
          <p:nvPr/>
        </p:nvSpPr>
        <p:spPr>
          <a:xfrm>
            <a:off x="842736" y="683694"/>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5173969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SOCI NARTD KO Total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417</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6781FBAC-6C6F-429F-A3D3-E77916D7AA83}"/>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a:t>
            </a:r>
          </a:p>
        </p:txBody>
      </p:sp>
      <p:sp>
        <p:nvSpPr>
          <p:cNvPr id="13" name="Retângulo 50">
            <a:extLst>
              <a:ext uri="{FF2B5EF4-FFF2-40B4-BE49-F238E27FC236}">
                <a16:creationId xmlns:a16="http://schemas.microsoft.com/office/drawing/2014/main" id="{E1DE6A93-0D6A-4743-A1DF-52A5D17CA065}"/>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14" name="Retângulo 50">
            <a:extLst>
              <a:ext uri="{FF2B5EF4-FFF2-40B4-BE49-F238E27FC236}">
                <a16:creationId xmlns:a16="http://schemas.microsoft.com/office/drawing/2014/main" id="{28E0B4A5-5E1A-4C6A-9FF6-C1092C818402}"/>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15" name="CaixaDeTexto 14">
            <a:extLst>
              <a:ext uri="{FF2B5EF4-FFF2-40B4-BE49-F238E27FC236}">
                <a16:creationId xmlns:a16="http://schemas.microsoft.com/office/drawing/2014/main" id="{804D448F-1313-4599-BE01-4FDFE7820C61}"/>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DF3C026C-B463-4D85-9B02-16215B7799F0}"/>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1CD16D43-6138-45F5-995E-7E1764BAF150}"/>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7" name="object 15">
            <a:extLst>
              <a:ext uri="{FF2B5EF4-FFF2-40B4-BE49-F238E27FC236}">
                <a16:creationId xmlns:a16="http://schemas.microsoft.com/office/drawing/2014/main" id="{34B402CF-986A-4701-9BDA-1E31E52AE355}"/>
              </a:ext>
            </a:extLst>
          </p:cNvPr>
          <p:cNvSpPr txBox="1"/>
          <p:nvPr/>
        </p:nvSpPr>
        <p:spPr>
          <a:xfrm>
            <a:off x="590263" y="3063890"/>
            <a:ext cx="10644729" cy="270586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TOTAL KO (MS+SS) + JUGOS Y REFRESCOS KO (MS+SS) + AGUAS KO (MS+SS) + Bebidas a base de proteína vegetal + Isotónico en todas las exhibiciones frías de la tienda.</a:t>
            </a:r>
          </a:p>
          <a:p>
            <a:pPr marL="12700">
              <a:spcBef>
                <a:spcPts val="720"/>
              </a:spcBef>
              <a:defRPr/>
            </a:pPr>
            <a:r>
              <a:rPr lang="es-ES_tradnl" sz="1400" b="1" u="sng">
                <a:cs typeface="Calibri"/>
              </a:rPr>
              <a:t>Denominador</a:t>
            </a:r>
            <a:r>
              <a:rPr lang="es-ES_tradnl" sz="1400">
                <a:cs typeface="Calibri"/>
              </a:rPr>
              <a:t>: de </a:t>
            </a:r>
            <a:r>
              <a:rPr lang="es-ES_tradnl" sz="1400" err="1">
                <a:cs typeface="Calibri"/>
              </a:rPr>
              <a:t>nº</a:t>
            </a:r>
            <a:r>
              <a:rPr lang="es-ES_tradnl" sz="1400">
                <a:cs typeface="Calibri"/>
              </a:rPr>
              <a:t> de frentes de SSD TOTAL KO (MS+SS) + JUGOS Y REFRESCOS KO (MS+SS) + AGUAS KO (MS+SS) +Bebidas a base de proteína vegetal + Isotónico + SSD TOTAL COMPETENCIA (MS+SS) + JUGOS Y REFRESCOS COMPETENCIA (MS+SS) + AGUAS COMPETENCIA (MS+SS) + Bebidas a base de </a:t>
            </a:r>
            <a:r>
              <a:rPr lang="es-ES_tradnl" sz="1400" err="1">
                <a:cs typeface="Calibri"/>
              </a:rPr>
              <a:t>proteina</a:t>
            </a:r>
            <a:r>
              <a:rPr lang="es-ES_tradnl" sz="1400">
                <a:cs typeface="Calibri"/>
              </a:rPr>
              <a:t> vegetal competencia + Isotónico competencia  en todas las exhibiciones frías de la tienda.</a:t>
            </a:r>
          </a:p>
          <a:p>
            <a:pPr marL="12700">
              <a:spcBef>
                <a:spcPts val="720"/>
              </a:spcBef>
              <a:defRPr/>
            </a:pPr>
            <a:endParaRPr lang="es-ES_tradnl" sz="1400">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 las góndolas refrigeradas + todos los EDF + todos os stands refrigerados de la tienda (KO, PDV o competencia)</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24" name="Imagem 23">
            <a:extLst>
              <a:ext uri="{FF2B5EF4-FFF2-40B4-BE49-F238E27FC236}">
                <a16:creationId xmlns:a16="http://schemas.microsoft.com/office/drawing/2014/main" id="{3B59234E-7C4F-4F2E-A110-765C703C0C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28" name="Imagem 27">
            <a:extLst>
              <a:ext uri="{FF2B5EF4-FFF2-40B4-BE49-F238E27FC236}">
                <a16:creationId xmlns:a16="http://schemas.microsoft.com/office/drawing/2014/main" id="{16C09D17-4B8A-446D-A9CF-4AC923B806F8}"/>
              </a:ext>
            </a:extLst>
          </p:cNvPr>
          <p:cNvPicPr>
            <a:picLocks noChangeAspect="1"/>
          </p:cNvPicPr>
          <p:nvPr/>
        </p:nvPicPr>
        <p:blipFill>
          <a:blip r:embed="rId3"/>
          <a:stretch>
            <a:fillRect/>
          </a:stretch>
        </p:blipFill>
        <p:spPr>
          <a:xfrm>
            <a:off x="11390442" y="114987"/>
            <a:ext cx="769491" cy="934382"/>
          </a:xfrm>
          <a:prstGeom prst="rect">
            <a:avLst/>
          </a:prstGeom>
        </p:spPr>
      </p:pic>
      <p:sp>
        <p:nvSpPr>
          <p:cNvPr id="23" name="object 15">
            <a:extLst>
              <a:ext uri="{FF2B5EF4-FFF2-40B4-BE49-F238E27FC236}">
                <a16:creationId xmlns:a16="http://schemas.microsoft.com/office/drawing/2014/main" id="{A6B7505B-0766-432B-8A01-80BB6620C209}"/>
              </a:ext>
            </a:extLst>
          </p:cNvPr>
          <p:cNvSpPr txBox="1"/>
          <p:nvPr/>
        </p:nvSpPr>
        <p:spPr>
          <a:xfrm>
            <a:off x="590263" y="2193553"/>
            <a:ext cx="10529315"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p:txBody>
      </p:sp>
      <p:pic>
        <p:nvPicPr>
          <p:cNvPr id="26" name="Picture 9" descr="Icon&#10;&#10;Description automatically generated">
            <a:extLst>
              <a:ext uri="{FF2B5EF4-FFF2-40B4-BE49-F238E27FC236}">
                <a16:creationId xmlns:a16="http://schemas.microsoft.com/office/drawing/2014/main" id="{A1A89B34-CAF3-4704-85B9-CA2CD9800A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0" name="Retângulo: Cantos Arredondados 29">
            <a:extLst>
              <a:ext uri="{FF2B5EF4-FFF2-40B4-BE49-F238E27FC236}">
                <a16:creationId xmlns:a16="http://schemas.microsoft.com/office/drawing/2014/main" id="{9A1B2E3C-3212-4E06-843A-71F4137C4773}"/>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1" name="Espaço Reservado para Conteúdo 6">
            <a:extLst>
              <a:ext uri="{FF2B5EF4-FFF2-40B4-BE49-F238E27FC236}">
                <a16:creationId xmlns:a16="http://schemas.microsoft.com/office/drawing/2014/main" id="{5B7193A3-7902-4E42-B529-F5522F2C3C5A}"/>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458652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SOVI NARTD KO Total </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418</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89B6B2B4-957D-4BA8-9034-70343A72243A}"/>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FC2136E4-B005-4E21-AC1E-A49C26ABFA99}"/>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B5D212A1-09B4-470E-A525-41572421E5F9}"/>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7" name="object 15">
            <a:extLst>
              <a:ext uri="{FF2B5EF4-FFF2-40B4-BE49-F238E27FC236}">
                <a16:creationId xmlns:a16="http://schemas.microsoft.com/office/drawing/2014/main" id="{37E7B9B4-0EDA-4090-B951-9A256967CEB5}"/>
              </a:ext>
            </a:extLst>
          </p:cNvPr>
          <p:cNvSpPr txBox="1"/>
          <p:nvPr/>
        </p:nvSpPr>
        <p:spPr>
          <a:xfrm>
            <a:off x="590263" y="2951801"/>
            <a:ext cx="11195511" cy="270586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TOTAL KO (MS+SS) + JUGOS Y REFRESCOS KO (MS+SS) + AGUAS KO (MS+SS) + Bebidas a base de proteína vegetal + Isotónico en todas las exhibiciones de la tienda.</a:t>
            </a:r>
          </a:p>
          <a:p>
            <a:pPr marL="12700">
              <a:spcBef>
                <a:spcPts val="720"/>
              </a:spcBef>
              <a:defRPr/>
            </a:pPr>
            <a:r>
              <a:rPr lang="es-ES_tradnl" sz="1400" b="1" u="sng">
                <a:cs typeface="Calibri"/>
              </a:rPr>
              <a:t>Denominador</a:t>
            </a:r>
            <a:r>
              <a:rPr lang="es-ES_tradnl" sz="1400">
                <a:cs typeface="Calibri"/>
              </a:rPr>
              <a:t>: de </a:t>
            </a:r>
            <a:r>
              <a:rPr lang="es-ES_tradnl" sz="1400" err="1">
                <a:cs typeface="Calibri"/>
              </a:rPr>
              <a:t>nº</a:t>
            </a:r>
            <a:r>
              <a:rPr lang="es-ES_tradnl" sz="1400">
                <a:cs typeface="Calibri"/>
              </a:rPr>
              <a:t> de frentes de SSD TOTAL KO (MS+SS) + JUGOS Y REFRESCOS KO (MS+SS) + AGUAS KO (MS+SS) +Bebidas a base de proteína vegetal + Isotónico + SSD TOTAL COMPETENCIA (MS+SS) + JUGOS Y REFRESCOS COMPETENCIA (MS+SS) + AGUAS COMPETENCIA (MS+SS) + Bebidas a base de proteína vegetal competencia + Isotónico competencia  en todas las exhibiciones de la tienda.</a:t>
            </a:r>
          </a:p>
          <a:p>
            <a:pPr marL="12700">
              <a:spcBef>
                <a:spcPts val="720"/>
              </a:spcBef>
              <a:defRPr/>
            </a:pPr>
            <a:endParaRPr lang="es-ES_tradnl" sz="1400">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 las góndolas refrigeradas + todos los EDF + todos os stands refrigerados de la tienda (KO, PDV o competencia)</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sp>
        <p:nvSpPr>
          <p:cNvPr id="28" name="Retângulo 50">
            <a:extLst>
              <a:ext uri="{FF2B5EF4-FFF2-40B4-BE49-F238E27FC236}">
                <a16:creationId xmlns:a16="http://schemas.microsoft.com/office/drawing/2014/main" id="{ADCEA1ED-2C97-4809-B1D6-C7D31305B0D5}"/>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a:t>
            </a:r>
          </a:p>
        </p:txBody>
      </p:sp>
      <p:sp>
        <p:nvSpPr>
          <p:cNvPr id="29" name="Retângulo 50">
            <a:extLst>
              <a:ext uri="{FF2B5EF4-FFF2-40B4-BE49-F238E27FC236}">
                <a16:creationId xmlns:a16="http://schemas.microsoft.com/office/drawing/2014/main" id="{FE7D76DB-5FBB-45DB-B6DE-DF3B7BC5EE9D}"/>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sp>
        <p:nvSpPr>
          <p:cNvPr id="30" name="Retângulo 50">
            <a:extLst>
              <a:ext uri="{FF2B5EF4-FFF2-40B4-BE49-F238E27FC236}">
                <a16:creationId xmlns:a16="http://schemas.microsoft.com/office/drawing/2014/main" id="{AE0A8DF6-ABE3-4566-B5CE-0A8AED671754}"/>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5,0 %</a:t>
            </a:r>
          </a:p>
        </p:txBody>
      </p:sp>
      <p:pic>
        <p:nvPicPr>
          <p:cNvPr id="31" name="Imagem 30">
            <a:extLst>
              <a:ext uri="{FF2B5EF4-FFF2-40B4-BE49-F238E27FC236}">
                <a16:creationId xmlns:a16="http://schemas.microsoft.com/office/drawing/2014/main" id="{C9CF3F2B-5123-4A0C-861E-604DB2ABAD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2" name="Imagem 31">
            <a:extLst>
              <a:ext uri="{FF2B5EF4-FFF2-40B4-BE49-F238E27FC236}">
                <a16:creationId xmlns:a16="http://schemas.microsoft.com/office/drawing/2014/main" id="{9CD8F620-FA4F-4502-95C7-B23CE4D2C6A0}"/>
              </a:ext>
            </a:extLst>
          </p:cNvPr>
          <p:cNvPicPr>
            <a:picLocks noChangeAspect="1"/>
          </p:cNvPicPr>
          <p:nvPr/>
        </p:nvPicPr>
        <p:blipFill>
          <a:blip r:embed="rId3"/>
          <a:stretch>
            <a:fillRect/>
          </a:stretch>
        </p:blipFill>
        <p:spPr>
          <a:xfrm>
            <a:off x="11390442" y="114987"/>
            <a:ext cx="769491" cy="934382"/>
          </a:xfrm>
          <a:prstGeom prst="rect">
            <a:avLst/>
          </a:prstGeom>
        </p:spPr>
      </p:pic>
      <p:sp>
        <p:nvSpPr>
          <p:cNvPr id="25" name="object 15">
            <a:extLst>
              <a:ext uri="{FF2B5EF4-FFF2-40B4-BE49-F238E27FC236}">
                <a16:creationId xmlns:a16="http://schemas.microsoft.com/office/drawing/2014/main" id="{2EA1CDA7-5EF8-49C2-85D6-4E493C0EC592}"/>
              </a:ext>
            </a:extLst>
          </p:cNvPr>
          <p:cNvSpPr txBox="1"/>
          <p:nvPr/>
        </p:nvSpPr>
        <p:spPr>
          <a:xfrm>
            <a:off x="590263" y="2164839"/>
            <a:ext cx="10529315"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p:txBody>
      </p:sp>
      <p:pic>
        <p:nvPicPr>
          <p:cNvPr id="24" name="Picture 9" descr="Icon&#10;&#10;Description automatically generated">
            <a:extLst>
              <a:ext uri="{FF2B5EF4-FFF2-40B4-BE49-F238E27FC236}">
                <a16:creationId xmlns:a16="http://schemas.microsoft.com/office/drawing/2014/main" id="{A71BD345-F93F-4214-9419-B01F5A4B0A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3" name="Retângulo: Cantos Arredondados 32">
            <a:extLst>
              <a:ext uri="{FF2B5EF4-FFF2-40B4-BE49-F238E27FC236}">
                <a16:creationId xmlns:a16="http://schemas.microsoft.com/office/drawing/2014/main" id="{BF8FEE0E-CEA7-4FC5-A7FC-F7C3BB00FED9}"/>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4" name="Espaço Reservado para Conteúdo 6">
            <a:extLst>
              <a:ext uri="{FF2B5EF4-FFF2-40B4-BE49-F238E27FC236}">
                <a16:creationId xmlns:a16="http://schemas.microsoft.com/office/drawing/2014/main" id="{CC57FB01-312A-4FD2-ACB3-235AD00916DD}"/>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1953520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SSD KO (100% Categoría SSD)</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419</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849EA3E8-CB93-4DB8-AFC5-5524959001DE}"/>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0,6%</a:t>
            </a:r>
          </a:p>
        </p:txBody>
      </p:sp>
      <p:sp>
        <p:nvSpPr>
          <p:cNvPr id="13" name="Retângulo 50">
            <a:extLst>
              <a:ext uri="{FF2B5EF4-FFF2-40B4-BE49-F238E27FC236}">
                <a16:creationId xmlns:a16="http://schemas.microsoft.com/office/drawing/2014/main" id="{0BBF3295-AF2D-4B0C-AE68-2C82526F5AFC}"/>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0,7</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4" name="Retângulo 50">
            <a:extLst>
              <a:ext uri="{FF2B5EF4-FFF2-40B4-BE49-F238E27FC236}">
                <a16:creationId xmlns:a16="http://schemas.microsoft.com/office/drawing/2014/main" id="{FAF1C55C-A0DB-4D79-8B6A-48764A3CB58B}"/>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1,4</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4B094092-1278-431D-8879-B7B906BD5084}"/>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CE1E2CD3-2FCE-4DF2-8BD9-7EC414048968}"/>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4C0C4156-F5B5-4B00-9742-64C93DAFC0BC}"/>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4" name="object 15">
            <a:extLst>
              <a:ext uri="{FF2B5EF4-FFF2-40B4-BE49-F238E27FC236}">
                <a16:creationId xmlns:a16="http://schemas.microsoft.com/office/drawing/2014/main" id="{DD5A35CF-95EE-45EE-BD29-DCF9E013348D}"/>
              </a:ext>
            </a:extLst>
          </p:cNvPr>
          <p:cNvSpPr txBox="1"/>
          <p:nvPr/>
        </p:nvSpPr>
        <p:spPr>
          <a:xfrm>
            <a:off x="590263" y="2214105"/>
            <a:ext cx="10529315"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p:txBody>
      </p:sp>
      <p:pic>
        <p:nvPicPr>
          <p:cNvPr id="26" name="Imagem 25">
            <a:extLst>
              <a:ext uri="{FF2B5EF4-FFF2-40B4-BE49-F238E27FC236}">
                <a16:creationId xmlns:a16="http://schemas.microsoft.com/office/drawing/2014/main" id="{844A3968-7997-4F31-82D2-82C5C8870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sp>
        <p:nvSpPr>
          <p:cNvPr id="25" name="object 15">
            <a:extLst>
              <a:ext uri="{FF2B5EF4-FFF2-40B4-BE49-F238E27FC236}">
                <a16:creationId xmlns:a16="http://schemas.microsoft.com/office/drawing/2014/main" id="{18E483A4-5FD0-4B3D-8EDC-5AC1B223E3F4}"/>
              </a:ext>
            </a:extLst>
          </p:cNvPr>
          <p:cNvSpPr txBox="1"/>
          <p:nvPr/>
        </p:nvSpPr>
        <p:spPr>
          <a:xfrm>
            <a:off x="590263" y="3044501"/>
            <a:ext cx="10797469"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lang="es-ES_tradnl" sz="1400" b="1" u="sng">
                <a:cs typeface="Calibri"/>
              </a:rPr>
              <a:t>Numerador</a:t>
            </a:r>
            <a:r>
              <a:rPr lang="es-ES_tradnl" sz="1400">
                <a:cs typeface="Calibri"/>
              </a:rPr>
              <a:t>: </a:t>
            </a:r>
            <a:r>
              <a:rPr lang="es-ES_tradnl" sz="1400" err="1">
                <a:cs typeface="Calibri"/>
              </a:rPr>
              <a:t>nº</a:t>
            </a:r>
            <a:r>
              <a:rPr lang="es-ES_tradnl" sz="1400">
                <a:cs typeface="Calibri"/>
              </a:rPr>
              <a:t> de frentes de SSD TOTAL KO (MS+SS) en todas las exhibiciones del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es-ES_tradnl" sz="1400">
              <a:cs typeface="Calibri"/>
            </a:endParaRPr>
          </a:p>
          <a:p>
            <a:pPr marL="12700">
              <a:spcBef>
                <a:spcPts val="720"/>
              </a:spcBef>
              <a:defRPr/>
            </a:pPr>
            <a:r>
              <a:rPr lang="es-ES_tradnl" sz="1400" b="1" u="sng">
                <a:cs typeface="Calibri"/>
              </a:rPr>
              <a:t>Denominador</a:t>
            </a:r>
            <a:r>
              <a:rPr lang="es-ES_tradnl" sz="1400">
                <a:cs typeface="Calibri"/>
              </a:rPr>
              <a:t>: </a:t>
            </a:r>
            <a:r>
              <a:rPr kumimoji="0" lang="es-ES_tradnl" sz="1400" b="0" i="0" u="none" strike="noStrike" kern="1200" cap="none" spc="-5" normalizeH="0" baseline="0" noProof="0" err="1">
                <a:ln>
                  <a:noFill/>
                </a:ln>
                <a:effectLst/>
                <a:uLnTx/>
                <a:uFillTx/>
                <a:cs typeface="Calibri"/>
              </a:rPr>
              <a:t>nº</a:t>
            </a:r>
            <a:r>
              <a:rPr kumimoji="0" lang="es-ES_tradnl" sz="1400" b="0" i="0" u="none" strike="noStrike" kern="1200" cap="none" spc="-5" normalizeH="0" baseline="0" noProof="0">
                <a:ln>
                  <a:noFill/>
                </a:ln>
                <a:effectLst/>
                <a:uLnTx/>
                <a:uFillTx/>
                <a:cs typeface="Calibri"/>
              </a:rPr>
              <a:t> de frentes de SSD TOTAL KO (MS+SS) + Total SSD de la competencia (MS+SS) en todas las exhibiciones del PDV.</a:t>
            </a:r>
          </a:p>
          <a:p>
            <a:pPr marL="12700">
              <a:spcBef>
                <a:spcPts val="720"/>
              </a:spcBef>
              <a:defRPr/>
            </a:pPr>
            <a:endParaRPr lang="es-ES_tradnl" sz="1400" spc="-5">
              <a:cs typeface="Calibri"/>
            </a:endParaRPr>
          </a:p>
          <a:p>
            <a:pPr marL="12700">
              <a:spcBef>
                <a:spcPts val="720"/>
              </a:spcBef>
              <a:defRPr/>
            </a:pPr>
            <a:r>
              <a:rPr lang="es-ES_tradnl" sz="1400" b="1" u="sng">
                <a:cs typeface="Calibri"/>
              </a:rPr>
              <a:t>Exhibiciones</a:t>
            </a:r>
            <a:r>
              <a:rPr lang="es-ES_tradnl" sz="1400" u="sng">
                <a:cs typeface="Calibri"/>
              </a:rPr>
              <a:t>: </a:t>
            </a:r>
            <a:r>
              <a:rPr lang="es-ES_tradnl" sz="1400">
                <a:cs typeface="Calibri"/>
              </a:rPr>
              <a:t>Todas</a:t>
            </a:r>
          </a:p>
          <a:p>
            <a:pPr marL="12700">
              <a:spcBef>
                <a:spcPts val="720"/>
              </a:spcBef>
              <a:defRPr/>
            </a:pPr>
            <a:endParaRPr lang="es-ES_tradnl"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ES_tradnl" sz="1400" b="1" u="sng">
                <a:cs typeface="Calibri"/>
              </a:rPr>
              <a:t>Localizaciones</a:t>
            </a:r>
            <a:r>
              <a:rPr lang="es-ES_tradnl"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ES_tradnl" sz="1400">
              <a:cs typeface="Calibri"/>
            </a:endParaRPr>
          </a:p>
        </p:txBody>
      </p:sp>
      <p:pic>
        <p:nvPicPr>
          <p:cNvPr id="27" name="Picture 9" descr="Icon&#10;&#10;Description automatically generated">
            <a:extLst>
              <a:ext uri="{FF2B5EF4-FFF2-40B4-BE49-F238E27FC236}">
                <a16:creationId xmlns:a16="http://schemas.microsoft.com/office/drawing/2014/main" id="{BCECC8D7-C9F8-42A0-9B88-00C6C5E859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29" name="Retângulo: Cantos Arredondados 28">
            <a:extLst>
              <a:ext uri="{FF2B5EF4-FFF2-40B4-BE49-F238E27FC236}">
                <a16:creationId xmlns:a16="http://schemas.microsoft.com/office/drawing/2014/main" id="{3101F432-EEB1-4D8D-84E6-87DA4DF07F45}"/>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0" name="Espaço Reservado para Conteúdo 6">
            <a:extLst>
              <a:ext uri="{FF2B5EF4-FFF2-40B4-BE49-F238E27FC236}">
                <a16:creationId xmlns:a16="http://schemas.microsoft.com/office/drawing/2014/main" id="{9619CE3F-5129-411E-A0E0-EA32555863AC}"/>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3124854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da-DK" sz="1600" b="1" i="0" u="none" strike="noStrike" kern="1200" baseline="0">
                <a:latin typeface="Calibri" panose="020F0502020204030204" pitchFamily="34" charset="0"/>
              </a:rPr>
              <a:t>SOVI SSD KO Single Serve (100% SSD KO)</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420</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12" name="Retângulo 50">
            <a:extLst>
              <a:ext uri="{FF2B5EF4-FFF2-40B4-BE49-F238E27FC236}">
                <a16:creationId xmlns:a16="http://schemas.microsoft.com/office/drawing/2014/main" id="{3259F1DF-D0EA-4B8F-8580-CDCF940AF4A1}"/>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13" name="Retângulo 50">
            <a:extLst>
              <a:ext uri="{FF2B5EF4-FFF2-40B4-BE49-F238E27FC236}">
                <a16:creationId xmlns:a16="http://schemas.microsoft.com/office/drawing/2014/main" id="{3C7F7455-D084-4D73-A8C5-FAA7D1AA22C8}"/>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0,7%</a:t>
            </a:r>
          </a:p>
        </p:txBody>
      </p:sp>
      <p:sp>
        <p:nvSpPr>
          <p:cNvPr id="14" name="Retângulo 50">
            <a:extLst>
              <a:ext uri="{FF2B5EF4-FFF2-40B4-BE49-F238E27FC236}">
                <a16:creationId xmlns:a16="http://schemas.microsoft.com/office/drawing/2014/main" id="{0C7912D4-90BA-4C39-8EF9-F40DC125C271}"/>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1,4 %</a:t>
            </a:r>
          </a:p>
        </p:txBody>
      </p:sp>
      <p:sp>
        <p:nvSpPr>
          <p:cNvPr id="15" name="CaixaDeTexto 14">
            <a:extLst>
              <a:ext uri="{FF2B5EF4-FFF2-40B4-BE49-F238E27FC236}">
                <a16:creationId xmlns:a16="http://schemas.microsoft.com/office/drawing/2014/main" id="{C92ECA18-723E-4E29-804A-09EF8E805E09}"/>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CF480738-44E1-41C8-993A-3F5FADBAEDE2}"/>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1F73A0FA-EFA2-4333-85E8-4F6BA7C65FF4}"/>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3" name="object 15">
            <a:extLst>
              <a:ext uri="{FF2B5EF4-FFF2-40B4-BE49-F238E27FC236}">
                <a16:creationId xmlns:a16="http://schemas.microsoft.com/office/drawing/2014/main" id="{4E593A1F-9976-44CB-B839-D97D499CEBAD}"/>
              </a:ext>
            </a:extLst>
          </p:cNvPr>
          <p:cNvSpPr txBox="1"/>
          <p:nvPr/>
        </p:nvSpPr>
        <p:spPr>
          <a:xfrm>
            <a:off x="590263" y="3080964"/>
            <a:ext cx="10366456"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SSD SINGLE SERVE KO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exibiciones</a:t>
            </a:r>
            <a:r>
              <a:rPr lang="pt-BR" sz="1400">
                <a:cs typeface="Calibri"/>
              </a:rPr>
              <a:t> </a:t>
            </a:r>
            <a:r>
              <a:rPr lang="pt-BR" sz="1400" err="1">
                <a:cs typeface="Calibri"/>
              </a:rPr>
              <a:t>del</a:t>
            </a:r>
            <a:r>
              <a:rPr lang="pt-BR" sz="1400">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a:cs typeface="Calibri"/>
            </a:endParaRPr>
          </a:p>
          <a:p>
            <a:pPr marL="12700">
              <a:spcBef>
                <a:spcPts val="720"/>
              </a:spcBef>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latin typeface="+mj-lt"/>
                <a:cs typeface="Calibri"/>
              </a:rPr>
              <a:t>nº de frentes de TOTAL SSD KO (MS+SS)</a:t>
            </a:r>
            <a:r>
              <a:rPr lang="pt-BR" sz="1400">
                <a:cs typeface="Calibri"/>
              </a:rPr>
              <a:t>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exibiciones</a:t>
            </a:r>
            <a:r>
              <a:rPr lang="pt-BR" sz="1400">
                <a:cs typeface="Calibri"/>
              </a:rPr>
              <a:t> </a:t>
            </a:r>
            <a:r>
              <a:rPr lang="pt-BR" sz="1400" err="1">
                <a:cs typeface="Calibri"/>
              </a:rPr>
              <a:t>del</a:t>
            </a:r>
            <a:r>
              <a:rPr lang="pt-BR" sz="1400">
                <a:cs typeface="Calibri"/>
              </a:rPr>
              <a:t> PDV.</a:t>
            </a:r>
            <a:r>
              <a:rPr kumimoji="0" lang="pt-BR" sz="1400" b="0" i="0" u="none" strike="noStrike" kern="1200" cap="none" spc="-5" normalizeH="0" baseline="0" noProof="0">
                <a:ln>
                  <a:noFill/>
                </a:ln>
                <a:effectLst/>
                <a:uLnTx/>
                <a:uFillTx/>
                <a:latin typeface="+mj-lt"/>
                <a:cs typeface="Calibri"/>
              </a:rPr>
              <a:t>– &gt; métrica w/in – No considera </a:t>
            </a:r>
            <a:r>
              <a:rPr kumimoji="0" lang="pt-BR" sz="1400" b="0" i="0" u="none" strike="noStrike" kern="1200" cap="none" spc="-5" normalizeH="0" baseline="0" noProof="0" err="1">
                <a:ln>
                  <a:noFill/>
                </a:ln>
                <a:effectLst/>
                <a:uLnTx/>
                <a:uFillTx/>
                <a:latin typeface="+mj-lt"/>
                <a:cs typeface="Calibri"/>
              </a:rPr>
              <a:t>competencia</a:t>
            </a:r>
            <a:r>
              <a:rPr kumimoji="0" lang="pt-BR" sz="1400" b="0" i="0" u="none" strike="noStrike" kern="1200" cap="none" spc="-5" normalizeH="0" baseline="0" noProof="0">
                <a:ln>
                  <a:noFill/>
                </a:ln>
                <a:effectLst/>
                <a:uLnTx/>
                <a:uFillTx/>
                <a:latin typeface="+mj-lt"/>
                <a:cs typeface="Calibri"/>
              </a:rPr>
              <a:t>!</a:t>
            </a:r>
          </a:p>
          <a:p>
            <a:pPr marL="12700">
              <a:spcBef>
                <a:spcPts val="720"/>
              </a:spcBef>
              <a:defRPr/>
            </a:pPr>
            <a:endParaRPr lang="pt-BR" sz="1400" b="1" u="sng">
              <a:cs typeface="Calibri"/>
            </a:endParaRPr>
          </a:p>
          <a:p>
            <a:pPr marL="12700">
              <a:spcBef>
                <a:spcPts val="720"/>
              </a:spcBef>
              <a:defRPr/>
            </a:pPr>
            <a:r>
              <a:rPr lang="pt-BR" sz="1400" b="1" u="sng">
                <a:cs typeface="Calibri"/>
              </a:rPr>
              <a:t>Exibições</a:t>
            </a:r>
            <a:r>
              <a:rPr sz="1400" u="sng">
                <a:cs typeface="Calibri"/>
              </a:rPr>
              <a:t>: </a:t>
            </a:r>
            <a:r>
              <a:rPr lang="pt-BR" sz="1400">
                <a:cs typeface="Calibri"/>
              </a:rPr>
              <a:t>Todas</a:t>
            </a:r>
          </a:p>
          <a:p>
            <a:pPr marL="12700">
              <a:spcBef>
                <a:spcPts val="720"/>
              </a:spcBef>
              <a:defRPr/>
            </a:pPr>
            <a:endParaRP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419" sz="1400" b="1" u="sng" err="1">
                <a:cs typeface="Calibri"/>
              </a:rPr>
              <a:t>Localizações</a:t>
            </a:r>
            <a:r>
              <a:rPr sz="1400">
                <a:cs typeface="Calibri"/>
              </a:rPr>
              <a:t>: </a:t>
            </a:r>
            <a:r>
              <a:rPr lang="es-419" sz="1400">
                <a:cs typeface="Calibri"/>
              </a:rPr>
              <a:t>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419" sz="1400">
              <a:cs typeface="Calibri"/>
            </a:endParaRPr>
          </a:p>
        </p:txBody>
      </p:sp>
      <p:pic>
        <p:nvPicPr>
          <p:cNvPr id="17" name="Picture 9" descr="Icon&#10;&#10;Description automatically generated">
            <a:extLst>
              <a:ext uri="{FF2B5EF4-FFF2-40B4-BE49-F238E27FC236}">
                <a16:creationId xmlns:a16="http://schemas.microsoft.com/office/drawing/2014/main" id="{45177BED-6FCC-496D-8047-3EB99A579A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26" name="object 15">
            <a:extLst>
              <a:ext uri="{FF2B5EF4-FFF2-40B4-BE49-F238E27FC236}">
                <a16:creationId xmlns:a16="http://schemas.microsoft.com/office/drawing/2014/main" id="{C4042E01-5817-43D8-98E2-8A5E4D4F6FCB}"/>
              </a:ext>
            </a:extLst>
          </p:cNvPr>
          <p:cNvSpPr txBox="1"/>
          <p:nvPr/>
        </p:nvSpPr>
        <p:spPr>
          <a:xfrm>
            <a:off x="590263" y="2175713"/>
            <a:ext cx="10529315"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es-ES_tradnl" sz="1400">
              <a:cs typeface="Calibri"/>
            </a:endParaRPr>
          </a:p>
        </p:txBody>
      </p:sp>
      <p:sp>
        <p:nvSpPr>
          <p:cNvPr id="29" name="Retângulo: Cantos Arredondados 28">
            <a:extLst>
              <a:ext uri="{FF2B5EF4-FFF2-40B4-BE49-F238E27FC236}">
                <a16:creationId xmlns:a16="http://schemas.microsoft.com/office/drawing/2014/main" id="{76EF8F80-F17F-403C-A136-DBEE631314AE}"/>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0" name="Espaço Reservado para Conteúdo 6">
            <a:extLst>
              <a:ext uri="{FF2B5EF4-FFF2-40B4-BE49-F238E27FC236}">
                <a16:creationId xmlns:a16="http://schemas.microsoft.com/office/drawing/2014/main" id="{58EB7A3F-B223-47A0-A108-C1337474F3AC}"/>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
        <p:nvSpPr>
          <p:cNvPr id="20" name="CaixaDeTexto 52">
            <a:extLst>
              <a:ext uri="{FF2B5EF4-FFF2-40B4-BE49-F238E27FC236}">
                <a16:creationId xmlns:a16="http://schemas.microsoft.com/office/drawing/2014/main" id="{E8C5C3AF-EF44-482E-A9C2-A014C6CD814F}"/>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Tree>
    <p:extLst>
      <p:ext uri="{BB962C8B-B14F-4D97-AF65-F5344CB8AC3E}">
        <p14:creationId xmlns:p14="http://schemas.microsoft.com/office/powerpoint/2010/main" val="8377977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SOVI STILL KO (100% </a:t>
            </a:r>
            <a:r>
              <a:rPr lang="en-US" sz="1600" b="1" i="0" u="none" strike="noStrike" kern="1200" baseline="0" err="1">
                <a:latin typeface="Calibri" panose="020F0502020204030204" pitchFamily="34" charset="0"/>
              </a:rPr>
              <a:t>Categorías</a:t>
            </a:r>
            <a:r>
              <a:rPr lang="en-US" sz="1600" b="1" i="0" u="none" strike="noStrike" kern="1200" baseline="0">
                <a:latin typeface="Calibri" panose="020F0502020204030204" pitchFamily="34" charset="0"/>
              </a:rPr>
              <a:t> STILL)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421</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D3F4B5C4-A569-4F9C-A17A-28A35118DC2B}"/>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6E4E3C98-501A-490E-BCA1-5979FCA33BDE}"/>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8E8BC4FB-0566-4014-825A-F9D0EDFA79F4}"/>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6" name="object 15">
            <a:extLst>
              <a:ext uri="{FF2B5EF4-FFF2-40B4-BE49-F238E27FC236}">
                <a16:creationId xmlns:a16="http://schemas.microsoft.com/office/drawing/2014/main" id="{3CCA5ABE-FD82-42F0-A78D-7D7D228034DC}"/>
              </a:ext>
            </a:extLst>
          </p:cNvPr>
          <p:cNvSpPr txBox="1"/>
          <p:nvPr/>
        </p:nvSpPr>
        <p:spPr>
          <a:xfrm>
            <a:off x="590263" y="2177175"/>
            <a:ext cx="11226599" cy="713016"/>
          </a:xfrm>
          <a:prstGeom prst="rect">
            <a:avLst/>
          </a:prstGeom>
        </p:spPr>
        <p:txBody>
          <a:bodyPr vert="horz" wrap="square" lIns="0" tIns="53340" rIns="0" bIns="0" rtlCol="0">
            <a:spAutoFit/>
          </a:bodyPr>
          <a:lstStyle/>
          <a:p>
            <a:pPr marL="12700">
              <a:spcBef>
                <a:spcPts val="100"/>
              </a:spcBef>
              <a:defRPr/>
            </a:pPr>
            <a:r>
              <a:rPr lang="pt-BR" sz="1400" b="1">
                <a:cs typeface="Calibri"/>
              </a:rPr>
              <a:t>DESCRIPCIÓN</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pt-BR" sz="1400">
              <a:cs typeface="Calibri"/>
            </a:endParaRPr>
          </a:p>
        </p:txBody>
      </p:sp>
      <p:sp>
        <p:nvSpPr>
          <p:cNvPr id="27" name="object 15">
            <a:extLst>
              <a:ext uri="{FF2B5EF4-FFF2-40B4-BE49-F238E27FC236}">
                <a16:creationId xmlns:a16="http://schemas.microsoft.com/office/drawing/2014/main" id="{1A605ECD-1FD1-4B77-8F52-D0F6F623B521}"/>
              </a:ext>
            </a:extLst>
          </p:cNvPr>
          <p:cNvSpPr txBox="1"/>
          <p:nvPr/>
        </p:nvSpPr>
        <p:spPr>
          <a:xfrm>
            <a:off x="590263" y="3028243"/>
            <a:ext cx="10673394" cy="319061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Jugos Y REFRESCOS KO (MS+SS)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exhibiciones</a:t>
            </a:r>
            <a:r>
              <a:rPr lang="pt-BR" sz="1400">
                <a:cs typeface="Calibri"/>
              </a:rPr>
              <a:t> </a:t>
            </a:r>
            <a:r>
              <a:rPr lang="pt-BR" sz="1400" err="1">
                <a:cs typeface="Calibri"/>
              </a:rPr>
              <a:t>del</a:t>
            </a:r>
            <a:r>
              <a:rPr lang="pt-BR" sz="1400">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a:cs typeface="Calibri"/>
            </a:endParaRPr>
          </a:p>
          <a:p>
            <a:pPr marL="12700">
              <a:spcBef>
                <a:spcPts val="720"/>
              </a:spcBef>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cs typeface="Calibri"/>
              </a:rPr>
              <a:t>nº de frentes de Jugos </a:t>
            </a:r>
            <a:r>
              <a:rPr lang="pt-BR" sz="1400" spc="-5">
                <a:cs typeface="Calibri"/>
              </a:rPr>
              <a:t>Y</a:t>
            </a:r>
            <a:r>
              <a:rPr kumimoji="0" lang="pt-BR" sz="1400" b="0" i="0" u="none" strike="noStrike" kern="1200" cap="none" spc="-5" normalizeH="0" baseline="0" noProof="0">
                <a:ln>
                  <a:noFill/>
                </a:ln>
                <a:effectLst/>
                <a:uLnTx/>
                <a:uFillTx/>
                <a:cs typeface="Calibri"/>
              </a:rPr>
              <a:t> REFRESCOS KO (MS+SS) + Jugos </a:t>
            </a:r>
            <a:r>
              <a:rPr lang="pt-BR" sz="1400" spc="-5">
                <a:cs typeface="Calibri"/>
              </a:rPr>
              <a:t>y</a:t>
            </a:r>
            <a:r>
              <a:rPr kumimoji="0" lang="pt-BR" sz="1400" b="0" i="0" u="none" strike="noStrike" kern="1200" cap="none" spc="-5" normalizeH="0" baseline="0" noProof="0">
                <a:ln>
                  <a:noFill/>
                </a:ln>
                <a:effectLst/>
                <a:uLnTx/>
                <a:uFillTx/>
                <a:cs typeface="Calibri"/>
              </a:rPr>
              <a:t> Refrescos de la </a:t>
            </a:r>
            <a:r>
              <a:rPr kumimoji="0" lang="pt-BR" sz="1400" b="0" i="0" u="none" strike="noStrike" kern="1200" cap="none" spc="-5" normalizeH="0" baseline="0" noProof="0" err="1">
                <a:ln>
                  <a:noFill/>
                </a:ln>
                <a:effectLst/>
                <a:uLnTx/>
                <a:uFillTx/>
                <a:cs typeface="Calibri"/>
              </a:rPr>
              <a:t>Competencia</a:t>
            </a:r>
            <a:r>
              <a:rPr kumimoji="0" lang="pt-BR" sz="1400" b="0" i="0" u="none" strike="noStrike" kern="1200" cap="none" spc="-5" normalizeH="0" baseline="0" noProof="0">
                <a:ln>
                  <a:noFill/>
                </a:ln>
                <a:effectLst/>
                <a:uLnTx/>
                <a:uFillTx/>
                <a:cs typeface="Calibri"/>
              </a:rPr>
              <a:t> (MS+SS) </a:t>
            </a:r>
            <a:r>
              <a:rPr kumimoji="0" lang="pt-BR" sz="1400" b="0" i="0" u="none" strike="noStrike" kern="1200" cap="none" spc="-5" normalizeH="0" baseline="0" noProof="0" err="1">
                <a:ln>
                  <a:noFill/>
                </a:ln>
                <a:effectLst/>
                <a:uLnTx/>
                <a:uFillTx/>
                <a:cs typeface="Calibri"/>
              </a:rPr>
              <a:t>en</a:t>
            </a:r>
            <a:r>
              <a:rPr kumimoji="0" lang="pt-BR" sz="1400" b="0" i="0" u="none" strike="noStrike" kern="1200" cap="none" spc="-5" normalizeH="0" baseline="0" noProof="0">
                <a:ln>
                  <a:noFill/>
                </a:ln>
                <a:effectLst/>
                <a:uLnTx/>
                <a:uFillTx/>
                <a:cs typeface="Calibri"/>
              </a:rPr>
              <a:t> todas </a:t>
            </a:r>
            <a:r>
              <a:rPr kumimoji="0" lang="pt-BR" sz="1400" b="0" i="0" u="none" strike="noStrike" kern="1200" cap="none" spc="-5" normalizeH="0" baseline="0" noProof="0" err="1">
                <a:ln>
                  <a:noFill/>
                </a:ln>
                <a:effectLst/>
                <a:uLnTx/>
                <a:uFillTx/>
                <a:cs typeface="Calibri"/>
              </a:rPr>
              <a:t>las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exhibiciones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del</a:t>
            </a:r>
            <a:r>
              <a:rPr kumimoji="0" lang="pt-BR" sz="1400" b="0" i="0" u="none" strike="noStrike" kern="1200" cap="none" spc="-5" normalizeH="0" baseline="0" noProof="0">
                <a:ln>
                  <a:noFill/>
                </a:ln>
                <a:effectLst/>
                <a:uLnTx/>
                <a:uFillTx/>
                <a:cs typeface="Calibri"/>
              </a:rPr>
              <a:t> PDV</a:t>
            </a:r>
          </a:p>
          <a:p>
            <a:pPr marL="12700">
              <a:spcBef>
                <a:spcPts val="720"/>
              </a:spcBef>
              <a:defRPr/>
            </a:pPr>
            <a:endParaRPr lang="pt-BR" sz="1400" spc="-5">
              <a:cs typeface="Calibri"/>
            </a:endParaRPr>
          </a:p>
          <a:p>
            <a:pPr marL="12700">
              <a:spcBef>
                <a:spcPts val="720"/>
              </a:spcBef>
              <a:defRPr/>
            </a:pPr>
            <a:r>
              <a:rPr lang="pt-BR" sz="1400" b="1" u="sng" err="1">
                <a:cs typeface="Calibri"/>
              </a:rPr>
              <a:t>Exhibiciones</a:t>
            </a:r>
            <a:r>
              <a:rPr sz="1400" u="sng">
                <a:cs typeface="Calibri"/>
              </a:rPr>
              <a:t>: </a:t>
            </a:r>
            <a:r>
              <a:rPr lang="pt-BR" sz="1400">
                <a:cs typeface="Calibri"/>
              </a:rPr>
              <a:t>Todas</a:t>
            </a:r>
          </a:p>
          <a:p>
            <a:pPr marL="12700">
              <a:spcBef>
                <a:spcPts val="720"/>
              </a:spcBef>
              <a:defRPr/>
            </a:pPr>
            <a:endParaRP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419" sz="1400" b="1" u="sng">
                <a:cs typeface="Calibri"/>
              </a:rPr>
              <a:t>Localizaciones</a:t>
            </a:r>
            <a:r>
              <a:rPr sz="1400">
                <a:cs typeface="Calibri"/>
              </a:rPr>
              <a:t>: </a:t>
            </a:r>
            <a:r>
              <a:rPr lang="es-419" sz="1400">
                <a:cs typeface="Calibri"/>
              </a:rPr>
              <a:t>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419" sz="1400">
              <a:cs typeface="Calibri"/>
            </a:endParaRPr>
          </a:p>
          <a:p>
            <a:pPr marL="12700">
              <a:spcBef>
                <a:spcPts val="720"/>
              </a:spcBef>
              <a:defRPr/>
            </a:pPr>
            <a:r>
              <a:rPr lang="es-419" sz="1400" b="1">
                <a:solidFill>
                  <a:srgbClr val="C00000"/>
                </a:solidFill>
                <a:cs typeface="Calibri"/>
              </a:rPr>
              <a:t>Observación 1</a:t>
            </a:r>
            <a:r>
              <a:rPr lang="es-419" sz="1400" b="1">
                <a:cs typeface="Calibri"/>
              </a:rPr>
              <a:t>: </a:t>
            </a:r>
            <a:r>
              <a:rPr lang="pt-BR" sz="1400">
                <a:cs typeface="Calibri"/>
              </a:rPr>
              <a:t>JUGOS concentrados NO </a:t>
            </a:r>
            <a:r>
              <a:rPr lang="pt-BR" sz="1400" err="1">
                <a:cs typeface="Calibri"/>
              </a:rPr>
              <a:t>entran</a:t>
            </a:r>
            <a:r>
              <a:rPr lang="pt-BR" sz="1400">
                <a:cs typeface="Calibri"/>
              </a:rPr>
              <a:t> para </a:t>
            </a:r>
            <a:r>
              <a:rPr lang="pt-BR" sz="1400" err="1">
                <a:cs typeface="Calibri"/>
              </a:rPr>
              <a:t>el</a:t>
            </a:r>
            <a:r>
              <a:rPr lang="pt-BR" sz="1400">
                <a:cs typeface="Calibri"/>
              </a:rPr>
              <a:t> calculo de SOVI</a:t>
            </a:r>
          </a:p>
          <a:p>
            <a:pPr marL="12700">
              <a:spcBef>
                <a:spcPts val="720"/>
              </a:spcBef>
              <a:defRPr/>
            </a:pPr>
            <a:r>
              <a:rPr lang="es-419" sz="1400" b="1">
                <a:solidFill>
                  <a:srgbClr val="C00000"/>
                </a:solidFill>
                <a:cs typeface="Calibri"/>
              </a:rPr>
              <a:t>Observación 2</a:t>
            </a:r>
            <a:r>
              <a:rPr lang="es-419" sz="1400" b="1">
                <a:cs typeface="Calibri"/>
              </a:rPr>
              <a:t>: </a:t>
            </a:r>
            <a:r>
              <a:rPr lang="pt-BR" sz="1400">
                <a:cs typeface="Calibri"/>
              </a:rPr>
              <a:t>Jugos 100% </a:t>
            </a:r>
            <a:r>
              <a:rPr lang="pt-BR" sz="1400" err="1">
                <a:cs typeface="Calibri"/>
              </a:rPr>
              <a:t>están</a:t>
            </a:r>
            <a:r>
              <a:rPr lang="pt-BR" sz="1400">
                <a:cs typeface="Calibri"/>
              </a:rPr>
              <a:t> dentro </a:t>
            </a:r>
            <a:r>
              <a:rPr lang="pt-BR" sz="1400" err="1">
                <a:cs typeface="Calibri"/>
              </a:rPr>
              <a:t>del</a:t>
            </a:r>
            <a:r>
              <a:rPr lang="pt-BR" sz="1400">
                <a:cs typeface="Calibri"/>
              </a:rPr>
              <a:t> grupo ‘JUGOS’</a:t>
            </a:r>
            <a:endParaRPr lang="es-419"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419" sz="1400">
              <a:cs typeface="Calibri"/>
            </a:endParaRPr>
          </a:p>
        </p:txBody>
      </p:sp>
      <p:sp>
        <p:nvSpPr>
          <p:cNvPr id="24" name="Retângulo 50">
            <a:extLst>
              <a:ext uri="{FF2B5EF4-FFF2-40B4-BE49-F238E27FC236}">
                <a16:creationId xmlns:a16="http://schemas.microsoft.com/office/drawing/2014/main" id="{900DA5D0-7BA4-4CBB-BCAE-01359095D757}"/>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28" name="Retângulo 50">
            <a:extLst>
              <a:ext uri="{FF2B5EF4-FFF2-40B4-BE49-F238E27FC236}">
                <a16:creationId xmlns:a16="http://schemas.microsoft.com/office/drawing/2014/main" id="{5FBCEE92-024D-487E-A340-22721987719A}"/>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0,7%</a:t>
            </a:r>
          </a:p>
        </p:txBody>
      </p:sp>
      <p:sp>
        <p:nvSpPr>
          <p:cNvPr id="29" name="Retângulo 50">
            <a:extLst>
              <a:ext uri="{FF2B5EF4-FFF2-40B4-BE49-F238E27FC236}">
                <a16:creationId xmlns:a16="http://schemas.microsoft.com/office/drawing/2014/main" id="{427A1DB5-6732-47A3-B3AC-14DC294759FE}"/>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1,4 %</a:t>
            </a:r>
          </a:p>
        </p:txBody>
      </p:sp>
      <p:pic>
        <p:nvPicPr>
          <p:cNvPr id="30" name="Imagem 29">
            <a:extLst>
              <a:ext uri="{FF2B5EF4-FFF2-40B4-BE49-F238E27FC236}">
                <a16:creationId xmlns:a16="http://schemas.microsoft.com/office/drawing/2014/main" id="{69A3EEB6-AD6E-4FAD-B34E-89357BFB5A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1" name="Imagem 30">
            <a:extLst>
              <a:ext uri="{FF2B5EF4-FFF2-40B4-BE49-F238E27FC236}">
                <a16:creationId xmlns:a16="http://schemas.microsoft.com/office/drawing/2014/main" id="{696430C1-C40D-49D9-A120-14C97FE77BFD}"/>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3" name="Picture 9" descr="Icon&#10;&#10;Description automatically generated">
            <a:extLst>
              <a:ext uri="{FF2B5EF4-FFF2-40B4-BE49-F238E27FC236}">
                <a16:creationId xmlns:a16="http://schemas.microsoft.com/office/drawing/2014/main" id="{A4C2234A-338E-4F74-BE28-37DEF5A407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3" name="Retângulo: Cantos Arredondados 32">
            <a:extLst>
              <a:ext uri="{FF2B5EF4-FFF2-40B4-BE49-F238E27FC236}">
                <a16:creationId xmlns:a16="http://schemas.microsoft.com/office/drawing/2014/main" id="{A2DE3586-76AA-4F32-93EF-0EBDF42A38A9}"/>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4" name="Espaço Reservado para Conteúdo 6">
            <a:extLst>
              <a:ext uri="{FF2B5EF4-FFF2-40B4-BE49-F238E27FC236}">
                <a16:creationId xmlns:a16="http://schemas.microsoft.com/office/drawing/2014/main" id="{72C5A609-65AE-4F96-AE66-B6334ADB2C9B}"/>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4443625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SOCI SSD Total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422</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7925D7C2-3FF4-41D4-9188-7E292D80AC87}"/>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E5F4FF17-379B-4C63-A67A-EEE080652B62}"/>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F0F01FB1-06DA-4DAA-878D-495496E63444}"/>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7" name="object 15">
            <a:extLst>
              <a:ext uri="{FF2B5EF4-FFF2-40B4-BE49-F238E27FC236}">
                <a16:creationId xmlns:a16="http://schemas.microsoft.com/office/drawing/2014/main" id="{2F4CA9C4-D356-428E-BE1F-8C413D77CC7A}"/>
              </a:ext>
            </a:extLst>
          </p:cNvPr>
          <p:cNvSpPr txBox="1"/>
          <p:nvPr/>
        </p:nvSpPr>
        <p:spPr>
          <a:xfrm>
            <a:off x="615157" y="3175098"/>
            <a:ext cx="10671798"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SSD TOTAL KO (MS+SS)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exhibiciones</a:t>
            </a:r>
            <a:r>
              <a:rPr lang="pt-BR" sz="1400">
                <a:cs typeface="Calibri"/>
              </a:rPr>
              <a:t> </a:t>
            </a:r>
            <a:r>
              <a:rPr lang="pt-BR" sz="1400" err="1">
                <a:cs typeface="Calibri"/>
              </a:rPr>
              <a:t>frías</a:t>
            </a:r>
            <a:r>
              <a:rPr lang="pt-BR" sz="1400">
                <a:cs typeface="Calibri"/>
              </a:rPr>
              <a:t> de la </a:t>
            </a:r>
            <a:r>
              <a:rPr lang="pt-BR" sz="1400" err="1">
                <a:cs typeface="Calibri"/>
              </a:rPr>
              <a:t>tienda</a:t>
            </a:r>
            <a:r>
              <a:rPr lang="pt-BR" sz="1400">
                <a:cs typeface="Calibri"/>
              </a:rPr>
              <a:t>.</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a:cs typeface="Calibri"/>
            </a:endParaRPr>
          </a:p>
          <a:p>
            <a:pPr marL="12700">
              <a:spcBef>
                <a:spcPts val="720"/>
              </a:spcBef>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cs typeface="Calibri"/>
              </a:rPr>
              <a:t>nº de </a:t>
            </a:r>
            <a:r>
              <a:rPr kumimoji="0" lang="pt-BR" sz="1400" b="0" i="0" u="none" strike="noStrike" kern="1200" cap="none" spc="-10" normalizeH="0" baseline="0" noProof="0">
                <a:ln>
                  <a:noFill/>
                </a:ln>
                <a:effectLst/>
                <a:uLnTx/>
                <a:uFillTx/>
                <a:cs typeface="Calibri"/>
              </a:rPr>
              <a:t>frentes </a:t>
            </a:r>
            <a:r>
              <a:rPr lang="pt-BR" sz="1400" spc="-10">
                <a:cs typeface="Calibri"/>
              </a:rPr>
              <a:t>de SSD TOTAL KO (MS+SS) +</a:t>
            </a:r>
            <a:r>
              <a:rPr kumimoji="0" lang="pt-BR" sz="1400" b="0" i="0" u="none" strike="noStrike" kern="1200" cap="none" spc="0" normalizeH="0" baseline="0" noProof="0">
                <a:ln>
                  <a:noFill/>
                </a:ln>
                <a:effectLst/>
                <a:uLnTx/>
                <a:uFillTx/>
                <a:cs typeface="Calibri"/>
              </a:rPr>
              <a:t> TOTAL SSD </a:t>
            </a:r>
            <a:r>
              <a:rPr kumimoji="0" lang="pt-BR" sz="1400" b="0" i="0" u="none" strike="noStrike" kern="1200" cap="none" spc="-30" normalizeH="0" baseline="0" noProof="0">
                <a:ln>
                  <a:noFill/>
                </a:ln>
                <a:effectLst/>
                <a:uLnTx/>
                <a:uFillTx/>
                <a:cs typeface="Calibri"/>
              </a:rPr>
              <a:t>de la </a:t>
            </a:r>
            <a:r>
              <a:rPr kumimoji="0" lang="pt-BR" sz="1400" b="0" i="0" u="none" strike="noStrike" kern="1200" cap="none" spc="-30" normalizeH="0" baseline="0" noProof="0" err="1">
                <a:ln>
                  <a:noFill/>
                </a:ln>
                <a:effectLst/>
                <a:uLnTx/>
                <a:uFillTx/>
                <a:cs typeface="Calibri"/>
              </a:rPr>
              <a:t>competencia</a:t>
            </a:r>
            <a:r>
              <a:rPr kumimoji="0" lang="pt-BR" sz="1400" b="0" i="0" u="none" strike="noStrike" kern="1200" cap="none" spc="-35" normalizeH="0" baseline="0" noProof="0">
                <a:ln>
                  <a:noFill/>
                </a:ln>
                <a:effectLst/>
                <a:uLnTx/>
                <a:uFillTx/>
                <a:cs typeface="Calibri"/>
              </a:rPr>
              <a:t>(MS+SS) </a:t>
            </a:r>
            <a:r>
              <a:rPr kumimoji="0" lang="pt-BR" sz="1400" b="0" i="0" u="none" strike="noStrike" kern="1200" cap="none" spc="0" normalizeH="0" baseline="0" noProof="0" err="1">
                <a:ln>
                  <a:noFill/>
                </a:ln>
                <a:effectLst/>
                <a:uLnTx/>
                <a:uFillTx/>
                <a:cs typeface="Calibri"/>
              </a:rPr>
              <a:t>en</a:t>
            </a:r>
            <a:r>
              <a:rPr kumimoji="0" lang="pt-BR" sz="1400" b="0" i="0" u="none" strike="noStrike" kern="1200" cap="none" spc="0" normalizeH="0" baseline="0" noProof="0">
                <a:ln>
                  <a:noFill/>
                </a:ln>
                <a:effectLst/>
                <a:uLnTx/>
                <a:uFillTx/>
                <a:cs typeface="Calibri"/>
              </a:rPr>
              <a:t> </a:t>
            </a:r>
            <a:r>
              <a:rPr kumimoji="0" lang="pt-BR" sz="1400" b="0" i="0" u="none" strike="noStrike" kern="1200" cap="none" spc="-10" normalizeH="0" baseline="0" noProof="0">
                <a:ln>
                  <a:noFill/>
                </a:ln>
                <a:effectLst/>
                <a:uLnTx/>
                <a:uFillTx/>
                <a:cs typeface="Calibri"/>
              </a:rPr>
              <a:t>todas </a:t>
            </a:r>
            <a:r>
              <a:rPr kumimoji="0" lang="pt-BR" sz="1400" b="0" i="0" u="none" strike="noStrike" kern="1200" cap="none" spc="-10" normalizeH="0" baseline="0" noProof="0" err="1">
                <a:ln>
                  <a:noFill/>
                </a:ln>
                <a:effectLst/>
                <a:uLnTx/>
                <a:uFillTx/>
                <a:cs typeface="Calibri"/>
              </a:rPr>
              <a:t>l</a:t>
            </a:r>
            <a:r>
              <a:rPr kumimoji="0" lang="pt-BR" sz="1400" b="0" i="0" u="none" strike="noStrike" kern="1200" cap="none" spc="0" normalizeH="0" baseline="0" noProof="0" err="1">
                <a:ln>
                  <a:noFill/>
                </a:ln>
                <a:effectLst/>
                <a:uLnTx/>
                <a:uFillTx/>
                <a:cs typeface="Calibri"/>
              </a:rPr>
              <a:t>as</a:t>
            </a:r>
            <a:r>
              <a:rPr kumimoji="0" lang="pt-BR" sz="1400" b="0" i="0" u="none" strike="noStrike" kern="1200" cap="none" spc="0" normalizeH="0" baseline="0" noProof="0">
                <a:ln>
                  <a:noFill/>
                </a:ln>
                <a:effectLst/>
                <a:uLnTx/>
                <a:uFillTx/>
                <a:cs typeface="Calibri"/>
              </a:rPr>
              <a:t> </a:t>
            </a:r>
            <a:r>
              <a:rPr kumimoji="0" lang="pt-BR" sz="1400" b="0" i="0" u="none" strike="noStrike" kern="1200" cap="none" spc="-10" normalizeH="0" baseline="0" noProof="0" err="1">
                <a:ln>
                  <a:noFill/>
                </a:ln>
                <a:effectLst/>
                <a:uLnTx/>
                <a:uFillTx/>
                <a:cs typeface="Calibri"/>
              </a:rPr>
              <a:t>exhibiciones</a:t>
            </a:r>
            <a:r>
              <a:rPr kumimoji="0" lang="pt-BR" sz="1400" b="0" i="0" u="none" strike="noStrike" kern="1200" cap="none" spc="-10" normalizeH="0" baseline="0" noProof="0">
                <a:ln>
                  <a:noFill/>
                </a:ln>
                <a:effectLst/>
                <a:uLnTx/>
                <a:uFillTx/>
                <a:cs typeface="Calibri"/>
              </a:rPr>
              <a:t> </a:t>
            </a:r>
            <a:r>
              <a:rPr lang="pt-BR" sz="1400" b="1" spc="-5" err="1">
                <a:cs typeface="Calibri"/>
              </a:rPr>
              <a:t>frías</a:t>
            </a:r>
            <a:r>
              <a:rPr kumimoji="0" lang="pt-BR" sz="1400" b="0" i="0" u="none" strike="noStrike" kern="1200" cap="none" spc="-5" normalizeH="0" baseline="0" noProof="0">
                <a:ln>
                  <a:noFill/>
                </a:ln>
                <a:effectLst/>
                <a:uLnTx/>
                <a:uFillTx/>
                <a:cs typeface="Calibri"/>
              </a:rPr>
              <a:t> da</a:t>
            </a:r>
            <a:r>
              <a:rPr kumimoji="0" lang="pt-BR" sz="1400" b="0" i="0" u="none" strike="noStrike" kern="1200" cap="none" spc="80" normalizeH="0" baseline="0" noProof="0">
                <a:ln>
                  <a:noFill/>
                </a:ln>
                <a:effectLst/>
                <a:uLnTx/>
                <a:uFillTx/>
                <a:cs typeface="Calibri"/>
              </a:rPr>
              <a:t> </a:t>
            </a:r>
            <a:r>
              <a:rPr kumimoji="0" lang="pt-BR" sz="1400" b="0" i="0" u="none" strike="noStrike" kern="1200" cap="none" spc="-5" normalizeH="0" baseline="0" noProof="0">
                <a:ln>
                  <a:noFill/>
                </a:ln>
                <a:effectLst/>
                <a:uLnTx/>
                <a:uFillTx/>
                <a:cs typeface="Calibri"/>
              </a:rPr>
              <a:t>loja.</a:t>
            </a:r>
          </a:p>
          <a:p>
            <a:pPr marL="12700">
              <a:spcBef>
                <a:spcPts val="720"/>
              </a:spcBef>
              <a:defRPr/>
            </a:pPr>
            <a:endParaRPr lang="pt-BR" sz="1400">
              <a:cs typeface="Calibri"/>
            </a:endParaRPr>
          </a:p>
          <a:p>
            <a:pPr marL="12700">
              <a:spcBef>
                <a:spcPts val="720"/>
              </a:spcBef>
              <a:defRPr/>
            </a:pPr>
            <a:r>
              <a:rPr lang="pt-BR" sz="1400" b="1" u="sng" err="1">
                <a:cs typeface="Calibri"/>
              </a:rPr>
              <a:t>Exhibiciones</a:t>
            </a:r>
            <a:r>
              <a:rPr lang="pt-BR" sz="1400" u="sng">
                <a:cs typeface="Calibri"/>
              </a:rPr>
              <a:t>: </a:t>
            </a:r>
            <a:r>
              <a:rPr lang="pt-BR" sz="1400">
                <a:cs typeface="Calibri"/>
              </a:rPr>
              <a:t>Todas </a:t>
            </a:r>
            <a:r>
              <a:rPr lang="pt-BR" sz="1400" err="1">
                <a:cs typeface="Calibri"/>
              </a:rPr>
              <a:t>las</a:t>
            </a:r>
            <a:r>
              <a:rPr lang="pt-BR" sz="1400">
                <a:cs typeface="Calibri"/>
              </a:rPr>
              <a:t> </a:t>
            </a:r>
            <a:r>
              <a:rPr lang="pt-BR" sz="1400" err="1">
                <a:cs typeface="Calibri"/>
              </a:rPr>
              <a:t>góndolas</a:t>
            </a:r>
            <a:r>
              <a:rPr lang="pt-BR" sz="1400">
                <a:cs typeface="Calibri"/>
              </a:rPr>
              <a:t> refrigeradas + todos </a:t>
            </a:r>
            <a:r>
              <a:rPr lang="pt-BR" sz="1400" err="1">
                <a:cs typeface="Calibri"/>
              </a:rPr>
              <a:t>los</a:t>
            </a:r>
            <a:r>
              <a:rPr lang="pt-BR" sz="1400">
                <a:cs typeface="Calibri"/>
              </a:rPr>
              <a:t> EDF + todos </a:t>
            </a:r>
            <a:r>
              <a:rPr lang="pt-BR" sz="1400" err="1">
                <a:cs typeface="Calibri"/>
              </a:rPr>
              <a:t>los</a:t>
            </a:r>
            <a:r>
              <a:rPr lang="pt-BR" sz="1400">
                <a:cs typeface="Calibri"/>
              </a:rPr>
              <a:t> stands refrigerados de la </a:t>
            </a:r>
            <a:r>
              <a:rPr lang="pt-BR" sz="1400" err="1">
                <a:cs typeface="Calibri"/>
              </a:rPr>
              <a:t>tienda</a:t>
            </a:r>
            <a:r>
              <a:rPr lang="pt-BR" sz="1400">
                <a:cs typeface="Calibri"/>
              </a:rPr>
              <a:t> (KO, PDV o </a:t>
            </a:r>
            <a:r>
              <a:rPr lang="pt-BR" sz="1400" err="1">
                <a:cs typeface="Calibri"/>
              </a:rPr>
              <a:t>competencia</a:t>
            </a:r>
            <a:r>
              <a:rPr lang="pt-BR" sz="1400">
                <a:cs typeface="Calibri"/>
              </a:rPr>
              <a:t>)</a:t>
            </a:r>
          </a:p>
          <a:p>
            <a:pPr marL="12700">
              <a:spcBef>
                <a:spcPts val="720"/>
              </a:spcBef>
              <a:defRPr/>
            </a:pPr>
            <a:endParaRPr lang="pt-B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pt-BR" sz="1400" b="1" u="sng" err="1">
                <a:cs typeface="Calibri"/>
              </a:rPr>
              <a:t>Localizaciones</a:t>
            </a:r>
            <a:r>
              <a:rPr lang="pt-BR" sz="1400">
                <a:cs typeface="Calibri"/>
              </a:rPr>
              <a:t>: 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pt-BR" sz="1400">
              <a:cs typeface="Calibri"/>
            </a:endParaRPr>
          </a:p>
        </p:txBody>
      </p:sp>
      <p:sp>
        <p:nvSpPr>
          <p:cNvPr id="28" name="Retângulo 50">
            <a:extLst>
              <a:ext uri="{FF2B5EF4-FFF2-40B4-BE49-F238E27FC236}">
                <a16:creationId xmlns:a16="http://schemas.microsoft.com/office/drawing/2014/main" id="{1EC42106-FBB3-49D3-B286-E0DEF7925653}"/>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29" name="Retângulo 50">
            <a:extLst>
              <a:ext uri="{FF2B5EF4-FFF2-40B4-BE49-F238E27FC236}">
                <a16:creationId xmlns:a16="http://schemas.microsoft.com/office/drawing/2014/main" id="{B307F729-979D-475C-B287-F98C1209CFAC}"/>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0,7%</a:t>
            </a:r>
          </a:p>
        </p:txBody>
      </p:sp>
      <p:sp>
        <p:nvSpPr>
          <p:cNvPr id="30" name="Retângulo 50">
            <a:extLst>
              <a:ext uri="{FF2B5EF4-FFF2-40B4-BE49-F238E27FC236}">
                <a16:creationId xmlns:a16="http://schemas.microsoft.com/office/drawing/2014/main" id="{CE290B43-9B7A-4719-B9CB-AC63D93D29DF}"/>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1,4 %</a:t>
            </a:r>
          </a:p>
        </p:txBody>
      </p:sp>
      <p:pic>
        <p:nvPicPr>
          <p:cNvPr id="31" name="Imagem 30">
            <a:extLst>
              <a:ext uri="{FF2B5EF4-FFF2-40B4-BE49-F238E27FC236}">
                <a16:creationId xmlns:a16="http://schemas.microsoft.com/office/drawing/2014/main" id="{7DE24AFD-9781-4CCD-9C88-90591F1D90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2" name="Imagem 31">
            <a:extLst>
              <a:ext uri="{FF2B5EF4-FFF2-40B4-BE49-F238E27FC236}">
                <a16:creationId xmlns:a16="http://schemas.microsoft.com/office/drawing/2014/main" id="{B60F8B82-C588-4CA4-9314-74D7F40500E8}"/>
              </a:ext>
            </a:extLst>
          </p:cNvPr>
          <p:cNvPicPr>
            <a:picLocks noChangeAspect="1"/>
          </p:cNvPicPr>
          <p:nvPr/>
        </p:nvPicPr>
        <p:blipFill>
          <a:blip r:embed="rId3"/>
          <a:stretch>
            <a:fillRect/>
          </a:stretch>
        </p:blipFill>
        <p:spPr>
          <a:xfrm>
            <a:off x="11390442" y="114987"/>
            <a:ext cx="769491" cy="934382"/>
          </a:xfrm>
          <a:prstGeom prst="rect">
            <a:avLst/>
          </a:prstGeom>
        </p:spPr>
      </p:pic>
      <p:sp>
        <p:nvSpPr>
          <p:cNvPr id="25" name="object 15">
            <a:extLst>
              <a:ext uri="{FF2B5EF4-FFF2-40B4-BE49-F238E27FC236}">
                <a16:creationId xmlns:a16="http://schemas.microsoft.com/office/drawing/2014/main" id="{49602436-1618-4F54-B090-F29CD8EA1129}"/>
              </a:ext>
            </a:extLst>
          </p:cNvPr>
          <p:cNvSpPr txBox="1"/>
          <p:nvPr/>
        </p:nvSpPr>
        <p:spPr>
          <a:xfrm>
            <a:off x="615157" y="2256296"/>
            <a:ext cx="11226599"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pt-BR" sz="1400">
              <a:cs typeface="Calibri"/>
            </a:endParaRPr>
          </a:p>
        </p:txBody>
      </p:sp>
      <p:pic>
        <p:nvPicPr>
          <p:cNvPr id="26" name="Picture 9" descr="Icon&#10;&#10;Description automatically generated">
            <a:extLst>
              <a:ext uri="{FF2B5EF4-FFF2-40B4-BE49-F238E27FC236}">
                <a16:creationId xmlns:a16="http://schemas.microsoft.com/office/drawing/2014/main" id="{9A2CC114-4070-4503-8E17-52025A7C28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3" name="Retângulo: Cantos Arredondados 32">
            <a:extLst>
              <a:ext uri="{FF2B5EF4-FFF2-40B4-BE49-F238E27FC236}">
                <a16:creationId xmlns:a16="http://schemas.microsoft.com/office/drawing/2014/main" id="{B4A981A5-151C-4075-8E0B-2F0E0B004E1D}"/>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4" name="Espaço Reservado para Conteúdo 6">
            <a:extLst>
              <a:ext uri="{FF2B5EF4-FFF2-40B4-BE49-F238E27FC236}">
                <a16:creationId xmlns:a16="http://schemas.microsoft.com/office/drawing/2014/main" id="{25E7585B-2E5F-45C9-A9FE-593BD2A943FD}"/>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039455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19">
            <a:extLst>
              <a:ext uri="{FF2B5EF4-FFF2-40B4-BE49-F238E27FC236}">
                <a16:creationId xmlns:a16="http://schemas.microsoft.com/office/drawing/2014/main" id="{2453A432-DD6E-4009-93C2-EB3F5276C002}"/>
              </a:ext>
            </a:extLst>
          </p:cNvPr>
          <p:cNvSpPr txBox="1"/>
          <p:nvPr/>
        </p:nvSpPr>
        <p:spPr>
          <a:xfrm>
            <a:off x="670922" y="1529195"/>
            <a:ext cx="10561185" cy="871392"/>
          </a:xfrm>
          <a:prstGeom prst="rect">
            <a:avLst/>
          </a:prstGeom>
        </p:spPr>
        <p:txBody>
          <a:bodyPr vert="horz" wrap="square" lIns="0" tIns="9525" rIns="0" bIns="0" rtlCol="0">
            <a:spAutoFit/>
          </a:bodyPr>
          <a:lstStyle/>
          <a:p>
            <a:pPr marR="160" rtl="0"/>
            <a:r>
              <a:rPr lang="es-ES" sz="1400" b="0" i="0" u="none" strike="noStrike" kern="1200" baseline="0">
                <a:solidFill>
                  <a:srgbClr val="000000"/>
                </a:solidFill>
                <a:latin typeface="Calibri" panose="020F0502020204030204" pitchFamily="34" charset="0"/>
              </a:rPr>
              <a:t>Las plataformas de comunicación con los consumidores están vinculadas a momentos especiales de la vida cotidiana de nuestros consumidores. A través de estas plataformas, queremos acercarnos a cada cliente reforzando la variedad y la gama de productos de la cartera de Coca-Cola, que cuenta con marcas y envases para diferentes ocasiones. Así, tenemos la siguiente correlación entre las Ocasiones vistas en el Manual de Métrica y los productos</a:t>
            </a:r>
            <a:endParaRPr lang="es-419" sz="1400">
              <a:solidFill>
                <a:prstClr val="black"/>
              </a:solidFill>
              <a:cs typeface="Calibri"/>
            </a:endParaRPr>
          </a:p>
        </p:txBody>
      </p:sp>
      <p:sp>
        <p:nvSpPr>
          <p:cNvPr id="34" name="object 7">
            <a:extLst>
              <a:ext uri="{FF2B5EF4-FFF2-40B4-BE49-F238E27FC236}">
                <a16:creationId xmlns:a16="http://schemas.microsoft.com/office/drawing/2014/main" id="{36D5D178-92DC-4633-B434-F32C1ECACE92}"/>
              </a:ext>
            </a:extLst>
          </p:cNvPr>
          <p:cNvSpPr txBox="1">
            <a:spLocks/>
          </p:cNvSpPr>
          <p:nvPr/>
        </p:nvSpPr>
        <p:spPr>
          <a:xfrm>
            <a:off x="670921" y="988443"/>
            <a:ext cx="5108526" cy="246221"/>
          </a:xfrm>
          <a:prstGeom prst="rect">
            <a:avLst/>
          </a:prstGeom>
          <a:noFill/>
          <a:ln>
            <a:noFill/>
          </a:ln>
        </p:spPr>
        <p:txBody>
          <a:bodyPr wrap="square" lIns="0" tIns="0" rIns="0" bIns="0" rtlCol="0">
            <a:spAutoFit/>
          </a:bodyPr>
          <a:lstStyle>
            <a:lvl1pPr algn="ctr">
              <a:defRPr sz="3200" b="1" i="0">
                <a:latin typeface="Candara" panose="020E0502030303020204" pitchFamily="34" charset="0"/>
              </a:defRPr>
            </a:lvl1pPr>
          </a:lstStyle>
          <a:p>
            <a:pPr algn="l"/>
            <a:r>
              <a:rPr lang="pt-BR" sz="1600">
                <a:solidFill>
                  <a:srgbClr val="303030"/>
                </a:solidFill>
                <a:latin typeface="TCCC-UnityText" panose="020B0505030303020204" pitchFamily="34" charset="0"/>
                <a:ea typeface="+mj-ea"/>
                <a:cs typeface="+mj-cs"/>
              </a:rPr>
              <a:t>OCASIONES DE CONSUMO</a:t>
            </a:r>
          </a:p>
        </p:txBody>
      </p:sp>
      <p:sp>
        <p:nvSpPr>
          <p:cNvPr id="12" name="Título 3">
            <a:extLst>
              <a:ext uri="{FF2B5EF4-FFF2-40B4-BE49-F238E27FC236}">
                <a16:creationId xmlns:a16="http://schemas.microsoft.com/office/drawing/2014/main" id="{79C66DFD-8808-4CCC-856D-AD67E73D73EF}"/>
              </a:ext>
            </a:extLst>
          </p:cNvPr>
          <p:cNvSpPr txBox="1">
            <a:spLocks/>
          </p:cNvSpPr>
          <p:nvPr/>
        </p:nvSpPr>
        <p:spPr>
          <a:xfrm>
            <a:off x="542329" y="-119971"/>
            <a:ext cx="112654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solidFill>
                <a:latin typeface="TCCC-UnityText" panose="020B0505030303020204" pitchFamily="34" charset="0"/>
                <a:ea typeface="+mj-ea"/>
                <a:cs typeface="+mj-cs"/>
              </a:defRPr>
            </a:lvl1pPr>
          </a:lstStyle>
          <a:p>
            <a:r>
              <a:rPr lang="pt-BR">
                <a:solidFill>
                  <a:srgbClr val="303030"/>
                </a:solidFill>
              </a:rPr>
              <a:t>ACTIVACIÓN – COMUNICACIÓN DE LA ACTIVACIÓN </a:t>
            </a:r>
            <a:endParaRPr lang="es-419">
              <a:solidFill>
                <a:srgbClr val="303030"/>
              </a:solidFill>
            </a:endParaRPr>
          </a:p>
        </p:txBody>
      </p:sp>
      <p:pic>
        <p:nvPicPr>
          <p:cNvPr id="45" name="Imagem 44">
            <a:extLst>
              <a:ext uri="{FF2B5EF4-FFF2-40B4-BE49-F238E27FC236}">
                <a16:creationId xmlns:a16="http://schemas.microsoft.com/office/drawing/2014/main" id="{45C76117-2ACC-4255-A4B5-E808F69EF4C3}"/>
              </a:ext>
            </a:extLst>
          </p:cNvPr>
          <p:cNvPicPr>
            <a:picLocks noChangeAspect="1"/>
          </p:cNvPicPr>
          <p:nvPr/>
        </p:nvPicPr>
        <p:blipFill>
          <a:blip r:embed="rId2"/>
          <a:stretch>
            <a:fillRect/>
          </a:stretch>
        </p:blipFill>
        <p:spPr>
          <a:xfrm>
            <a:off x="1278317" y="2400587"/>
            <a:ext cx="9002260" cy="3958234"/>
          </a:xfrm>
          <a:prstGeom prst="rect">
            <a:avLst/>
          </a:prstGeom>
        </p:spPr>
      </p:pic>
      <p:sp>
        <p:nvSpPr>
          <p:cNvPr id="2" name="CaixaDeTexto 1">
            <a:extLst>
              <a:ext uri="{FF2B5EF4-FFF2-40B4-BE49-F238E27FC236}">
                <a16:creationId xmlns:a16="http://schemas.microsoft.com/office/drawing/2014/main" id="{0D8747E3-771A-4737-AFFD-4E93570A0FBA}"/>
              </a:ext>
            </a:extLst>
          </p:cNvPr>
          <p:cNvSpPr txBox="1"/>
          <p:nvPr/>
        </p:nvSpPr>
        <p:spPr>
          <a:xfrm>
            <a:off x="670921" y="6396335"/>
            <a:ext cx="4268413" cy="461665"/>
          </a:xfrm>
          <a:prstGeom prst="rect">
            <a:avLst/>
          </a:prstGeom>
          <a:noFill/>
        </p:spPr>
        <p:txBody>
          <a:bodyPr wrap="none" rtlCol="0">
            <a:spAutoFit/>
          </a:bodyPr>
          <a:lstStyle/>
          <a:p>
            <a:r>
              <a:rPr lang="es-419" sz="1200" b="1"/>
              <a:t>*AGUA PORTFOLIO KO DE ACUERDO CON MARCAS REGIONALES</a:t>
            </a:r>
          </a:p>
          <a:p>
            <a:endParaRPr lang="es-419" sz="1200" b="1"/>
          </a:p>
        </p:txBody>
      </p:sp>
    </p:spTree>
    <p:extLst>
      <p:ext uri="{BB962C8B-B14F-4D97-AF65-F5344CB8AC3E}">
        <p14:creationId xmlns:p14="http://schemas.microsoft.com/office/powerpoint/2010/main" val="10656790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SOCI STILL Total</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423</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FFCEA156-0C55-40B7-B70D-AA1388E543FD}"/>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68D72D52-6F7F-48A4-BC3E-8FC85238A3C0}"/>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E23D3386-2A1B-4B9F-A6DA-DDA16F22E44D}"/>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4" name="object 15">
            <a:extLst>
              <a:ext uri="{FF2B5EF4-FFF2-40B4-BE49-F238E27FC236}">
                <a16:creationId xmlns:a16="http://schemas.microsoft.com/office/drawing/2014/main" id="{3A2752B6-AA0A-493F-ABE3-E0AC15EC8C5B}"/>
              </a:ext>
            </a:extLst>
          </p:cNvPr>
          <p:cNvSpPr txBox="1"/>
          <p:nvPr/>
        </p:nvSpPr>
        <p:spPr>
          <a:xfrm>
            <a:off x="590263" y="2218699"/>
            <a:ext cx="11240515"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pt-BR" sz="1400">
              <a:cs typeface="Calibri"/>
            </a:endParaRPr>
          </a:p>
        </p:txBody>
      </p:sp>
      <p:sp>
        <p:nvSpPr>
          <p:cNvPr id="27" name="object 15">
            <a:extLst>
              <a:ext uri="{FF2B5EF4-FFF2-40B4-BE49-F238E27FC236}">
                <a16:creationId xmlns:a16="http://schemas.microsoft.com/office/drawing/2014/main" id="{5D421AA1-CACF-441E-AF60-A2B20D6CD64D}"/>
              </a:ext>
            </a:extLst>
          </p:cNvPr>
          <p:cNvSpPr txBox="1"/>
          <p:nvPr/>
        </p:nvSpPr>
        <p:spPr>
          <a:xfrm>
            <a:off x="590263" y="3111291"/>
            <a:ext cx="11444957" cy="380104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sng" strike="noStrike" kern="1200" cap="none" spc="-5" normalizeH="0" baseline="0" noProof="0" err="1">
                <a:ln>
                  <a:noFill/>
                </a:ln>
                <a:effectLst/>
                <a:uLnTx/>
                <a:uFillTx/>
                <a:cs typeface="Calibri"/>
              </a:rPr>
              <a:t>Numerador</a:t>
            </a:r>
            <a:r>
              <a:rPr kumimoji="0" sz="1400" b="1" i="0" u="sng" strike="noStrike" kern="1200" cap="none" spc="-5" normalizeH="0" baseline="0" noProof="0">
                <a:ln>
                  <a:noFill/>
                </a:ln>
                <a:effectLst/>
                <a:uLnTx/>
                <a:uFillTx/>
                <a:cs typeface="Calibri"/>
              </a:rPr>
              <a:t>: </a:t>
            </a:r>
            <a:r>
              <a:rPr kumimoji="0" sz="1400" b="0" i="0" u="none" strike="noStrike" kern="1200" cap="none" spc="-5" normalizeH="0" baseline="0" noProof="0">
                <a:ln>
                  <a:noFill/>
                </a:ln>
                <a:effectLst/>
                <a:uLnTx/>
                <a:uFillTx/>
                <a:cs typeface="Calibri"/>
              </a:rPr>
              <a:t>nº de </a:t>
            </a:r>
            <a:r>
              <a:rPr kumimoji="0" sz="1400" b="0" i="0" u="none" strike="noStrike" kern="1200" cap="none" spc="-10" normalizeH="0" baseline="0" noProof="0" err="1">
                <a:ln>
                  <a:noFill/>
                </a:ln>
                <a:effectLst/>
                <a:uLnTx/>
                <a:uFillTx/>
                <a:cs typeface="Calibri"/>
              </a:rPr>
              <a:t>frentes</a:t>
            </a:r>
            <a:r>
              <a:rPr kumimoji="0" sz="1400" b="0" i="0" u="none" strike="noStrike" kern="1200" cap="none" spc="-10" normalizeH="0" baseline="0" noProof="0">
                <a:ln>
                  <a:noFill/>
                </a:ln>
                <a:effectLst/>
                <a:uLnTx/>
                <a:uFillTx/>
                <a:cs typeface="Calibri"/>
              </a:rPr>
              <a:t> </a:t>
            </a:r>
            <a:r>
              <a:rPr kumimoji="0" lang="pt-BR" sz="1400" b="0" i="0" u="none" strike="noStrike" kern="1200" cap="none" spc="-5" normalizeH="0" baseline="0" noProof="0">
                <a:ln>
                  <a:noFill/>
                </a:ln>
                <a:effectLst/>
                <a:uLnTx/>
                <a:uFillTx/>
                <a:cs typeface="Calibri"/>
              </a:rPr>
              <a:t>de STILL </a:t>
            </a:r>
            <a:r>
              <a:rPr lang="pt-BR" sz="1400" spc="-5">
                <a:cs typeface="Calibri"/>
              </a:rPr>
              <a:t>TOTAL KO (MS+SS) + </a:t>
            </a:r>
            <a:r>
              <a:rPr lang="pt-BR" sz="1400" spc="-5" err="1">
                <a:cs typeface="Calibri"/>
              </a:rPr>
              <a:t>Isotonicos</a:t>
            </a:r>
            <a:r>
              <a:rPr lang="pt-BR" sz="1400" spc="-5">
                <a:cs typeface="Calibri"/>
              </a:rPr>
              <a:t> + Bebidas a base de </a:t>
            </a:r>
            <a:r>
              <a:rPr lang="pt-BR" sz="1400" spc="-5" err="1">
                <a:cs typeface="Calibri"/>
              </a:rPr>
              <a:t>proteina</a:t>
            </a:r>
            <a:r>
              <a:rPr lang="pt-BR" sz="1400" spc="-5">
                <a:cs typeface="Calibri"/>
              </a:rPr>
              <a:t> vegetal </a:t>
            </a:r>
            <a:r>
              <a:rPr kumimoji="0" lang="pt-BR" sz="1400" b="0" i="0" u="none" strike="noStrike" kern="1200" cap="none" spc="-5" normalizeH="0" baseline="0" noProof="0">
                <a:ln>
                  <a:noFill/>
                </a:ln>
                <a:effectLst/>
                <a:uLnTx/>
                <a:uFillTx/>
                <a:cs typeface="Calibri"/>
              </a:rPr>
              <a:t>e</a:t>
            </a:r>
            <a:r>
              <a:rPr lang="pt-BR" sz="1400">
                <a:cs typeface="Calibri"/>
              </a:rPr>
              <a:t>n</a:t>
            </a:r>
            <a:r>
              <a:rPr kumimoji="0" sz="1400" b="0" i="0" u="none" strike="noStrike" kern="1200" cap="none" spc="0" normalizeH="0" baseline="0" noProof="0">
                <a:ln>
                  <a:noFill/>
                </a:ln>
                <a:effectLst/>
                <a:uLnTx/>
                <a:uFillTx/>
                <a:cs typeface="Calibri"/>
              </a:rPr>
              <a:t> </a:t>
            </a:r>
            <a:r>
              <a:rPr kumimoji="0" sz="1400" b="0" i="0" u="none" strike="noStrike" kern="1200" cap="none" spc="-10" normalizeH="0" baseline="0" noProof="0" err="1">
                <a:ln>
                  <a:noFill/>
                </a:ln>
                <a:effectLst/>
                <a:uLnTx/>
                <a:uFillTx/>
                <a:cs typeface="Calibri"/>
              </a:rPr>
              <a:t>todas</a:t>
            </a:r>
            <a:r>
              <a:rPr kumimoji="0" sz="1400" b="0" i="0" u="none" strike="noStrike" kern="1200" cap="none" spc="-10" normalizeH="0" baseline="0" noProof="0">
                <a:ln>
                  <a:noFill/>
                </a:ln>
                <a:effectLst/>
                <a:uLnTx/>
                <a:uFillTx/>
                <a:cs typeface="Calibri"/>
              </a:rPr>
              <a:t> </a:t>
            </a:r>
            <a:r>
              <a:rPr kumimoji="0" lang="pt-BR" sz="1400" b="0" i="0" u="none" strike="noStrike" kern="1200" cap="none" spc="-10" normalizeH="0" baseline="0" noProof="0">
                <a:ln>
                  <a:noFill/>
                </a:ln>
                <a:effectLst/>
                <a:uLnTx/>
                <a:uFillTx/>
                <a:cs typeface="Calibri"/>
              </a:rPr>
              <a:t>l</a:t>
            </a:r>
            <a:r>
              <a:rPr kumimoji="0" sz="1400" b="0" i="0" u="none" strike="noStrike" kern="1200" cap="none" spc="0" normalizeH="0" baseline="0" noProof="0">
                <a:ln>
                  <a:noFill/>
                </a:ln>
                <a:effectLst/>
                <a:uLnTx/>
                <a:uFillTx/>
                <a:cs typeface="Calibri"/>
              </a:rPr>
              <a:t>as </a:t>
            </a:r>
            <a:r>
              <a:rPr kumimoji="0" lang="es-ES_tradnl" sz="1400" b="0" i="0" u="none" strike="noStrike" kern="1200" cap="none" spc="-10" normalizeH="0" baseline="0" noProof="0">
                <a:ln>
                  <a:noFill/>
                </a:ln>
                <a:effectLst/>
                <a:uLnTx/>
                <a:uFillTx/>
                <a:cs typeface="Calibri"/>
              </a:rPr>
              <a:t>exhibiciones</a:t>
            </a:r>
            <a:r>
              <a:rPr kumimoji="0" sz="1400" b="0" i="0" u="none" strike="noStrike" kern="1200" cap="none" spc="-10" normalizeH="0" baseline="0" noProof="0">
                <a:ln>
                  <a:noFill/>
                </a:ln>
                <a:effectLst/>
                <a:uLnTx/>
                <a:uFillTx/>
                <a:cs typeface="Calibri"/>
              </a:rPr>
              <a:t> </a:t>
            </a:r>
            <a:r>
              <a:rPr kumimoji="0" lang="pt-BR" sz="1400" b="0" i="0" u="none" strike="noStrike" kern="1200" cap="none" spc="-10" normalizeH="0" baseline="0" noProof="0" err="1">
                <a:ln>
                  <a:noFill/>
                </a:ln>
                <a:effectLst/>
                <a:uLnTx/>
                <a:uFillTx/>
                <a:cs typeface="Calibri"/>
              </a:rPr>
              <a:t>frías</a:t>
            </a:r>
            <a:r>
              <a:rPr kumimoji="0" lang="pt-BR" sz="1400" b="0" i="0" u="none" strike="noStrike" kern="1200" cap="none" spc="-10" normalizeH="0" baseline="0" noProof="0">
                <a:ln>
                  <a:noFill/>
                </a:ln>
                <a:effectLst/>
                <a:uLnTx/>
                <a:uFillTx/>
                <a:cs typeface="Calibri"/>
              </a:rPr>
              <a:t> </a:t>
            </a:r>
            <a:r>
              <a:rPr kumimoji="0" lang="pt-BR" sz="1400" b="0" i="0" u="none" strike="noStrike" kern="1200" cap="none" spc="-10" normalizeH="0" baseline="0" noProof="0" err="1">
                <a:ln>
                  <a:noFill/>
                </a:ln>
                <a:effectLst/>
                <a:uLnTx/>
                <a:uFillTx/>
                <a:cs typeface="Calibri"/>
              </a:rPr>
              <a:t>del</a:t>
            </a:r>
            <a:r>
              <a:rPr kumimoji="0" lang="pt-BR" sz="1400" b="0" i="0" u="none" strike="noStrike" kern="1200" cap="none" spc="-10" normalizeH="0" baseline="0" noProof="0">
                <a:ln>
                  <a:noFill/>
                </a:ln>
                <a:effectLst/>
                <a:uLnTx/>
                <a:uFillTx/>
                <a:cs typeface="Calibri"/>
              </a:rPr>
              <a:t> PDV</a:t>
            </a:r>
            <a:r>
              <a:rPr kumimoji="0" lang="pt-BR" sz="1400" b="0" i="0" u="none" strike="noStrike" kern="1200" cap="none" spc="-5" normalizeH="0" baseline="0" noProof="0">
                <a:ln>
                  <a:noFill/>
                </a:ln>
                <a:effectLst/>
                <a:uLnTx/>
                <a:uFillTx/>
                <a:cs typeface="Calibri"/>
              </a:rPr>
              <a:t>.</a:t>
            </a:r>
          </a:p>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sz="1400" b="1" i="0" u="sng" strike="noStrike" kern="1200" cap="none" spc="-5" normalizeH="0" baseline="0" noProof="0" err="1">
                <a:ln>
                  <a:noFill/>
                </a:ln>
                <a:effectLst/>
                <a:uLnTx/>
                <a:uFillTx/>
                <a:cs typeface="Calibri"/>
              </a:rPr>
              <a:t>Denominador</a:t>
            </a:r>
            <a:r>
              <a:rPr kumimoji="0" sz="1400" b="0" i="0" u="none" strike="noStrike" kern="1200" cap="none" spc="-5" normalizeH="0" baseline="0" noProof="0">
                <a:ln>
                  <a:noFill/>
                </a:ln>
                <a:effectLst/>
                <a:uLnTx/>
                <a:uFillTx/>
                <a:cs typeface="Calibri"/>
              </a:rPr>
              <a:t>: nº de </a:t>
            </a:r>
            <a:r>
              <a:rPr kumimoji="0" sz="1400" b="0" i="0" u="none" strike="noStrike" kern="1200" cap="none" spc="-10" normalizeH="0" baseline="0" noProof="0" err="1">
                <a:ln>
                  <a:noFill/>
                </a:ln>
                <a:effectLst/>
                <a:uLnTx/>
                <a:uFillTx/>
                <a:cs typeface="Calibri"/>
              </a:rPr>
              <a:t>frentes</a:t>
            </a:r>
            <a:r>
              <a:rPr kumimoji="0" sz="1400" b="0" i="0" u="none" strike="noStrike" kern="1200" cap="none" spc="-10" normalizeH="0" baseline="0" noProof="0">
                <a:ln>
                  <a:noFill/>
                </a:ln>
                <a:effectLst/>
                <a:uLnTx/>
                <a:uFillTx/>
                <a:cs typeface="Calibri"/>
              </a:rPr>
              <a:t> </a:t>
            </a:r>
            <a:r>
              <a:rPr lang="pt-BR" sz="1400" spc="-10">
                <a:cs typeface="Calibri"/>
              </a:rPr>
              <a:t>de STILL TOTAL KO (MS+SS) +</a:t>
            </a:r>
            <a:r>
              <a:rPr kumimoji="0" sz="1400" b="0" i="0" u="none" strike="noStrike" kern="1200" cap="none" spc="0" normalizeH="0" baseline="0" noProof="0">
                <a:ln>
                  <a:noFill/>
                </a:ln>
                <a:effectLst/>
                <a:uLnTx/>
                <a:uFillTx/>
                <a:cs typeface="Calibri"/>
              </a:rPr>
              <a:t> </a:t>
            </a:r>
            <a:r>
              <a:rPr kumimoji="0" lang="pt-BR" sz="1400" b="0" i="0" u="none" strike="noStrike" kern="1200" cap="none" spc="0" normalizeH="0" baseline="0" noProof="0">
                <a:ln>
                  <a:noFill/>
                </a:ln>
                <a:effectLst/>
                <a:uLnTx/>
                <a:uFillTx/>
                <a:cs typeface="Calibri"/>
              </a:rPr>
              <a:t>TOTAL STILL </a:t>
            </a:r>
            <a:r>
              <a:rPr kumimoji="0" lang="pt-BR" sz="1400" b="0" i="0" u="none" strike="noStrike" kern="1200" cap="none" spc="-30" normalizeH="0" baseline="0" noProof="0">
                <a:ln>
                  <a:noFill/>
                </a:ln>
                <a:effectLst/>
                <a:uLnTx/>
                <a:uFillTx/>
                <a:cs typeface="Calibri"/>
              </a:rPr>
              <a:t>de </a:t>
            </a:r>
            <a:r>
              <a:rPr kumimoji="0" lang="pt-BR" sz="1400" b="0" i="0" u="none" strike="noStrike" kern="1200" cap="none" spc="-30" normalizeH="0" baseline="0" noProof="0" err="1">
                <a:ln>
                  <a:noFill/>
                </a:ln>
                <a:effectLst/>
                <a:uLnTx/>
                <a:uFillTx/>
                <a:cs typeface="Calibri"/>
              </a:rPr>
              <a:t>la</a:t>
            </a:r>
            <a:r>
              <a:rPr kumimoji="0" lang="pt-BR" sz="1400" b="0" i="0" u="none" strike="noStrike" kern="1200" cap="none" spc="-30" normalizeH="0" baseline="0" noProof="0">
                <a:ln>
                  <a:noFill/>
                </a:ln>
                <a:effectLst/>
                <a:uLnTx/>
                <a:uFillTx/>
                <a:cs typeface="Calibri"/>
              </a:rPr>
              <a:t> </a:t>
            </a:r>
            <a:r>
              <a:rPr kumimoji="0" lang="pt-BR" sz="1400" b="0" i="0" u="none" strike="noStrike" kern="1200" cap="none" spc="-30" normalizeH="0" baseline="0" noProof="0" err="1">
                <a:ln>
                  <a:noFill/>
                </a:ln>
                <a:effectLst/>
                <a:uLnTx/>
                <a:uFillTx/>
                <a:cs typeface="Calibri"/>
              </a:rPr>
              <a:t>competencia</a:t>
            </a:r>
            <a:r>
              <a:rPr kumimoji="0" lang="pt-BR" sz="1400" b="0" i="0" u="none" strike="noStrike" kern="1200" cap="none" spc="-30" normalizeH="0" baseline="0" noProof="0">
                <a:ln>
                  <a:noFill/>
                </a:ln>
                <a:effectLst/>
                <a:uLnTx/>
                <a:uFillTx/>
                <a:cs typeface="Calibri"/>
              </a:rPr>
              <a:t> </a:t>
            </a:r>
            <a:r>
              <a:rPr kumimoji="0" lang="pt-BR" sz="1400" b="0" i="0" u="none" strike="noStrike" kern="1200" cap="none" spc="-35" normalizeH="0" baseline="0" noProof="0">
                <a:ln>
                  <a:noFill/>
                </a:ln>
                <a:effectLst/>
                <a:uLnTx/>
                <a:uFillTx/>
                <a:cs typeface="Calibri"/>
              </a:rPr>
              <a:t>(MS+SS) </a:t>
            </a:r>
            <a:r>
              <a:rPr kumimoji="0" sz="1400" b="0" i="0" u="none" strike="noStrike" kern="1200" cap="none" spc="0" normalizeH="0" baseline="0" noProof="0">
                <a:ln>
                  <a:noFill/>
                </a:ln>
                <a:effectLst/>
                <a:uLnTx/>
                <a:uFillTx/>
                <a:cs typeface="Calibri"/>
              </a:rPr>
              <a:t>e</a:t>
            </a:r>
            <a:r>
              <a:rPr lang="pt-BR" sz="1400">
                <a:cs typeface="Calibri"/>
              </a:rPr>
              <a:t>n</a:t>
            </a:r>
            <a:r>
              <a:rPr kumimoji="0" sz="1400" b="0" i="0" u="none" strike="noStrike" kern="1200" cap="none" spc="0" normalizeH="0" baseline="0" noProof="0">
                <a:ln>
                  <a:noFill/>
                </a:ln>
                <a:effectLst/>
                <a:uLnTx/>
                <a:uFillTx/>
                <a:cs typeface="Calibri"/>
              </a:rPr>
              <a:t> </a:t>
            </a:r>
            <a:r>
              <a:rPr kumimoji="0" sz="1400" b="0" i="0" u="none" strike="noStrike" kern="1200" cap="none" spc="-10" normalizeH="0" baseline="0" noProof="0" err="1">
                <a:ln>
                  <a:noFill/>
                </a:ln>
                <a:effectLst/>
                <a:uLnTx/>
                <a:uFillTx/>
                <a:cs typeface="Calibri"/>
              </a:rPr>
              <a:t>todas</a:t>
            </a:r>
            <a:r>
              <a:rPr kumimoji="0" sz="1400" b="0" i="0" u="none" strike="noStrike" kern="1200" cap="none" spc="-10" normalizeH="0" baseline="0" noProof="0">
                <a:ln>
                  <a:noFill/>
                </a:ln>
                <a:effectLst/>
                <a:uLnTx/>
                <a:uFillTx/>
                <a:cs typeface="Calibri"/>
              </a:rPr>
              <a:t> </a:t>
            </a:r>
            <a:r>
              <a:rPr kumimoji="0" lang="pt-BR" sz="1400" b="0" i="0" u="none" strike="noStrike" kern="1200" cap="none" spc="-10" normalizeH="0" baseline="0" noProof="0">
                <a:ln>
                  <a:noFill/>
                </a:ln>
                <a:effectLst/>
                <a:uLnTx/>
                <a:uFillTx/>
                <a:cs typeface="Calibri"/>
              </a:rPr>
              <a:t>l</a:t>
            </a:r>
            <a:r>
              <a:rPr kumimoji="0" sz="1400" b="0" i="0" u="none" strike="noStrike" kern="1200" cap="none" spc="0" normalizeH="0" baseline="0" noProof="0">
                <a:ln>
                  <a:noFill/>
                </a:ln>
                <a:effectLst/>
                <a:uLnTx/>
                <a:uFillTx/>
                <a:cs typeface="Calibri"/>
              </a:rPr>
              <a:t>as </a:t>
            </a:r>
            <a:r>
              <a:rPr kumimoji="0" lang="es-ES_tradnl" sz="1400" b="0" i="0" u="none" strike="noStrike" kern="1200" cap="none" spc="-10" normalizeH="0" baseline="0" noProof="0">
                <a:ln>
                  <a:noFill/>
                </a:ln>
                <a:effectLst/>
                <a:uLnTx/>
                <a:uFillTx/>
                <a:cs typeface="Calibri"/>
              </a:rPr>
              <a:t>exhibiciones</a:t>
            </a:r>
            <a:r>
              <a:rPr kumimoji="0" sz="1400" b="0" i="0" u="none" strike="noStrike" kern="1200" cap="none" spc="-10" normalizeH="0" baseline="0" noProof="0">
                <a:ln>
                  <a:noFill/>
                </a:ln>
                <a:effectLst/>
                <a:uLnTx/>
                <a:uFillTx/>
                <a:cs typeface="Calibri"/>
              </a:rPr>
              <a:t> </a:t>
            </a:r>
            <a:r>
              <a:rPr kumimoji="0" lang="pt-BR" sz="1400" b="0" i="0" u="none" strike="noStrike" kern="1200" cap="none" spc="-10" normalizeH="0" baseline="0" noProof="0" err="1">
                <a:ln>
                  <a:noFill/>
                </a:ln>
                <a:effectLst/>
                <a:uLnTx/>
                <a:uFillTx/>
                <a:cs typeface="Calibri"/>
              </a:rPr>
              <a:t>frías</a:t>
            </a:r>
            <a:r>
              <a:rPr kumimoji="0" lang="pt-BR" sz="1400" b="0" i="0" u="none" strike="noStrike" kern="1200" cap="none" spc="-10" normalizeH="0" baseline="0" noProof="0">
                <a:ln>
                  <a:noFill/>
                </a:ln>
                <a:effectLst/>
                <a:uLnTx/>
                <a:uFillTx/>
                <a:cs typeface="Calibri"/>
              </a:rPr>
              <a:t> </a:t>
            </a:r>
            <a:r>
              <a:rPr kumimoji="0" lang="pt-BR" sz="1400" b="0" i="0" u="none" strike="noStrike" kern="1200" cap="none" spc="-10" normalizeH="0" baseline="0" noProof="0" err="1">
                <a:ln>
                  <a:noFill/>
                </a:ln>
                <a:effectLst/>
                <a:uLnTx/>
                <a:uFillTx/>
                <a:cs typeface="Calibri"/>
              </a:rPr>
              <a:t>del</a:t>
            </a:r>
            <a:r>
              <a:rPr kumimoji="0" lang="pt-BR" sz="1400" b="0" i="0" u="none" strike="noStrike" kern="1200" cap="none" spc="-10" normalizeH="0" baseline="0" noProof="0">
                <a:ln>
                  <a:noFill/>
                </a:ln>
                <a:effectLst/>
                <a:uLnTx/>
                <a:uFillTx/>
                <a:cs typeface="Calibri"/>
              </a:rPr>
              <a:t> PDV</a:t>
            </a:r>
            <a:r>
              <a:rPr kumimoji="0" lang="pt-BR" sz="1400" b="0" i="0" u="none" strike="noStrike" kern="1200" cap="none" spc="-5" normalizeH="0" baseline="0" noProof="0">
                <a:ln>
                  <a:noFill/>
                </a:ln>
                <a:effectLst/>
                <a:uLnTx/>
                <a:uFillTx/>
                <a:cs typeface="Calibri"/>
              </a:rPr>
              <a:t>.</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kumimoji="0" sz="1400" b="0" i="0" u="none" strike="noStrike" kern="1200" cap="none" spc="0" normalizeH="0" baseline="0" noProof="0">
              <a:ln>
                <a:noFill/>
              </a:ln>
              <a:effectLst/>
              <a:uLnTx/>
              <a:uFillTx/>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lang="es-ES_tradnl" sz="1400" b="1" i="0" u="sng" strike="noStrike" kern="1200" cap="none" spc="-5" normalizeH="0" baseline="0" noProof="0">
                <a:ln>
                  <a:noFill/>
                </a:ln>
                <a:effectLst/>
                <a:uLnTx/>
                <a:uFillTx/>
                <a:cs typeface="Calibri"/>
              </a:rPr>
              <a:t>Exhibiciones</a:t>
            </a:r>
            <a:r>
              <a:rPr kumimoji="0" sz="1400" b="1" i="0" u="none" strike="noStrike" kern="1200" cap="none" spc="-5" normalizeH="0" baseline="0" noProof="0">
                <a:ln>
                  <a:noFill/>
                </a:ln>
                <a:effectLst/>
                <a:uLnTx/>
                <a:uFillTx/>
                <a:cs typeface="Calibri"/>
              </a:rPr>
              <a:t>: </a:t>
            </a:r>
            <a:r>
              <a:rPr kumimoji="0" sz="1400" b="0" i="0" u="none" strike="noStrike" kern="1200" cap="none" spc="-30" normalizeH="0" baseline="0" noProof="0" err="1">
                <a:ln>
                  <a:noFill/>
                </a:ln>
                <a:effectLst/>
                <a:uLnTx/>
                <a:uFillTx/>
                <a:cs typeface="Calibri"/>
              </a:rPr>
              <a:t>Todas</a:t>
            </a:r>
            <a:r>
              <a:rPr kumimoji="0" sz="1400" b="0" i="0" u="none" strike="noStrike" kern="1200" cap="none" spc="-30" normalizeH="0" baseline="0" noProof="0">
                <a:ln>
                  <a:noFill/>
                </a:ln>
                <a:effectLst/>
                <a:uLnTx/>
                <a:uFillTx/>
                <a:cs typeface="Calibri"/>
              </a:rPr>
              <a:t> </a:t>
            </a:r>
            <a:r>
              <a:rPr lang="pt-BR" sz="1400" err="1">
                <a:cs typeface="Calibri"/>
              </a:rPr>
              <a:t>las</a:t>
            </a:r>
            <a:r>
              <a:rPr lang="pt-BR" sz="1400">
                <a:cs typeface="Calibri"/>
              </a:rPr>
              <a:t> </a:t>
            </a:r>
            <a:r>
              <a:rPr lang="pt-BR" sz="1400" err="1">
                <a:cs typeface="Calibri"/>
              </a:rPr>
              <a:t>góndolas</a:t>
            </a:r>
            <a:r>
              <a:rPr lang="pt-BR" sz="1400">
                <a:cs typeface="Calibri"/>
              </a:rPr>
              <a:t> </a:t>
            </a:r>
            <a:r>
              <a:rPr kumimoji="0" sz="1400" b="0" i="0" u="none" strike="noStrike" kern="1200" cap="none" spc="-10" normalizeH="0" baseline="0" noProof="0" err="1">
                <a:ln>
                  <a:noFill/>
                </a:ln>
                <a:effectLst/>
                <a:uLnTx/>
                <a:uFillTx/>
                <a:cs typeface="Calibri"/>
              </a:rPr>
              <a:t>refrigeradas</a:t>
            </a:r>
            <a:r>
              <a:rPr kumimoji="0" sz="1400" b="0" i="0" u="none" strike="noStrike" kern="1200" cap="none" spc="-10" normalizeH="0" baseline="0" noProof="0">
                <a:ln>
                  <a:noFill/>
                </a:ln>
                <a:effectLst/>
                <a:uLnTx/>
                <a:uFillTx/>
                <a:cs typeface="Calibri"/>
              </a:rPr>
              <a:t> </a:t>
            </a:r>
            <a:r>
              <a:rPr kumimoji="0" sz="1400" b="0" i="0" u="none" strike="noStrike" kern="1200" cap="none" spc="0" normalizeH="0" baseline="0" noProof="0">
                <a:ln>
                  <a:noFill/>
                </a:ln>
                <a:effectLst/>
                <a:uLnTx/>
                <a:uFillTx/>
                <a:cs typeface="Calibri"/>
              </a:rPr>
              <a:t>+ </a:t>
            </a:r>
            <a:r>
              <a:rPr kumimoji="0" lang="es-ES_tradnl" sz="1400" b="0" i="0" u="none" strike="noStrike" kern="1200" cap="none" spc="-10" normalizeH="0" baseline="0" noProof="0" err="1">
                <a:ln>
                  <a:noFill/>
                </a:ln>
                <a:effectLst/>
                <a:uLnTx/>
                <a:uFillTx/>
                <a:cs typeface="Calibri"/>
              </a:rPr>
              <a:t>tod</a:t>
            </a:r>
            <a:r>
              <a:rPr lang="es-ES_tradnl" sz="1400" spc="-10">
                <a:cs typeface="Calibri"/>
              </a:rPr>
              <a:t>os los EDF </a:t>
            </a:r>
            <a:r>
              <a:rPr kumimoji="0" sz="1400" b="0" i="0" u="none" strike="noStrike" kern="1200" cap="none" spc="0" normalizeH="0" baseline="0" noProof="0">
                <a:ln>
                  <a:noFill/>
                </a:ln>
                <a:effectLst/>
                <a:uLnTx/>
                <a:uFillTx/>
                <a:cs typeface="Calibri"/>
              </a:rPr>
              <a:t>+ </a:t>
            </a:r>
            <a:r>
              <a:rPr kumimoji="0" sz="1400" b="0" i="0" u="none" strike="noStrike" kern="1200" cap="none" spc="-10" normalizeH="0" baseline="0" noProof="0" err="1">
                <a:ln>
                  <a:noFill/>
                </a:ln>
                <a:effectLst/>
                <a:uLnTx/>
                <a:uFillTx/>
                <a:cs typeface="Calibri"/>
              </a:rPr>
              <a:t>todos</a:t>
            </a:r>
            <a:r>
              <a:rPr kumimoji="0" sz="1400" b="0" i="0" u="none" strike="noStrike" kern="1200" cap="none" spc="-10" normalizeH="0" baseline="0" noProof="0">
                <a:ln>
                  <a:noFill/>
                </a:ln>
                <a:effectLst/>
                <a:uLnTx/>
                <a:uFillTx/>
                <a:cs typeface="Calibri"/>
              </a:rPr>
              <a:t> </a:t>
            </a:r>
            <a:r>
              <a:rPr lang="pt-BR" sz="1400" spc="-5">
                <a:cs typeface="Calibri"/>
              </a:rPr>
              <a:t>stands </a:t>
            </a:r>
            <a:r>
              <a:rPr kumimoji="0" sz="1400" b="0" i="0" u="none" strike="noStrike" kern="1200" cap="none" spc="-10" normalizeH="0" baseline="0" noProof="0" err="1">
                <a:ln>
                  <a:noFill/>
                </a:ln>
                <a:effectLst/>
                <a:uLnTx/>
                <a:uFillTx/>
                <a:cs typeface="Calibri"/>
              </a:rPr>
              <a:t>refrigerados</a:t>
            </a:r>
            <a:r>
              <a:rPr kumimoji="0" sz="1400" b="0" i="0" u="none" strike="noStrike" kern="1200" cap="none" spc="-10" normalizeH="0" baseline="0" noProof="0">
                <a:ln>
                  <a:noFill/>
                </a:ln>
                <a:effectLst/>
                <a:uLnTx/>
                <a:uFillTx/>
                <a:cs typeface="Calibri"/>
              </a:rPr>
              <a:t> </a:t>
            </a:r>
            <a:r>
              <a:rPr kumimoji="0" lang="pt-BR" sz="1400" b="0" i="0" u="none" strike="noStrike" kern="1200" cap="none" spc="-10" normalizeH="0" baseline="0" noProof="0" err="1">
                <a:ln>
                  <a:noFill/>
                </a:ln>
                <a:effectLst/>
                <a:uLnTx/>
                <a:uFillTx/>
                <a:cs typeface="Calibri"/>
              </a:rPr>
              <a:t>del</a:t>
            </a:r>
            <a:r>
              <a:rPr kumimoji="0" lang="pt-BR" sz="1400" b="0" i="0" u="none" strike="noStrike" kern="1200" cap="none" spc="-10" normalizeH="0" baseline="0" noProof="0">
                <a:ln>
                  <a:noFill/>
                </a:ln>
                <a:effectLst/>
                <a:uLnTx/>
                <a:uFillTx/>
                <a:cs typeface="Calibri"/>
              </a:rPr>
              <a:t> PDV</a:t>
            </a:r>
            <a:r>
              <a:rPr kumimoji="0" sz="1400" b="0" i="0" u="none" strike="noStrike" kern="1200" cap="none" spc="-5" normalizeH="0" baseline="0" noProof="0">
                <a:ln>
                  <a:noFill/>
                </a:ln>
                <a:effectLst/>
                <a:uLnTx/>
                <a:uFillTx/>
                <a:cs typeface="Calibri"/>
              </a:rPr>
              <a:t> </a:t>
            </a:r>
            <a:r>
              <a:rPr kumimoji="0" sz="1400" b="0" i="0" u="none" strike="noStrike" kern="1200" cap="none" spc="-30" normalizeH="0" baseline="0" noProof="0">
                <a:ln>
                  <a:noFill/>
                </a:ln>
                <a:effectLst/>
                <a:uLnTx/>
                <a:uFillTx/>
                <a:cs typeface="Calibri"/>
              </a:rPr>
              <a:t>(KO, </a:t>
            </a:r>
            <a:r>
              <a:rPr kumimoji="0" sz="1400" b="0" i="0" u="none" strike="noStrike" kern="1200" cap="none" spc="-10" normalizeH="0" baseline="0" noProof="0">
                <a:ln>
                  <a:noFill/>
                </a:ln>
                <a:effectLst/>
                <a:uLnTx/>
                <a:uFillTx/>
                <a:cs typeface="Calibri"/>
              </a:rPr>
              <a:t>PDV </a:t>
            </a:r>
            <a:r>
              <a:rPr kumimoji="0" lang="es-ES_tradnl" sz="1400" b="0" i="0" u="none" strike="noStrike" kern="1200" cap="none" spc="-5" normalizeH="0" baseline="0" noProof="0">
                <a:ln>
                  <a:noFill/>
                </a:ln>
                <a:effectLst/>
                <a:uLnTx/>
                <a:uFillTx/>
                <a:cs typeface="Calibri"/>
              </a:rPr>
              <a:t>o</a:t>
            </a:r>
            <a:r>
              <a:rPr kumimoji="0" lang="es-ES_tradnl" sz="1400" b="0" i="0" u="none" strike="noStrike" kern="1200" cap="none" spc="130" normalizeH="0" baseline="0" noProof="0">
                <a:ln>
                  <a:noFill/>
                </a:ln>
                <a:effectLst/>
                <a:uLnTx/>
                <a:uFillTx/>
                <a:cs typeface="Calibri"/>
              </a:rPr>
              <a:t> competencia</a:t>
            </a:r>
            <a:r>
              <a:rPr kumimoji="0" sz="1400" b="0" i="0" u="none" strike="noStrike" kern="1200" cap="none" spc="-5" normalizeH="0" baseline="0" noProof="0">
                <a:ln>
                  <a:noFill/>
                </a:ln>
                <a:effectLst/>
                <a:uLnTx/>
                <a:uFillTx/>
                <a:cs typeface="Calibri"/>
              </a:rPr>
              <a:t>)</a:t>
            </a:r>
            <a:r>
              <a:rPr kumimoji="0" lang="pt-BR" sz="1400" b="0" i="0" u="none" strike="noStrike" kern="1200" cap="none" spc="-5" normalizeH="0" baseline="0" noProof="0">
                <a:ln>
                  <a:noFill/>
                </a:ln>
                <a:effectLst/>
                <a:uLnTx/>
                <a:uFillTx/>
                <a:cs typeface="Calibri"/>
              </a:rPr>
              <a:t>.</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kumimoji="0" sz="1400" b="0" i="0" u="none" strike="noStrike" kern="1200" cap="none" spc="0" normalizeH="0" baseline="0" noProof="0">
              <a:ln>
                <a:noFill/>
              </a:ln>
              <a:effectLst/>
              <a:uLnTx/>
              <a:uFillTx/>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lang="es-ES_tradnl" sz="1400" b="1" i="0" u="sng" strike="noStrike" kern="1200" cap="none" spc="-5" normalizeH="0" baseline="0" noProof="0">
                <a:ln>
                  <a:noFill/>
                </a:ln>
                <a:effectLst/>
                <a:uLnTx/>
                <a:uFillTx/>
                <a:cs typeface="Calibri"/>
              </a:rPr>
              <a:t>Localizaciones</a:t>
            </a:r>
            <a:r>
              <a:rPr kumimoji="0" sz="1400" b="1" i="0" u="none" strike="noStrike" kern="1200" cap="none" spc="-5" normalizeH="0" baseline="0" noProof="0">
                <a:ln>
                  <a:noFill/>
                </a:ln>
                <a:effectLst/>
                <a:uLnTx/>
                <a:uFillTx/>
                <a:cs typeface="Calibri"/>
              </a:rPr>
              <a:t>:</a:t>
            </a:r>
            <a:r>
              <a:rPr kumimoji="0" sz="1400" b="1" i="0" u="none" strike="noStrike" kern="1200" cap="none" spc="-10" normalizeH="0" baseline="0" noProof="0">
                <a:ln>
                  <a:noFill/>
                </a:ln>
                <a:effectLst/>
                <a:uLnTx/>
                <a:uFillTx/>
                <a:cs typeface="Calibri"/>
              </a:rPr>
              <a:t> </a:t>
            </a:r>
            <a:r>
              <a:rPr kumimoji="0" sz="1400" b="0" i="0" u="none" strike="noStrike" kern="1200" cap="none" spc="-30" normalizeH="0" baseline="0" noProof="0" err="1">
                <a:ln>
                  <a:noFill/>
                </a:ln>
                <a:effectLst/>
                <a:uLnTx/>
                <a:uFillTx/>
                <a:cs typeface="Calibri"/>
              </a:rPr>
              <a:t>Todas</a:t>
            </a:r>
            <a:endParaRPr kumimoji="0" lang="pt-BR" sz="1400" b="0" i="0" u="none" strike="noStrike" kern="1200" cap="none" spc="-30" normalizeH="0" baseline="0" noProof="0">
              <a:ln>
                <a:noFill/>
              </a:ln>
              <a:effectLst/>
              <a:uLnTx/>
              <a:uFillTx/>
              <a:cs typeface="Calibri"/>
            </a:endParaRPr>
          </a:p>
          <a:p>
            <a:pPr marL="12700">
              <a:spcBef>
                <a:spcPts val="720"/>
              </a:spcBef>
              <a:defRPr/>
            </a:pPr>
            <a:endParaRPr lang="es-ES_tradnl" sz="1400" spc="-30" noProof="0">
              <a:cs typeface="Calibri"/>
            </a:endParaRPr>
          </a:p>
          <a:p>
            <a:pPr marL="12700">
              <a:spcBef>
                <a:spcPts val="720"/>
              </a:spcBef>
              <a:defRPr/>
            </a:pPr>
            <a:r>
              <a:rPr kumimoji="0" lang="pt-BR" sz="1600" b="1" i="0" u="none" strike="noStrike" kern="1200" cap="none" spc="-30" normalizeH="0" baseline="0" noProof="0">
                <a:ln>
                  <a:noFill/>
                </a:ln>
                <a:solidFill>
                  <a:srgbClr val="C00000"/>
                </a:solidFill>
                <a:effectLst/>
                <a:uLnTx/>
                <a:uFillTx/>
                <a:latin typeface="+mj-lt"/>
                <a:cs typeface="Calibri"/>
              </a:rPr>
              <a:t>Observa</a:t>
            </a:r>
            <a:r>
              <a:rPr lang="pt-BR" sz="1600" b="1" spc="-30" err="1">
                <a:solidFill>
                  <a:srgbClr val="C00000"/>
                </a:solidFill>
                <a:latin typeface="+mj-lt"/>
                <a:cs typeface="Calibri"/>
              </a:rPr>
              <a:t>ción</a:t>
            </a:r>
            <a:r>
              <a:rPr kumimoji="0" lang="pt-BR" sz="1400" b="0" i="0" u="none" strike="noStrike" kern="1200" cap="none" spc="-30" normalizeH="0" baseline="0" noProof="0">
                <a:ln>
                  <a:noFill/>
                </a:ln>
                <a:effectLst/>
                <a:uLnTx/>
                <a:uFillTx/>
                <a:latin typeface="+mj-lt"/>
                <a:cs typeface="Calibri"/>
              </a:rPr>
              <a:t>: Se </a:t>
            </a:r>
            <a:r>
              <a:rPr kumimoji="0" lang="pt-BR" sz="1400" b="0" i="0" u="none" strike="noStrike" kern="1200" cap="none" spc="-30" normalizeH="0" baseline="0" noProof="0" err="1">
                <a:ln>
                  <a:noFill/>
                </a:ln>
                <a:effectLst/>
                <a:uLnTx/>
                <a:uFillTx/>
                <a:latin typeface="+mj-lt"/>
                <a:cs typeface="Calibri"/>
              </a:rPr>
              <a:t>encuadra</a:t>
            </a:r>
            <a:r>
              <a:rPr kumimoji="0" lang="pt-BR" sz="1400" b="0" i="0" u="none" strike="noStrike" kern="1200" cap="none" spc="-30" normalizeH="0" baseline="0" noProof="0">
                <a:ln>
                  <a:noFill/>
                </a:ln>
                <a:effectLst/>
                <a:uLnTx/>
                <a:uFillTx/>
                <a:latin typeface="+mj-lt"/>
                <a:cs typeface="Calibri"/>
              </a:rPr>
              <a:t> como STILL de este SOVI: </a:t>
            </a:r>
            <a:r>
              <a:rPr kumimoji="0" lang="pt-BR" sz="1400" b="0" i="0" u="none" strike="noStrike" kern="1200" cap="none" spc="-40" normalizeH="0" baseline="0" noProof="0">
                <a:ln>
                  <a:noFill/>
                </a:ln>
                <a:effectLst/>
                <a:uLnTx/>
                <a:uFillTx/>
                <a:latin typeface="+mj-lt"/>
                <a:cs typeface="Calibri"/>
              </a:rPr>
              <a:t>A</a:t>
            </a:r>
            <a:r>
              <a:rPr lang="pt-BR" sz="1400" spc="-40" err="1">
                <a:latin typeface="+mj-lt"/>
                <a:cs typeface="Calibri"/>
              </a:rPr>
              <a:t>guas</a:t>
            </a:r>
            <a:r>
              <a:rPr lang="pt-BR" sz="1400" spc="-40">
                <a:latin typeface="+mj-lt"/>
                <a:cs typeface="Calibri"/>
              </a:rPr>
              <a:t>, jugos Y refrescos líquidos, </a:t>
            </a:r>
            <a:r>
              <a:rPr lang="pt-BR" sz="1400" spc="-40" err="1">
                <a:latin typeface="+mj-lt"/>
                <a:cs typeface="Calibri"/>
              </a:rPr>
              <a:t>Isotónicos</a:t>
            </a:r>
            <a:r>
              <a:rPr lang="pt-BR" sz="1400" spc="-40">
                <a:latin typeface="+mj-lt"/>
                <a:cs typeface="Calibri"/>
              </a:rPr>
              <a:t> y bebidas a base de proteína vegetal.</a:t>
            </a:r>
          </a:p>
          <a:p>
            <a:pPr marL="12700">
              <a:spcBef>
                <a:spcPts val="720"/>
              </a:spcBef>
              <a:defRPr/>
            </a:pPr>
            <a:endParaRPr lang="pt-BR" sz="1400" spc="-40">
              <a:cs typeface="Calibri"/>
            </a:endParaRPr>
          </a:p>
          <a:p>
            <a:pPr marL="12700">
              <a:spcBef>
                <a:spcPts val="720"/>
              </a:spcBef>
              <a:defRPr/>
            </a:pPr>
            <a:endParaRPr lang="pt-BR" sz="1400" spc="-40">
              <a:cs typeface="Calibri"/>
            </a:endParaRPr>
          </a:p>
          <a:p>
            <a:pPr marL="12700">
              <a:spcBef>
                <a:spcPts val="720"/>
              </a:spcBef>
              <a:defRPr/>
            </a:pPr>
            <a:endParaRPr lang="pt-BR" sz="1400" spc="-4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endParaRPr kumimoji="0" sz="1400" b="0" i="0" u="none" strike="noStrike" kern="1200" cap="none" spc="0" normalizeH="0" baseline="0" noProof="0">
              <a:ln>
                <a:noFill/>
              </a:ln>
              <a:effectLst/>
              <a:uLnTx/>
              <a:uFillTx/>
              <a:cs typeface="Calibri"/>
            </a:endParaRPr>
          </a:p>
        </p:txBody>
      </p:sp>
      <p:sp>
        <p:nvSpPr>
          <p:cNvPr id="28" name="Retângulo 50">
            <a:extLst>
              <a:ext uri="{FF2B5EF4-FFF2-40B4-BE49-F238E27FC236}">
                <a16:creationId xmlns:a16="http://schemas.microsoft.com/office/drawing/2014/main" id="{D55BD289-1EAB-4DA1-9ABC-CB0C202F2208}"/>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29" name="Retângulo 50">
            <a:extLst>
              <a:ext uri="{FF2B5EF4-FFF2-40B4-BE49-F238E27FC236}">
                <a16:creationId xmlns:a16="http://schemas.microsoft.com/office/drawing/2014/main" id="{B8AF4202-265E-4BAF-A3D8-C4CD392F4A58}"/>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0,7%</a:t>
            </a:r>
          </a:p>
        </p:txBody>
      </p:sp>
      <p:sp>
        <p:nvSpPr>
          <p:cNvPr id="30" name="Retângulo 50">
            <a:extLst>
              <a:ext uri="{FF2B5EF4-FFF2-40B4-BE49-F238E27FC236}">
                <a16:creationId xmlns:a16="http://schemas.microsoft.com/office/drawing/2014/main" id="{8ABDE834-47EA-478C-ACB5-B99E7A44F8C5}"/>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1,4 %</a:t>
            </a:r>
          </a:p>
        </p:txBody>
      </p:sp>
      <p:pic>
        <p:nvPicPr>
          <p:cNvPr id="31" name="Imagem 30">
            <a:extLst>
              <a:ext uri="{FF2B5EF4-FFF2-40B4-BE49-F238E27FC236}">
                <a16:creationId xmlns:a16="http://schemas.microsoft.com/office/drawing/2014/main" id="{F0AD3833-6F73-471D-92F2-401F91B8DC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2" name="Imagem 31">
            <a:extLst>
              <a:ext uri="{FF2B5EF4-FFF2-40B4-BE49-F238E27FC236}">
                <a16:creationId xmlns:a16="http://schemas.microsoft.com/office/drawing/2014/main" id="{62ED9861-9D2F-4BCE-A3F4-E8057F72B4AC}"/>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5" name="Picture 9" descr="Icon&#10;&#10;Description automatically generated">
            <a:extLst>
              <a:ext uri="{FF2B5EF4-FFF2-40B4-BE49-F238E27FC236}">
                <a16:creationId xmlns:a16="http://schemas.microsoft.com/office/drawing/2014/main" id="{76D69AE9-EFB5-471F-844F-73E5E228F6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3" name="Retângulo: Cantos Arredondados 32">
            <a:extLst>
              <a:ext uri="{FF2B5EF4-FFF2-40B4-BE49-F238E27FC236}">
                <a16:creationId xmlns:a16="http://schemas.microsoft.com/office/drawing/2014/main" id="{8F227769-3680-43F2-8AD5-660618B7EC30}"/>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4" name="Espaço Reservado para Conteúdo 6">
            <a:extLst>
              <a:ext uri="{FF2B5EF4-FFF2-40B4-BE49-F238E27FC236}">
                <a16:creationId xmlns:a16="http://schemas.microsoft.com/office/drawing/2014/main" id="{96A46103-6028-4456-8E41-E76532B5F168}"/>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536328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SSD Sin Azúcar</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424</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40F2EE30-7C67-4426-98B5-89AEF76BE214}"/>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8280DE0D-30B6-48D6-9FC6-C4183F56EB81}"/>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747A620F-1304-476F-BD5B-1540A8574112}"/>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4" name="object 15">
            <a:extLst>
              <a:ext uri="{FF2B5EF4-FFF2-40B4-BE49-F238E27FC236}">
                <a16:creationId xmlns:a16="http://schemas.microsoft.com/office/drawing/2014/main" id="{7A1A1871-CDF8-408C-BA18-7A4343599EE9}"/>
              </a:ext>
            </a:extLst>
          </p:cNvPr>
          <p:cNvSpPr txBox="1"/>
          <p:nvPr/>
        </p:nvSpPr>
        <p:spPr>
          <a:xfrm>
            <a:off x="612273" y="2161738"/>
            <a:ext cx="11488098"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pt-BR" sz="1400">
              <a:cs typeface="Calibri"/>
            </a:endParaRPr>
          </a:p>
        </p:txBody>
      </p:sp>
      <p:pic>
        <p:nvPicPr>
          <p:cNvPr id="25" name="Imagem 24">
            <a:extLst>
              <a:ext uri="{FF2B5EF4-FFF2-40B4-BE49-F238E27FC236}">
                <a16:creationId xmlns:a16="http://schemas.microsoft.com/office/drawing/2014/main" id="{0615F694-559D-4159-9C6F-27610BC711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sp>
        <p:nvSpPr>
          <p:cNvPr id="26" name="object 15">
            <a:extLst>
              <a:ext uri="{FF2B5EF4-FFF2-40B4-BE49-F238E27FC236}">
                <a16:creationId xmlns:a16="http://schemas.microsoft.com/office/drawing/2014/main" id="{DB58BE71-DD1D-46F1-8C37-53B2C32A218F}"/>
              </a:ext>
            </a:extLst>
          </p:cNvPr>
          <p:cNvSpPr txBox="1"/>
          <p:nvPr/>
        </p:nvSpPr>
        <p:spPr>
          <a:xfrm>
            <a:off x="590263" y="3274951"/>
            <a:ext cx="10465919" cy="301108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SSD SIN AZUCAR KO (MS+SS)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exhibiciones</a:t>
            </a:r>
            <a:r>
              <a:rPr lang="pt-BR" sz="1400">
                <a:cs typeface="Calibri"/>
              </a:rPr>
              <a:t> </a:t>
            </a:r>
            <a:r>
              <a:rPr lang="pt-BR" sz="1400" err="1">
                <a:cs typeface="Calibri"/>
              </a:rPr>
              <a:t>del</a:t>
            </a:r>
            <a:r>
              <a:rPr lang="pt-BR" sz="1400">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b="1" u="sng">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cs typeface="Calibri"/>
              </a:rPr>
              <a:t>nº de frentes de SSD KO – Todas </a:t>
            </a:r>
            <a:r>
              <a:rPr kumimoji="0" lang="pt-BR" sz="1400" b="0" i="0" u="none" strike="noStrike" kern="1200" cap="none" spc="-5" normalizeH="0" baseline="0" noProof="0" err="1">
                <a:ln>
                  <a:noFill/>
                </a:ln>
                <a:effectLst/>
                <a:uLnTx/>
                <a:uFillTx/>
                <a:cs typeface="Calibri"/>
              </a:rPr>
              <a:t>las</a:t>
            </a:r>
            <a:r>
              <a:rPr kumimoji="0" lang="pt-BR" sz="1400" b="0" i="0" u="none" strike="noStrike" kern="1200" cap="none" spc="-5" normalizeH="0" baseline="0" noProof="0">
                <a:ln>
                  <a:noFill/>
                </a:ln>
                <a:effectLst/>
                <a:uLnTx/>
                <a:uFillTx/>
                <a:cs typeface="Calibri"/>
              </a:rPr>
              <a:t> Variantes (MS+SS) </a:t>
            </a:r>
            <a:r>
              <a:rPr kumimoji="0" lang="pt-BR" sz="1400" b="0" i="0" u="none" strike="noStrike" kern="1200" cap="none" spc="-5" normalizeH="0" baseline="0" noProof="0" err="1">
                <a:ln>
                  <a:noFill/>
                </a:ln>
                <a:effectLst/>
                <a:uLnTx/>
                <a:uFillTx/>
                <a:cs typeface="Calibri"/>
              </a:rPr>
              <a:t>en</a:t>
            </a:r>
            <a:r>
              <a:rPr kumimoji="0" lang="pt-BR" sz="1400" b="0" i="0" u="none" strike="noStrike" kern="1200" cap="none" spc="-5" normalizeH="0" baseline="0" noProof="0">
                <a:ln>
                  <a:noFill/>
                </a:ln>
                <a:effectLst/>
                <a:uLnTx/>
                <a:uFillTx/>
                <a:cs typeface="Calibri"/>
              </a:rPr>
              <a:t> todas </a:t>
            </a:r>
            <a:r>
              <a:rPr kumimoji="0" lang="pt-BR" sz="1400" b="0" i="0" u="none" strike="noStrike" kern="1200" cap="none" spc="-5" normalizeH="0" baseline="0" noProof="0" err="1">
                <a:ln>
                  <a:noFill/>
                </a:ln>
                <a:effectLst/>
                <a:uLnTx/>
                <a:uFillTx/>
                <a:cs typeface="Calibri"/>
              </a:rPr>
              <a:t>las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exhibiciones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del</a:t>
            </a:r>
            <a:r>
              <a:rPr kumimoji="0" lang="pt-BR" sz="1400" b="0" i="0" u="none" strike="noStrike" kern="1200" cap="none" spc="-5" normalizeH="0" baseline="0" noProof="0">
                <a:ln>
                  <a:noFill/>
                </a:ln>
                <a:effectLst/>
                <a:uLnTx/>
                <a:uFillTx/>
                <a:cs typeface="Calibri"/>
              </a:rPr>
              <a:t> PDV –&gt; métrica w/in - no considera </a:t>
            </a:r>
            <a:r>
              <a:rPr kumimoji="0" lang="pt-BR" sz="1400" b="0" i="0" u="none" strike="noStrike" kern="1200" cap="none" spc="-5" normalizeH="0" baseline="0" noProof="0" err="1">
                <a:ln>
                  <a:noFill/>
                </a:ln>
                <a:effectLst/>
                <a:uLnTx/>
                <a:uFillTx/>
                <a:cs typeface="Calibri"/>
              </a:rPr>
              <a:t>la</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competencia</a:t>
            </a:r>
            <a:r>
              <a:rPr kumimoji="0" lang="pt-BR" sz="1400" b="0" i="0" u="none" strike="noStrike" kern="1200" cap="none" spc="-5" normalizeH="0" baseline="0" noProof="0">
                <a:ln>
                  <a:noFill/>
                </a:ln>
                <a:effectLst/>
                <a:uLnTx/>
                <a:uFillTx/>
                <a:cs typeface="Calibri"/>
              </a:rPr>
              <a:t>! </a:t>
            </a:r>
          </a:p>
          <a:p>
            <a:pPr marL="12700">
              <a:spcBef>
                <a:spcPts val="720"/>
              </a:spcBef>
              <a:defRPr/>
            </a:pPr>
            <a:endParaRPr lang="pt-BR" sz="1400" spc="-5">
              <a:cs typeface="Calibri"/>
            </a:endParaRPr>
          </a:p>
          <a:p>
            <a:pPr marL="12700">
              <a:spcBef>
                <a:spcPts val="720"/>
              </a:spcBef>
              <a:defRPr/>
            </a:pPr>
            <a:r>
              <a:rPr lang="pt-BR" sz="1400" b="1" u="sng" err="1">
                <a:cs typeface="Calibri"/>
              </a:rPr>
              <a:t>Exhibiciones</a:t>
            </a:r>
            <a:r>
              <a:rPr sz="1400" u="sng">
                <a:cs typeface="Calibri"/>
              </a:rPr>
              <a:t>: </a:t>
            </a:r>
            <a:r>
              <a:rPr lang="pt-BR" sz="1400">
                <a:cs typeface="Calibri"/>
              </a:rPr>
              <a:t>Todas</a:t>
            </a:r>
          </a:p>
          <a:p>
            <a:pPr marL="12700">
              <a:spcBef>
                <a:spcPts val="720"/>
              </a:spcBef>
              <a:defRPr/>
            </a:pPr>
            <a:endParaRP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419" sz="1400" b="1" u="sng">
                <a:cs typeface="Calibri"/>
              </a:rPr>
              <a:t>Localizaciones</a:t>
            </a:r>
            <a:r>
              <a:rPr sz="1400">
                <a:cs typeface="Calibri"/>
              </a:rPr>
              <a:t>: </a:t>
            </a:r>
            <a:r>
              <a:rPr lang="es-419" sz="1400">
                <a:cs typeface="Calibri"/>
              </a:rPr>
              <a:t>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419" sz="1400">
              <a:cs typeface="Calibri"/>
            </a:endParaRPr>
          </a:p>
          <a:p>
            <a:pPr marL="12700">
              <a:spcBef>
                <a:spcPts val="720"/>
              </a:spcBef>
              <a:defRPr/>
            </a:pPr>
            <a:r>
              <a:rPr lang="es-419" sz="1400" b="1">
                <a:solidFill>
                  <a:srgbClr val="C00000"/>
                </a:solidFill>
                <a:cs typeface="Calibri"/>
              </a:rPr>
              <a:t>Observación 1</a:t>
            </a:r>
            <a:r>
              <a:rPr lang="es-419" sz="1400" b="1">
                <a:cs typeface="Calibri"/>
              </a:rPr>
              <a:t>: </a:t>
            </a:r>
            <a:r>
              <a:rPr lang="pt-BR" sz="1400">
                <a:cs typeface="Calibri"/>
              </a:rPr>
              <a:t>CC Energy o CC </a:t>
            </a:r>
            <a:r>
              <a:rPr lang="pt-BR" sz="1400" err="1">
                <a:cs typeface="Calibri"/>
              </a:rPr>
              <a:t>Con</a:t>
            </a:r>
            <a:r>
              <a:rPr lang="pt-BR" sz="1400">
                <a:cs typeface="Calibri"/>
              </a:rPr>
              <a:t> Café </a:t>
            </a:r>
            <a:r>
              <a:rPr lang="pt-BR" sz="1400" err="1">
                <a:cs typeface="Calibri"/>
              </a:rPr>
              <a:t>deben</a:t>
            </a:r>
            <a:r>
              <a:rPr lang="pt-BR" sz="1400">
                <a:cs typeface="Calibri"/>
              </a:rPr>
              <a:t> ser consideradas </a:t>
            </a:r>
            <a:r>
              <a:rPr lang="pt-BR" sz="1400" err="1">
                <a:cs typeface="Calibri"/>
              </a:rPr>
              <a:t>en</a:t>
            </a:r>
            <a:r>
              <a:rPr lang="pt-BR" sz="1400">
                <a:cs typeface="Calibri"/>
              </a:rPr>
              <a:t> </a:t>
            </a:r>
            <a:r>
              <a:rPr lang="pt-BR" sz="1400" err="1">
                <a:cs typeface="Calibri"/>
              </a:rPr>
              <a:t>el</a:t>
            </a:r>
            <a:r>
              <a:rPr lang="pt-BR" sz="1400">
                <a:cs typeface="Calibri"/>
              </a:rPr>
              <a:t> calculo de SOVI.</a:t>
            </a:r>
          </a:p>
          <a:p>
            <a:pPr marL="12700">
              <a:spcBef>
                <a:spcPts val="720"/>
              </a:spcBef>
              <a:defRPr/>
            </a:pPr>
            <a:endParaRPr lang="es-419" sz="1400">
              <a:cs typeface="Calibri"/>
            </a:endParaRPr>
          </a:p>
        </p:txBody>
      </p:sp>
      <p:sp>
        <p:nvSpPr>
          <p:cNvPr id="30" name="Retângulo 50">
            <a:extLst>
              <a:ext uri="{FF2B5EF4-FFF2-40B4-BE49-F238E27FC236}">
                <a16:creationId xmlns:a16="http://schemas.microsoft.com/office/drawing/2014/main" id="{32FB574C-96FD-4765-B5A9-BD3A8FB693DB}"/>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31" name="Retângulo 50">
            <a:extLst>
              <a:ext uri="{FF2B5EF4-FFF2-40B4-BE49-F238E27FC236}">
                <a16:creationId xmlns:a16="http://schemas.microsoft.com/office/drawing/2014/main" id="{073B631C-8BDB-415D-91A9-16F333C217F0}"/>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0,7%</a:t>
            </a:r>
          </a:p>
        </p:txBody>
      </p:sp>
      <p:sp>
        <p:nvSpPr>
          <p:cNvPr id="32" name="Retângulo 50">
            <a:extLst>
              <a:ext uri="{FF2B5EF4-FFF2-40B4-BE49-F238E27FC236}">
                <a16:creationId xmlns:a16="http://schemas.microsoft.com/office/drawing/2014/main" id="{8D4E76F6-3837-44F6-8940-5A53F3001844}"/>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 %</a:t>
            </a:r>
            <a:endPar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endParaRPr>
          </a:p>
        </p:txBody>
      </p:sp>
      <p:pic>
        <p:nvPicPr>
          <p:cNvPr id="27" name="Picture 9" descr="Icon&#10;&#10;Description automatically generated">
            <a:extLst>
              <a:ext uri="{FF2B5EF4-FFF2-40B4-BE49-F238E27FC236}">
                <a16:creationId xmlns:a16="http://schemas.microsoft.com/office/drawing/2014/main" id="{4BB08607-D8D5-4DDF-A149-9A73D1A9F6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29" name="Retângulo: Cantos Arredondados 28">
            <a:extLst>
              <a:ext uri="{FF2B5EF4-FFF2-40B4-BE49-F238E27FC236}">
                <a16:creationId xmlns:a16="http://schemas.microsoft.com/office/drawing/2014/main" id="{0D508E90-99A1-4A67-A4AF-1F2B56BA31B0}"/>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3" name="Espaço Reservado para Conteúdo 6">
            <a:extLst>
              <a:ext uri="{FF2B5EF4-FFF2-40B4-BE49-F238E27FC236}">
                <a16:creationId xmlns:a16="http://schemas.microsoft.com/office/drawing/2014/main" id="{E384836D-901D-4947-B657-482E3CAEE22A}"/>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0263283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SSD Retornables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425</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AF37A9E8-0A1B-4A5D-B6B5-67C0ECE0B3E0}"/>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A4F8E214-11D1-4EF6-9B51-49A0991D49E4}"/>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E9604DC8-5BAB-4C8C-9D25-299807CA8405}"/>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15">
            <a:extLst>
              <a:ext uri="{FF2B5EF4-FFF2-40B4-BE49-F238E27FC236}">
                <a16:creationId xmlns:a16="http://schemas.microsoft.com/office/drawing/2014/main" id="{A2A092D5-EF1E-4156-ACEA-B7E05D2D0D71}"/>
              </a:ext>
            </a:extLst>
          </p:cNvPr>
          <p:cNvSpPr txBox="1"/>
          <p:nvPr/>
        </p:nvSpPr>
        <p:spPr>
          <a:xfrm>
            <a:off x="590263" y="3223569"/>
            <a:ext cx="11759778" cy="319061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sng" strike="noStrike" kern="1200" cap="none" spc="-5" normalizeH="0" baseline="0" noProof="0" err="1">
                <a:ln>
                  <a:noFill/>
                </a:ln>
                <a:effectLst/>
                <a:uLnTx/>
                <a:uFillTx/>
                <a:latin typeface="+mj-lt"/>
                <a:cs typeface="Calibri"/>
              </a:rPr>
              <a:t>Numerador</a:t>
            </a:r>
            <a:r>
              <a:rPr kumimoji="0" sz="1400" b="1" i="0" u="sng"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a:ln>
                  <a:noFill/>
                </a:ln>
                <a:effectLst/>
                <a:uLnTx/>
                <a:uFillTx/>
                <a:latin typeface="+mj-lt"/>
                <a:cs typeface="Calibri"/>
              </a:rPr>
              <a:t>nº de frentes de SSD MS RETORNABLE KO </a:t>
            </a:r>
            <a:r>
              <a:rPr kumimoji="0" lang="pt-BR" sz="1400" b="0" i="0" u="none" strike="noStrike" kern="1200" cap="none" spc="-5" normalizeH="0" baseline="0" noProof="0" err="1">
                <a:ln>
                  <a:noFill/>
                </a:ln>
                <a:effectLst/>
                <a:uLnTx/>
                <a:uFillTx/>
                <a:latin typeface="+mj-lt"/>
                <a:cs typeface="Calibri"/>
              </a:rPr>
              <a:t>en</a:t>
            </a:r>
            <a:r>
              <a:rPr kumimoji="0" lang="pt-BR" sz="1400" b="0" i="0" u="none" strike="noStrike" kern="1200" cap="none" spc="-5" normalizeH="0" baseline="0" noProof="0">
                <a:ln>
                  <a:noFill/>
                </a:ln>
                <a:effectLst/>
                <a:uLnTx/>
                <a:uFillTx/>
                <a:latin typeface="+mj-lt"/>
                <a:cs typeface="Calibri"/>
              </a:rPr>
              <a:t> todas </a:t>
            </a:r>
            <a:r>
              <a:rPr kumimoji="0" lang="pt-BR" sz="1400" b="0" i="0" u="none" strike="noStrike" kern="1200" cap="none" spc="-5" normalizeH="0" baseline="0" noProof="0" err="1">
                <a:ln>
                  <a:noFill/>
                </a:ln>
                <a:effectLst/>
                <a:uLnTx/>
                <a:uFillTx/>
                <a:latin typeface="+mj-lt"/>
                <a:cs typeface="Calibri"/>
              </a:rPr>
              <a:t>las</a:t>
            </a:r>
            <a:r>
              <a:rPr kumimoji="0" lang="pt-BR" sz="1400" b="0" i="0" u="none"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err="1">
                <a:ln>
                  <a:noFill/>
                </a:ln>
                <a:effectLst/>
                <a:uLnTx/>
                <a:uFillTx/>
                <a:latin typeface="+mj-lt"/>
                <a:cs typeface="Calibri"/>
              </a:rPr>
              <a:t>exhibiciones</a:t>
            </a:r>
            <a:r>
              <a:rPr kumimoji="0" lang="pt-BR" sz="1400" b="0" i="0" u="none"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err="1">
                <a:ln>
                  <a:noFill/>
                </a:ln>
                <a:effectLst/>
                <a:uLnTx/>
                <a:uFillTx/>
                <a:latin typeface="+mj-lt"/>
                <a:cs typeface="Calibri"/>
              </a:rPr>
              <a:t>del</a:t>
            </a:r>
            <a:r>
              <a:rPr kumimoji="0" lang="pt-BR" sz="1400" b="0" i="0" u="none" strike="noStrike" kern="1200" cap="none" spc="-5" normalizeH="0" baseline="0" noProof="0">
                <a:ln>
                  <a:noFill/>
                </a:ln>
                <a:effectLst/>
                <a:uLnTx/>
                <a:uFillTx/>
                <a:latin typeface="+mj-lt"/>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effectLst/>
              <a:uLnTx/>
              <a:uFillTx/>
              <a:latin typeface="+mj-lt"/>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sz="1400" b="1" i="0" u="sng" strike="noStrike" kern="1200" cap="none" spc="-5" normalizeH="0" baseline="0" noProof="0" err="1">
                <a:ln>
                  <a:noFill/>
                </a:ln>
                <a:effectLst/>
                <a:uLnTx/>
                <a:uFillTx/>
                <a:latin typeface="+mj-lt"/>
                <a:cs typeface="Calibri"/>
              </a:rPr>
              <a:t>Denominador</a:t>
            </a:r>
            <a:r>
              <a:rPr kumimoji="0" sz="1400" b="0" i="0" u="none"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a:ln>
                  <a:noFill/>
                </a:ln>
                <a:effectLst/>
                <a:uLnTx/>
                <a:uFillTx/>
                <a:latin typeface="+mj-lt"/>
                <a:cs typeface="Calibri"/>
              </a:rPr>
              <a:t>nº de frentes de SSD MS RETORNABLE + Total SSD MS RETORNABLE de </a:t>
            </a:r>
            <a:r>
              <a:rPr kumimoji="0" lang="pt-BR" sz="1400" b="0" i="0" u="none" strike="noStrike" kern="1200" cap="none" spc="-5" normalizeH="0" baseline="0" noProof="0" err="1">
                <a:ln>
                  <a:noFill/>
                </a:ln>
                <a:effectLst/>
                <a:uLnTx/>
                <a:uFillTx/>
                <a:latin typeface="+mj-lt"/>
                <a:cs typeface="Calibri"/>
              </a:rPr>
              <a:t>la</a:t>
            </a:r>
            <a:r>
              <a:rPr kumimoji="0" lang="pt-BR" sz="1400" b="0" i="0" u="none"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err="1">
                <a:ln>
                  <a:noFill/>
                </a:ln>
                <a:effectLst/>
                <a:uLnTx/>
                <a:uFillTx/>
                <a:latin typeface="+mj-lt"/>
                <a:cs typeface="Calibri"/>
              </a:rPr>
              <a:t>competencia</a:t>
            </a:r>
            <a:r>
              <a:rPr kumimoji="0" lang="pt-BR" sz="1400" b="0" i="0" u="none" strike="noStrike" kern="1200" cap="none" spc="-5" normalizeH="0" baseline="0" noProof="0">
                <a:ln>
                  <a:noFill/>
                </a:ln>
                <a:effectLst/>
                <a:uLnTx/>
                <a:uFillTx/>
                <a:latin typeface="+mj-lt"/>
                <a:cs typeface="Calibri"/>
              </a:rPr>
              <a:t>(MS+SS) </a:t>
            </a:r>
            <a:r>
              <a:rPr kumimoji="0" lang="pt-BR" sz="1400" b="0" i="0" u="none" strike="noStrike" kern="1200" cap="none" spc="-5" normalizeH="0" baseline="0" noProof="0" err="1">
                <a:ln>
                  <a:noFill/>
                </a:ln>
                <a:effectLst/>
                <a:uLnTx/>
                <a:uFillTx/>
                <a:latin typeface="+mj-lt"/>
                <a:cs typeface="Calibri"/>
              </a:rPr>
              <a:t>en</a:t>
            </a:r>
            <a:r>
              <a:rPr kumimoji="0" lang="pt-BR" sz="1400" b="0" i="0" u="none" strike="noStrike" kern="1200" cap="none" spc="-5" normalizeH="0" baseline="0" noProof="0">
                <a:ln>
                  <a:noFill/>
                </a:ln>
                <a:effectLst/>
                <a:uLnTx/>
                <a:uFillTx/>
                <a:latin typeface="+mj-lt"/>
                <a:cs typeface="Calibri"/>
              </a:rPr>
              <a:t> todas </a:t>
            </a:r>
            <a:r>
              <a:rPr kumimoji="0" lang="pt-BR" sz="1400" b="0" i="0" u="none" strike="noStrike" kern="1200" cap="none" spc="-5" normalizeH="0" baseline="0" noProof="0" err="1">
                <a:ln>
                  <a:noFill/>
                </a:ln>
                <a:effectLst/>
                <a:uLnTx/>
                <a:uFillTx/>
                <a:latin typeface="+mj-lt"/>
                <a:cs typeface="Calibri"/>
              </a:rPr>
              <a:t>las</a:t>
            </a:r>
            <a:r>
              <a:rPr kumimoji="0" lang="pt-BR" sz="1400" b="0" i="0" u="none"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err="1">
                <a:ln>
                  <a:noFill/>
                </a:ln>
                <a:effectLst/>
                <a:uLnTx/>
                <a:uFillTx/>
                <a:latin typeface="+mj-lt"/>
                <a:cs typeface="Calibri"/>
              </a:rPr>
              <a:t>exhibiciones</a:t>
            </a:r>
            <a:r>
              <a:rPr kumimoji="0" lang="pt-BR" sz="1400" b="0" i="0" u="none"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err="1">
                <a:ln>
                  <a:noFill/>
                </a:ln>
                <a:effectLst/>
                <a:uLnTx/>
                <a:uFillTx/>
                <a:latin typeface="+mj-lt"/>
                <a:cs typeface="Calibri"/>
              </a:rPr>
              <a:t>del</a:t>
            </a:r>
            <a:r>
              <a:rPr kumimoji="0" lang="pt-BR" sz="1400" b="0" i="0" u="none" strike="noStrike" kern="1200" cap="none" spc="-5" normalizeH="0" baseline="0" noProof="0">
                <a:ln>
                  <a:noFill/>
                </a:ln>
                <a:effectLst/>
                <a:uLnTx/>
                <a:uFillTx/>
                <a:latin typeface="+mj-lt"/>
                <a:cs typeface="Calibri"/>
              </a:rPr>
              <a:t> PDV</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pt-BR" sz="1400" spc="-5">
              <a:latin typeface="+mj-lt"/>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lang="es-ES_tradnl" sz="1400" b="1" i="0" u="sng" strike="noStrike" kern="1200" cap="none" spc="-5" normalizeH="0" baseline="0" noProof="0">
                <a:ln>
                  <a:noFill/>
                </a:ln>
                <a:effectLst/>
                <a:uLnTx/>
                <a:uFillTx/>
                <a:latin typeface="+mj-lt"/>
                <a:cs typeface="Calibri"/>
              </a:rPr>
              <a:t>Exhibiciones</a:t>
            </a:r>
            <a:r>
              <a:rPr kumimoji="0" sz="1400" b="1" i="0" u="none" strike="noStrike" kern="1200" cap="none" spc="-5" normalizeH="0" baseline="0" noProof="0">
                <a:ln>
                  <a:noFill/>
                </a:ln>
                <a:effectLst/>
                <a:uLnTx/>
                <a:uFillTx/>
                <a:latin typeface="+mj-lt"/>
                <a:cs typeface="Calibri"/>
              </a:rPr>
              <a:t>: </a:t>
            </a:r>
            <a:r>
              <a:rPr kumimoji="0" sz="1400" b="0" i="0" u="none" strike="noStrike" kern="1200" cap="none" spc="-30" normalizeH="0" baseline="0" noProof="0" err="1">
                <a:ln>
                  <a:noFill/>
                </a:ln>
                <a:effectLst/>
                <a:uLnTx/>
                <a:uFillTx/>
                <a:latin typeface="+mj-lt"/>
                <a:cs typeface="Calibri"/>
              </a:rPr>
              <a:t>Todas</a:t>
            </a:r>
            <a:r>
              <a:rPr kumimoji="0" sz="1400" b="0" i="0" u="none" strike="noStrike" kern="1200" cap="none" spc="-30" normalizeH="0" baseline="0" noProof="0">
                <a:ln>
                  <a:noFill/>
                </a:ln>
                <a:effectLst/>
                <a:uLnTx/>
                <a:uFillTx/>
                <a:latin typeface="+mj-lt"/>
                <a:cs typeface="Calibri"/>
              </a:rPr>
              <a:t> </a:t>
            </a:r>
            <a:endParaRPr kumimoji="0" lang="pt-BR" sz="1400" b="0" i="0" u="none" strike="noStrike" kern="1200" cap="none" spc="-30" normalizeH="0" baseline="0" noProof="0">
              <a:ln>
                <a:noFill/>
              </a:ln>
              <a:effectLst/>
              <a:uLnTx/>
              <a:uFillTx/>
              <a:latin typeface="+mj-lt"/>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pt-BR" sz="1400" spc="-30">
              <a:latin typeface="+mj-lt"/>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kumimoji="0" lang="es-ES_tradnl" sz="1400" b="1" i="0" u="sng" strike="noStrike" kern="1200" cap="none" spc="-5" normalizeH="0" baseline="0" noProof="0">
                <a:ln>
                  <a:noFill/>
                </a:ln>
                <a:effectLst/>
                <a:uLnTx/>
                <a:uFillTx/>
                <a:latin typeface="+mj-lt"/>
                <a:cs typeface="Calibri"/>
              </a:rPr>
              <a:t>Localizaciones</a:t>
            </a:r>
            <a:r>
              <a:rPr kumimoji="0" sz="1400" b="1" i="0" u="none" strike="noStrike" kern="1200" cap="none" spc="-5" normalizeH="0" baseline="0" noProof="0">
                <a:ln>
                  <a:noFill/>
                </a:ln>
                <a:effectLst/>
                <a:uLnTx/>
                <a:uFillTx/>
                <a:latin typeface="+mj-lt"/>
                <a:cs typeface="Calibri"/>
              </a:rPr>
              <a:t>:</a:t>
            </a:r>
            <a:r>
              <a:rPr kumimoji="0" sz="1400" b="1" i="0" u="none" strike="noStrike" kern="1200" cap="none" spc="-10" normalizeH="0" baseline="0" noProof="0">
                <a:ln>
                  <a:noFill/>
                </a:ln>
                <a:effectLst/>
                <a:uLnTx/>
                <a:uFillTx/>
                <a:latin typeface="+mj-lt"/>
                <a:cs typeface="Calibri"/>
              </a:rPr>
              <a:t> </a:t>
            </a:r>
            <a:r>
              <a:rPr kumimoji="0" sz="1400" b="0" i="0" u="none" strike="noStrike" kern="1200" cap="none" spc="-30" normalizeH="0" baseline="0" noProof="0" err="1">
                <a:ln>
                  <a:noFill/>
                </a:ln>
                <a:effectLst/>
                <a:uLnTx/>
                <a:uFillTx/>
                <a:latin typeface="+mj-lt"/>
                <a:cs typeface="Calibri"/>
              </a:rPr>
              <a:t>Todas</a:t>
            </a:r>
            <a:endParaRPr kumimoji="0" lang="pt-BR" sz="1400" b="0" i="0" u="none" strike="noStrike" kern="1200" cap="none" spc="-30" normalizeH="0" baseline="0" noProof="0">
              <a:ln>
                <a:noFill/>
              </a:ln>
              <a:effectLst/>
              <a:uLnTx/>
              <a:uFillTx/>
              <a:latin typeface="+mj-lt"/>
              <a:cs typeface="Calibri"/>
            </a:endParaRPr>
          </a:p>
          <a:p>
            <a:pPr marL="12700">
              <a:spcBef>
                <a:spcPts val="720"/>
              </a:spcBef>
              <a:defRPr/>
            </a:pPr>
            <a:endParaRPr lang="pt-BR" sz="1400" spc="-40">
              <a:latin typeface="Calibri" panose="020F0502020204030204" pitchFamily="34" charset="0"/>
              <a:cs typeface="Calibri"/>
            </a:endParaRPr>
          </a:p>
          <a:p>
            <a:pPr marL="12700">
              <a:spcBef>
                <a:spcPts val="720"/>
              </a:spcBef>
              <a:defRPr/>
            </a:pPr>
            <a:endParaRPr lang="pt-BR" sz="1400" spc="-40">
              <a:latin typeface="Calibri" panose="020F0502020204030204" pitchFamily="34" charset="0"/>
              <a:cs typeface="Calibri"/>
            </a:endParaRPr>
          </a:p>
          <a:p>
            <a:pPr marL="12700">
              <a:spcBef>
                <a:spcPts val="720"/>
              </a:spcBef>
              <a:defRPr/>
            </a:pPr>
            <a:endParaRPr lang="pt-BR" sz="1400" spc="-40">
              <a:latin typeface="Calibri" panose="020F0502020204030204" pitchFamily="34" charset="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endParaRPr kumimoji="0" sz="1400" b="0" i="0" u="none" strike="noStrike" kern="1200" cap="none" spc="0" normalizeH="0" baseline="0" noProof="0">
              <a:ln>
                <a:noFill/>
              </a:ln>
              <a:effectLst/>
              <a:uLnTx/>
              <a:uFillTx/>
              <a:latin typeface="Calibri" panose="020F0502020204030204" pitchFamily="34" charset="0"/>
              <a:cs typeface="Calibri"/>
            </a:endParaRPr>
          </a:p>
        </p:txBody>
      </p:sp>
      <p:sp>
        <p:nvSpPr>
          <p:cNvPr id="24" name="object 15">
            <a:extLst>
              <a:ext uri="{FF2B5EF4-FFF2-40B4-BE49-F238E27FC236}">
                <a16:creationId xmlns:a16="http://schemas.microsoft.com/office/drawing/2014/main" id="{84664FCF-15F9-4749-A994-4399B8C3AAE2}"/>
              </a:ext>
            </a:extLst>
          </p:cNvPr>
          <p:cNvSpPr txBox="1"/>
          <p:nvPr/>
        </p:nvSpPr>
        <p:spPr>
          <a:xfrm>
            <a:off x="590263" y="2233815"/>
            <a:ext cx="10981866"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pt-BR" sz="1400">
              <a:cs typeface="Calibri"/>
            </a:endParaRPr>
          </a:p>
        </p:txBody>
      </p:sp>
      <p:sp>
        <p:nvSpPr>
          <p:cNvPr id="27" name="Retângulo 50">
            <a:extLst>
              <a:ext uri="{FF2B5EF4-FFF2-40B4-BE49-F238E27FC236}">
                <a16:creationId xmlns:a16="http://schemas.microsoft.com/office/drawing/2014/main" id="{EE2DC89F-6520-4ECD-AAE0-40C6D1758407}"/>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28" name="Retângulo 50">
            <a:extLst>
              <a:ext uri="{FF2B5EF4-FFF2-40B4-BE49-F238E27FC236}">
                <a16:creationId xmlns:a16="http://schemas.microsoft.com/office/drawing/2014/main" id="{099DD90D-7936-4178-AEC0-81E5B8A725D5}"/>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0,7%</a:t>
            </a:r>
          </a:p>
        </p:txBody>
      </p:sp>
      <p:sp>
        <p:nvSpPr>
          <p:cNvPr id="29" name="Retângulo 50">
            <a:extLst>
              <a:ext uri="{FF2B5EF4-FFF2-40B4-BE49-F238E27FC236}">
                <a16:creationId xmlns:a16="http://schemas.microsoft.com/office/drawing/2014/main" id="{7E2657DB-E1A5-43C9-B9F1-C14DA4A3BF2B}"/>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 %</a:t>
            </a:r>
            <a:endPar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endParaRPr>
          </a:p>
        </p:txBody>
      </p:sp>
      <p:pic>
        <p:nvPicPr>
          <p:cNvPr id="32" name="Imagem 31">
            <a:extLst>
              <a:ext uri="{FF2B5EF4-FFF2-40B4-BE49-F238E27FC236}">
                <a16:creationId xmlns:a16="http://schemas.microsoft.com/office/drawing/2014/main" id="{B6CC5DB4-442E-4C1D-93FB-F86AB8EA35D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3" name="Imagem 32">
            <a:extLst>
              <a:ext uri="{FF2B5EF4-FFF2-40B4-BE49-F238E27FC236}">
                <a16:creationId xmlns:a16="http://schemas.microsoft.com/office/drawing/2014/main" id="{0F8CBED3-BDE9-4925-BBD1-92D0567BDA87}"/>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5" name="Picture 9" descr="Icon&#10;&#10;Description automatically generated">
            <a:extLst>
              <a:ext uri="{FF2B5EF4-FFF2-40B4-BE49-F238E27FC236}">
                <a16:creationId xmlns:a16="http://schemas.microsoft.com/office/drawing/2014/main" id="{9C2E6978-84FC-422E-8D64-5B33ACE5DE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0" name="Retângulo: Cantos Arredondados 29">
            <a:extLst>
              <a:ext uri="{FF2B5EF4-FFF2-40B4-BE49-F238E27FC236}">
                <a16:creationId xmlns:a16="http://schemas.microsoft.com/office/drawing/2014/main" id="{37B4ECE4-D47B-458C-8E16-525E8876C4BF}"/>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1" name="Espaço Reservado para Conteúdo 6">
            <a:extLst>
              <a:ext uri="{FF2B5EF4-FFF2-40B4-BE49-F238E27FC236}">
                <a16:creationId xmlns:a16="http://schemas.microsoft.com/office/drawing/2014/main" id="{81157E1F-C03B-41AF-BE51-31D9DA37F6ED}"/>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38656804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SOVI NARTD SS</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426</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933427F1-08F2-4815-A785-31C6735D4EDC}"/>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C21E11B9-F6F2-4E3A-A6AC-A0EEC53CD2BC}"/>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E646990D-DF7F-4FC2-99F4-23B6350CC92A}"/>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15">
            <a:extLst>
              <a:ext uri="{FF2B5EF4-FFF2-40B4-BE49-F238E27FC236}">
                <a16:creationId xmlns:a16="http://schemas.microsoft.com/office/drawing/2014/main" id="{5B9DE14C-1906-4D92-ADC4-01224BB6813A}"/>
              </a:ext>
            </a:extLst>
          </p:cNvPr>
          <p:cNvSpPr txBox="1"/>
          <p:nvPr/>
        </p:nvSpPr>
        <p:spPr>
          <a:xfrm>
            <a:off x="590263" y="3046218"/>
            <a:ext cx="11614378" cy="249042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SSD SINGLE SERVE + TOTAL STILL SINGLE SERVE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exhibiciones</a:t>
            </a:r>
            <a:r>
              <a:rPr lang="pt-BR" sz="1400">
                <a:cs typeface="Calibri"/>
              </a:rPr>
              <a:t> </a:t>
            </a:r>
            <a:r>
              <a:rPr lang="pt-BR" sz="1400" err="1">
                <a:cs typeface="Calibri"/>
              </a:rPr>
              <a:t>del</a:t>
            </a:r>
            <a:r>
              <a:rPr lang="pt-BR" sz="1400">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a:cs typeface="Calibri"/>
            </a:endParaRPr>
          </a:p>
          <a:p>
            <a:pPr marL="12700">
              <a:spcBef>
                <a:spcPts val="720"/>
              </a:spcBef>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latin typeface="+mj-lt"/>
                <a:cs typeface="Calibri"/>
              </a:rPr>
              <a:t>nº de frentes de TOTAL SSD KO</a:t>
            </a:r>
            <a:r>
              <a:rPr lang="pt-BR" sz="1400">
                <a:cs typeface="Calibri"/>
              </a:rPr>
              <a:t> SINGLE SERVE </a:t>
            </a:r>
            <a:r>
              <a:rPr kumimoji="0" lang="pt-BR" sz="1400" b="0" i="0" u="none" strike="noStrike" kern="1200" cap="none" spc="-5" normalizeH="0" baseline="0" noProof="0">
                <a:ln>
                  <a:noFill/>
                </a:ln>
                <a:effectLst/>
                <a:uLnTx/>
                <a:uFillTx/>
                <a:latin typeface="+mj-lt"/>
                <a:cs typeface="Calibri"/>
              </a:rPr>
              <a:t>(SS) + TOTAL KO STILL SINGLE SERVE + TOTAL SSD </a:t>
            </a:r>
            <a:r>
              <a:rPr lang="pt-BR" sz="1400">
                <a:cs typeface="Calibri"/>
              </a:rPr>
              <a:t>SINGLE SERVE </a:t>
            </a:r>
            <a:r>
              <a:rPr kumimoji="0" lang="pt-BR" sz="1400" b="0" i="0" u="none" strike="noStrike" kern="1200" cap="none" spc="-5" normalizeH="0" baseline="0" noProof="0">
                <a:ln>
                  <a:noFill/>
                </a:ln>
                <a:effectLst/>
                <a:uLnTx/>
                <a:uFillTx/>
                <a:latin typeface="+mj-lt"/>
                <a:cs typeface="Calibri"/>
              </a:rPr>
              <a:t>(SS) COMPETENCIA + TOTAL KO STILL SINGLE SERVE COMPETENCIA </a:t>
            </a:r>
            <a:r>
              <a:rPr kumimoji="0" lang="pt-BR" sz="1400" b="0" i="0" u="none" strike="noStrike" kern="1200" cap="none" spc="-5" normalizeH="0" baseline="0" noProof="0" err="1">
                <a:ln>
                  <a:noFill/>
                </a:ln>
                <a:effectLst/>
                <a:uLnTx/>
                <a:uFillTx/>
                <a:latin typeface="+mj-lt"/>
                <a:cs typeface="Calibri"/>
              </a:rPr>
              <a:t>en</a:t>
            </a:r>
            <a:r>
              <a:rPr kumimoji="0" lang="pt-BR" sz="1400" b="0" i="0" u="none" strike="noStrike" kern="1200" cap="none" spc="-5" normalizeH="0" baseline="0" noProof="0">
                <a:ln>
                  <a:noFill/>
                </a:ln>
                <a:effectLst/>
                <a:uLnTx/>
                <a:uFillTx/>
                <a:latin typeface="+mj-lt"/>
                <a:cs typeface="Calibri"/>
              </a:rPr>
              <a:t> todas </a:t>
            </a:r>
            <a:r>
              <a:rPr kumimoji="0" lang="pt-BR" sz="1400" b="0" i="0" u="none" strike="noStrike" kern="1200" cap="none" spc="-5" normalizeH="0" baseline="0" noProof="0" err="1">
                <a:ln>
                  <a:noFill/>
                </a:ln>
                <a:effectLst/>
                <a:uLnTx/>
                <a:uFillTx/>
                <a:latin typeface="+mj-lt"/>
                <a:cs typeface="Calibri"/>
              </a:rPr>
              <a:t>las</a:t>
            </a:r>
            <a:r>
              <a:rPr kumimoji="0" lang="pt-BR" sz="1400" b="0" i="0" u="none"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err="1">
                <a:ln>
                  <a:noFill/>
                </a:ln>
                <a:effectLst/>
                <a:uLnTx/>
                <a:uFillTx/>
                <a:latin typeface="+mj-lt"/>
                <a:cs typeface="Calibri"/>
              </a:rPr>
              <a:t>exhibiciones</a:t>
            </a:r>
            <a:r>
              <a:rPr kumimoji="0" lang="pt-BR" sz="1400" b="0" i="0" u="none" strike="noStrike" kern="1200" cap="none" spc="-5" normalizeH="0" baseline="0" noProof="0">
                <a:ln>
                  <a:noFill/>
                </a:ln>
                <a:effectLst/>
                <a:uLnTx/>
                <a:uFillTx/>
                <a:latin typeface="+mj-lt"/>
                <a:cs typeface="Calibri"/>
              </a:rPr>
              <a:t> </a:t>
            </a:r>
            <a:r>
              <a:rPr kumimoji="0" lang="pt-BR" sz="1400" b="0" i="0" u="none" strike="noStrike" kern="1200" cap="none" spc="-5" normalizeH="0" baseline="0" noProof="0" err="1">
                <a:ln>
                  <a:noFill/>
                </a:ln>
                <a:effectLst/>
                <a:uLnTx/>
                <a:uFillTx/>
                <a:latin typeface="+mj-lt"/>
                <a:cs typeface="Calibri"/>
              </a:rPr>
              <a:t>del</a:t>
            </a:r>
            <a:r>
              <a:rPr kumimoji="0" lang="pt-BR" sz="1400" b="0" i="0" u="none" strike="noStrike" kern="1200" cap="none" spc="-5" normalizeH="0" baseline="0" noProof="0">
                <a:ln>
                  <a:noFill/>
                </a:ln>
                <a:effectLst/>
                <a:uLnTx/>
                <a:uFillTx/>
                <a:latin typeface="+mj-lt"/>
                <a:cs typeface="Calibri"/>
              </a:rPr>
              <a:t> PDV!</a:t>
            </a:r>
          </a:p>
          <a:p>
            <a:pPr marL="12700">
              <a:spcBef>
                <a:spcPts val="720"/>
              </a:spcBef>
              <a:defRPr/>
            </a:pPr>
            <a:endParaRPr lang="pt-BR" sz="1400" b="1" u="sng">
              <a:cs typeface="Calibri"/>
            </a:endParaRPr>
          </a:p>
          <a:p>
            <a:pPr marL="12700">
              <a:spcBef>
                <a:spcPts val="720"/>
              </a:spcBef>
              <a:defRPr/>
            </a:pPr>
            <a:r>
              <a:rPr lang="pt-BR" sz="1400" b="1" u="sng" err="1">
                <a:cs typeface="Calibri"/>
              </a:rPr>
              <a:t>Exhibiciones</a:t>
            </a:r>
            <a:r>
              <a:rPr sz="1400" u="sng">
                <a:cs typeface="Calibri"/>
              </a:rPr>
              <a:t>: </a:t>
            </a:r>
            <a:r>
              <a:rPr lang="pt-BR" sz="1400">
                <a:cs typeface="Calibri"/>
              </a:rPr>
              <a:t>Todas</a:t>
            </a:r>
          </a:p>
          <a:p>
            <a:pPr marL="12700">
              <a:spcBef>
                <a:spcPts val="720"/>
              </a:spcBef>
              <a:defRPr/>
            </a:pPr>
            <a:endParaRP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419" sz="1400" b="1" u="sng">
                <a:cs typeface="Calibri"/>
              </a:rPr>
              <a:t>Localizaciones</a:t>
            </a:r>
            <a:r>
              <a:rPr sz="1400">
                <a:cs typeface="Calibri"/>
              </a:rPr>
              <a:t>: </a:t>
            </a:r>
            <a:r>
              <a:rPr lang="es-419" sz="1400">
                <a:cs typeface="Calibri"/>
              </a:rPr>
              <a:t>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419" sz="1400">
              <a:cs typeface="Calibri"/>
            </a:endParaRPr>
          </a:p>
        </p:txBody>
      </p:sp>
      <p:sp>
        <p:nvSpPr>
          <p:cNvPr id="27" name="Retângulo 50">
            <a:extLst>
              <a:ext uri="{FF2B5EF4-FFF2-40B4-BE49-F238E27FC236}">
                <a16:creationId xmlns:a16="http://schemas.microsoft.com/office/drawing/2014/main" id="{DC0F5429-B39D-4084-8913-E8A90EAA057C}"/>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28" name="Retângulo 50">
            <a:extLst>
              <a:ext uri="{FF2B5EF4-FFF2-40B4-BE49-F238E27FC236}">
                <a16:creationId xmlns:a16="http://schemas.microsoft.com/office/drawing/2014/main" id="{F2C5D5F6-5C3E-4684-9234-3B09ACE39C16}"/>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0,7%</a:t>
            </a:r>
          </a:p>
        </p:txBody>
      </p:sp>
      <p:sp>
        <p:nvSpPr>
          <p:cNvPr id="29" name="Retângulo 50">
            <a:extLst>
              <a:ext uri="{FF2B5EF4-FFF2-40B4-BE49-F238E27FC236}">
                <a16:creationId xmlns:a16="http://schemas.microsoft.com/office/drawing/2014/main" id="{E2C3BEBE-6030-4027-BFAF-35A98405CFFB}"/>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 %</a:t>
            </a:r>
            <a:endPar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endParaRPr>
          </a:p>
        </p:txBody>
      </p:sp>
      <p:pic>
        <p:nvPicPr>
          <p:cNvPr id="30" name="Imagem 29">
            <a:extLst>
              <a:ext uri="{FF2B5EF4-FFF2-40B4-BE49-F238E27FC236}">
                <a16:creationId xmlns:a16="http://schemas.microsoft.com/office/drawing/2014/main" id="{CBA4FE53-C1EE-4BA5-BD60-4EF17145EE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1" name="Imagem 30">
            <a:extLst>
              <a:ext uri="{FF2B5EF4-FFF2-40B4-BE49-F238E27FC236}">
                <a16:creationId xmlns:a16="http://schemas.microsoft.com/office/drawing/2014/main" id="{3B724038-293F-4AC9-B7A0-3C9C57B4BE9F}"/>
              </a:ext>
            </a:extLst>
          </p:cNvPr>
          <p:cNvPicPr>
            <a:picLocks noChangeAspect="1"/>
          </p:cNvPicPr>
          <p:nvPr/>
        </p:nvPicPr>
        <p:blipFill>
          <a:blip r:embed="rId3"/>
          <a:stretch>
            <a:fillRect/>
          </a:stretch>
        </p:blipFill>
        <p:spPr>
          <a:xfrm>
            <a:off x="11390442" y="114987"/>
            <a:ext cx="769491" cy="934382"/>
          </a:xfrm>
          <a:prstGeom prst="rect">
            <a:avLst/>
          </a:prstGeom>
        </p:spPr>
      </p:pic>
      <p:sp>
        <p:nvSpPr>
          <p:cNvPr id="25" name="object 15">
            <a:extLst>
              <a:ext uri="{FF2B5EF4-FFF2-40B4-BE49-F238E27FC236}">
                <a16:creationId xmlns:a16="http://schemas.microsoft.com/office/drawing/2014/main" id="{E6EA0FB0-FEFE-4C8F-AFE2-C16D5AB20938}"/>
              </a:ext>
            </a:extLst>
          </p:cNvPr>
          <p:cNvSpPr txBox="1"/>
          <p:nvPr/>
        </p:nvSpPr>
        <p:spPr>
          <a:xfrm>
            <a:off x="590263" y="2252597"/>
            <a:ext cx="10981866"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pt-BR" sz="1400">
              <a:cs typeface="Calibri"/>
            </a:endParaRPr>
          </a:p>
        </p:txBody>
      </p:sp>
      <p:pic>
        <p:nvPicPr>
          <p:cNvPr id="26" name="Picture 9" descr="Icon&#10;&#10;Description automatically generated">
            <a:extLst>
              <a:ext uri="{FF2B5EF4-FFF2-40B4-BE49-F238E27FC236}">
                <a16:creationId xmlns:a16="http://schemas.microsoft.com/office/drawing/2014/main" id="{0236AEAA-5F3B-4788-ABBD-1FC7ACA137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2" name="Retângulo: Cantos Arredondados 31">
            <a:extLst>
              <a:ext uri="{FF2B5EF4-FFF2-40B4-BE49-F238E27FC236}">
                <a16:creationId xmlns:a16="http://schemas.microsoft.com/office/drawing/2014/main" id="{94C177C0-5773-49F2-9629-DF461038738A}"/>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3" name="Espaço Reservado para Conteúdo 6">
            <a:extLst>
              <a:ext uri="{FF2B5EF4-FFF2-40B4-BE49-F238E27FC236}">
                <a16:creationId xmlns:a16="http://schemas.microsoft.com/office/drawing/2014/main" id="{F7E261A9-39ED-403C-AB5A-C79C164118CA}"/>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6514101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SSD Sabores </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a:t>
            </a:r>
            <a:r>
              <a:rPr lang="pt-BR" sz="1600" b="1">
                <a:solidFill>
                  <a:prstClr val="black"/>
                </a:solidFill>
                <a:latin typeface="Abadi" panose="020B0604020104020204" pitchFamily="34" charset="0"/>
              </a:rPr>
              <a:t>7</a:t>
            </a:r>
            <a:endPar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endParaRP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8AE80EBE-97A9-4F4A-A338-999ACC07DFDB}"/>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FC902B61-6F88-42D2-B7DE-977A234B6DEA}"/>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765D5823-BC76-45C7-A3E8-E257B6623117}"/>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6" name="object 15">
            <a:extLst>
              <a:ext uri="{FF2B5EF4-FFF2-40B4-BE49-F238E27FC236}">
                <a16:creationId xmlns:a16="http://schemas.microsoft.com/office/drawing/2014/main" id="{0A28D6EF-2F0D-4852-9725-ACA1731D4F78}"/>
              </a:ext>
            </a:extLst>
          </p:cNvPr>
          <p:cNvSpPr txBox="1"/>
          <p:nvPr/>
        </p:nvSpPr>
        <p:spPr>
          <a:xfrm>
            <a:off x="590263" y="2225046"/>
            <a:ext cx="11421417"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pt-BR" sz="1400">
              <a:cs typeface="Calibri"/>
            </a:endParaRPr>
          </a:p>
        </p:txBody>
      </p:sp>
      <p:sp>
        <p:nvSpPr>
          <p:cNvPr id="27" name="object 15">
            <a:extLst>
              <a:ext uri="{FF2B5EF4-FFF2-40B4-BE49-F238E27FC236}">
                <a16:creationId xmlns:a16="http://schemas.microsoft.com/office/drawing/2014/main" id="{DF7B4DE9-17F2-41DB-B17D-0D627C9CD89B}"/>
              </a:ext>
            </a:extLst>
          </p:cNvPr>
          <p:cNvSpPr txBox="1"/>
          <p:nvPr/>
        </p:nvSpPr>
        <p:spPr>
          <a:xfrm>
            <a:off x="593966" y="3154598"/>
            <a:ext cx="10610846" cy="258019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SSD SABORES KO (MS+SS)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exhibiciones</a:t>
            </a:r>
            <a:r>
              <a:rPr lang="pt-BR" sz="1400">
                <a:cs typeface="Calibri"/>
              </a:rPr>
              <a:t> </a:t>
            </a:r>
            <a:r>
              <a:rPr lang="pt-BR" sz="1400" err="1">
                <a:cs typeface="Calibri"/>
              </a:rPr>
              <a:t>del</a:t>
            </a:r>
            <a:r>
              <a:rPr lang="pt-BR" sz="1400">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a:cs typeface="Calibri"/>
            </a:endParaRPr>
          </a:p>
          <a:p>
            <a:pPr marL="12700">
              <a:spcBef>
                <a:spcPts val="720"/>
              </a:spcBef>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cs typeface="Calibri"/>
              </a:rPr>
              <a:t>nº de frentes de SSD SABORES KO (MS+SS) + SSD Sabores de la </a:t>
            </a:r>
            <a:r>
              <a:rPr kumimoji="0" lang="pt-BR" sz="1400" b="0" i="0" u="none" strike="noStrike" kern="1200" cap="none" spc="-5" normalizeH="0" baseline="0" noProof="0" err="1">
                <a:ln>
                  <a:noFill/>
                </a:ln>
                <a:effectLst/>
                <a:uLnTx/>
                <a:uFillTx/>
                <a:cs typeface="Calibri"/>
              </a:rPr>
              <a:t>competencia</a:t>
            </a:r>
            <a:r>
              <a:rPr kumimoji="0" lang="pt-BR" sz="1400" b="0" i="0" u="none" strike="noStrike" kern="1200" cap="none" spc="-5" normalizeH="0" baseline="0" noProof="0">
                <a:ln>
                  <a:noFill/>
                </a:ln>
                <a:effectLst/>
                <a:uLnTx/>
                <a:uFillTx/>
                <a:cs typeface="Calibri"/>
              </a:rPr>
              <a:t> (MS+SS) </a:t>
            </a:r>
            <a:r>
              <a:rPr kumimoji="0" lang="pt-BR" sz="1400" b="0" i="0" u="none" strike="noStrike" kern="1200" cap="none" spc="-5" normalizeH="0" baseline="0" noProof="0" err="1">
                <a:ln>
                  <a:noFill/>
                </a:ln>
                <a:effectLst/>
                <a:uLnTx/>
                <a:uFillTx/>
                <a:cs typeface="Calibri"/>
              </a:rPr>
              <a:t>en</a:t>
            </a:r>
            <a:r>
              <a:rPr kumimoji="0" lang="pt-BR" sz="1400" b="0" i="0" u="none" strike="noStrike" kern="1200" cap="none" spc="-5" normalizeH="0" baseline="0" noProof="0">
                <a:ln>
                  <a:noFill/>
                </a:ln>
                <a:effectLst/>
                <a:uLnTx/>
                <a:uFillTx/>
                <a:cs typeface="Calibri"/>
              </a:rPr>
              <a:t> todas </a:t>
            </a:r>
            <a:r>
              <a:rPr kumimoji="0" lang="pt-BR" sz="1400" b="0" i="0" u="none" strike="noStrike" kern="1200" cap="none" spc="-5" normalizeH="0" baseline="0" noProof="0" err="1">
                <a:ln>
                  <a:noFill/>
                </a:ln>
                <a:effectLst/>
                <a:uLnTx/>
                <a:uFillTx/>
                <a:cs typeface="Calibri"/>
              </a:rPr>
              <a:t>las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exhibiciones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del</a:t>
            </a:r>
            <a:r>
              <a:rPr kumimoji="0" lang="pt-BR" sz="1400" b="0" i="0" u="none" strike="noStrike" kern="1200" cap="none" spc="-5" normalizeH="0" baseline="0" noProof="0">
                <a:ln>
                  <a:noFill/>
                </a:ln>
                <a:effectLst/>
                <a:uLnTx/>
                <a:uFillTx/>
                <a:cs typeface="Calibri"/>
              </a:rPr>
              <a:t> PDV </a:t>
            </a:r>
          </a:p>
          <a:p>
            <a:pPr marL="12700">
              <a:spcBef>
                <a:spcPts val="720"/>
              </a:spcBef>
              <a:defRPr/>
            </a:pPr>
            <a:endParaRPr lang="pt-BR" sz="1400" spc="-5">
              <a:cs typeface="Calibri"/>
            </a:endParaRPr>
          </a:p>
          <a:p>
            <a:pPr marL="12700">
              <a:spcBef>
                <a:spcPts val="720"/>
              </a:spcBef>
              <a:defRPr/>
            </a:pPr>
            <a:r>
              <a:rPr lang="pt-BR" sz="1400" b="1" u="sng" err="1">
                <a:cs typeface="Calibri"/>
              </a:rPr>
              <a:t>Exhibiciones</a:t>
            </a:r>
            <a:r>
              <a:rPr sz="1400" u="sng">
                <a:cs typeface="Calibri"/>
              </a:rPr>
              <a:t>: </a:t>
            </a:r>
            <a:r>
              <a:rPr lang="pt-BR" sz="1400">
                <a:cs typeface="Calibri"/>
              </a:rPr>
              <a:t>Todas</a:t>
            </a:r>
          </a:p>
          <a:p>
            <a:pPr marL="12700">
              <a:spcBef>
                <a:spcPts val="720"/>
              </a:spcBef>
              <a:defRPr/>
            </a:pPr>
            <a:endParaRP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419" sz="1400" b="1" u="sng">
                <a:cs typeface="Calibri"/>
              </a:rPr>
              <a:t>Localizaciones</a:t>
            </a:r>
            <a:r>
              <a:rPr sz="1400">
                <a:cs typeface="Calibri"/>
              </a:rPr>
              <a:t>: </a:t>
            </a:r>
            <a:r>
              <a:rPr lang="es-419" sz="1400">
                <a:cs typeface="Calibri"/>
              </a:rPr>
              <a:t>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419" sz="1400">
              <a:cs typeface="Calibri"/>
            </a:endParaRPr>
          </a:p>
          <a:p>
            <a:pPr marL="12700">
              <a:spcBef>
                <a:spcPts val="720"/>
              </a:spcBef>
              <a:defRPr/>
            </a:pPr>
            <a:r>
              <a:rPr lang="es-419" sz="1400" b="1">
                <a:solidFill>
                  <a:srgbClr val="C00000"/>
                </a:solidFill>
                <a:cs typeface="Calibri"/>
              </a:rPr>
              <a:t>Observación</a:t>
            </a:r>
            <a:r>
              <a:rPr lang="es-419" sz="1400" b="1">
                <a:cs typeface="Calibri"/>
              </a:rPr>
              <a:t>: </a:t>
            </a:r>
            <a:r>
              <a:rPr lang="pt-BR" sz="1400">
                <a:cs typeface="Calibri"/>
              </a:rPr>
              <a:t>Marcas </a:t>
            </a:r>
            <a:r>
              <a:rPr lang="pt-BR" sz="1400" err="1">
                <a:cs typeface="Calibri"/>
              </a:rPr>
              <a:t>regionales</a:t>
            </a:r>
            <a:r>
              <a:rPr lang="pt-BR" sz="1400">
                <a:cs typeface="Calibri"/>
              </a:rPr>
              <a:t>, KO y </a:t>
            </a:r>
            <a:r>
              <a:rPr lang="pt-BR" sz="1400" err="1">
                <a:cs typeface="Calibri"/>
              </a:rPr>
              <a:t>competencia</a:t>
            </a:r>
            <a:r>
              <a:rPr lang="pt-BR" sz="1400">
                <a:cs typeface="Calibri"/>
              </a:rPr>
              <a:t>, </a:t>
            </a:r>
            <a:r>
              <a:rPr lang="pt-BR" sz="1400" err="1">
                <a:cs typeface="Calibri"/>
              </a:rPr>
              <a:t>deben</a:t>
            </a:r>
            <a:r>
              <a:rPr lang="pt-BR" sz="1400">
                <a:cs typeface="Calibri"/>
              </a:rPr>
              <a:t> ser consideradas </a:t>
            </a:r>
            <a:r>
              <a:rPr lang="pt-BR" sz="1400" err="1">
                <a:cs typeface="Calibri"/>
              </a:rPr>
              <a:t>en</a:t>
            </a:r>
            <a:r>
              <a:rPr lang="pt-BR" sz="1400">
                <a:cs typeface="Calibri"/>
              </a:rPr>
              <a:t> </a:t>
            </a:r>
            <a:r>
              <a:rPr lang="pt-BR" sz="1400" err="1">
                <a:cs typeface="Calibri"/>
              </a:rPr>
              <a:t>el</a:t>
            </a:r>
            <a:r>
              <a:rPr lang="pt-BR" sz="1400">
                <a:cs typeface="Calibri"/>
              </a:rPr>
              <a:t> calculo de SOVI</a:t>
            </a:r>
            <a:endParaRPr lang="es-419" sz="1400">
              <a:cs typeface="Calibri"/>
            </a:endParaRPr>
          </a:p>
        </p:txBody>
      </p:sp>
      <p:sp>
        <p:nvSpPr>
          <p:cNvPr id="24" name="Retângulo 50">
            <a:extLst>
              <a:ext uri="{FF2B5EF4-FFF2-40B4-BE49-F238E27FC236}">
                <a16:creationId xmlns:a16="http://schemas.microsoft.com/office/drawing/2014/main" id="{CFB3A860-11ED-442C-980C-E69ABF8AE743}"/>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0,5%</a:t>
            </a:r>
          </a:p>
        </p:txBody>
      </p:sp>
      <p:sp>
        <p:nvSpPr>
          <p:cNvPr id="28" name="Retângulo 50">
            <a:extLst>
              <a:ext uri="{FF2B5EF4-FFF2-40B4-BE49-F238E27FC236}">
                <a16:creationId xmlns:a16="http://schemas.microsoft.com/office/drawing/2014/main" id="{2A375799-2DD5-453E-A1BA-41D0641475F5}"/>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0,7%</a:t>
            </a:r>
          </a:p>
        </p:txBody>
      </p:sp>
      <p:sp>
        <p:nvSpPr>
          <p:cNvPr id="29" name="Retângulo 50">
            <a:extLst>
              <a:ext uri="{FF2B5EF4-FFF2-40B4-BE49-F238E27FC236}">
                <a16:creationId xmlns:a16="http://schemas.microsoft.com/office/drawing/2014/main" id="{1135A268-3D89-4002-B956-B498473934C2}"/>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 %</a:t>
            </a:r>
            <a:endPar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endParaRPr>
          </a:p>
        </p:txBody>
      </p:sp>
      <p:pic>
        <p:nvPicPr>
          <p:cNvPr id="30" name="Imagem 29">
            <a:extLst>
              <a:ext uri="{FF2B5EF4-FFF2-40B4-BE49-F238E27FC236}">
                <a16:creationId xmlns:a16="http://schemas.microsoft.com/office/drawing/2014/main" id="{C11CAA8F-E779-4A16-B20F-525C059EC3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1" name="Imagem 30">
            <a:extLst>
              <a:ext uri="{FF2B5EF4-FFF2-40B4-BE49-F238E27FC236}">
                <a16:creationId xmlns:a16="http://schemas.microsoft.com/office/drawing/2014/main" id="{31DADE89-03BB-4DD3-BF8C-5D0FB41775FD}"/>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3" name="Picture 9" descr="Icon&#10;&#10;Description automatically generated">
            <a:extLst>
              <a:ext uri="{FF2B5EF4-FFF2-40B4-BE49-F238E27FC236}">
                <a16:creationId xmlns:a16="http://schemas.microsoft.com/office/drawing/2014/main" id="{32399ED0-24C8-434A-BDCF-CD13E7E4C7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3" name="Retângulo: Cantos Arredondados 32">
            <a:extLst>
              <a:ext uri="{FF2B5EF4-FFF2-40B4-BE49-F238E27FC236}">
                <a16:creationId xmlns:a16="http://schemas.microsoft.com/office/drawing/2014/main" id="{A4C981C2-489C-4415-84EC-7E65493CCA79}"/>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4" name="Espaço Reservado para Conteúdo 6">
            <a:extLst>
              <a:ext uri="{FF2B5EF4-FFF2-40B4-BE49-F238E27FC236}">
                <a16:creationId xmlns:a16="http://schemas.microsoft.com/office/drawing/2014/main" id="{D74FBABF-F0F4-4C02-9BBD-015D4FB123C9}"/>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7108249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s-419" sz="1600" b="1" i="0" u="none" strike="noStrike" kern="1200" baseline="0">
                <a:latin typeface="Calibri" panose="020F0502020204030204" pitchFamily="34" charset="0"/>
              </a:rPr>
              <a:t>SOVI SSD KO Colas (100% Categoría SSD)</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428</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2" name="Retângulo 50">
            <a:extLst>
              <a:ext uri="{FF2B5EF4-FFF2-40B4-BE49-F238E27FC236}">
                <a16:creationId xmlns:a16="http://schemas.microsoft.com/office/drawing/2014/main" id="{8175A115-ECB9-43CD-864F-36631C35A9CF}"/>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0,5</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3" name="Retângulo 50">
            <a:extLst>
              <a:ext uri="{FF2B5EF4-FFF2-40B4-BE49-F238E27FC236}">
                <a16:creationId xmlns:a16="http://schemas.microsoft.com/office/drawing/2014/main" id="{BEE7C38F-3F89-409E-8372-B67CC31BE267}"/>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4" name="Retângulo 50">
            <a:extLst>
              <a:ext uri="{FF2B5EF4-FFF2-40B4-BE49-F238E27FC236}">
                <a16:creationId xmlns:a16="http://schemas.microsoft.com/office/drawing/2014/main" id="{6544CA39-A609-45AA-893C-791D0D8AE397}"/>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15" name="CaixaDeTexto 14">
            <a:extLst>
              <a:ext uri="{FF2B5EF4-FFF2-40B4-BE49-F238E27FC236}">
                <a16:creationId xmlns:a16="http://schemas.microsoft.com/office/drawing/2014/main" id="{51BAEDC3-FAE8-4AE5-B69E-E543CD7B5C73}"/>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B9E37952-2F31-4B7B-A360-9EEC48553F8F}"/>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58041800-EB10-484A-8388-B64E22D61897}"/>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17" name="object 15">
            <a:extLst>
              <a:ext uri="{FF2B5EF4-FFF2-40B4-BE49-F238E27FC236}">
                <a16:creationId xmlns:a16="http://schemas.microsoft.com/office/drawing/2014/main" id="{6739AE82-09F9-4F4B-BB9A-009AE4E63FB7}"/>
              </a:ext>
            </a:extLst>
          </p:cNvPr>
          <p:cNvSpPr txBox="1"/>
          <p:nvPr/>
        </p:nvSpPr>
        <p:spPr>
          <a:xfrm>
            <a:off x="646435" y="2688020"/>
            <a:ext cx="11240765" cy="1169551"/>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lang="pt-BR"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pt-BR"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pt-BR" sz="1400">
              <a:cs typeface="Calibri"/>
            </a:endParaRP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pt-BR" sz="1400">
              <a:cs typeface="Calibri"/>
            </a:endParaRPr>
          </a:p>
          <a:p>
            <a:pPr>
              <a:defRPr/>
            </a:pPr>
            <a:endParaRPr lang="pt-BR" sz="1400" b="1" spc="-5">
              <a:solidFill>
                <a:schemeClr val="accent6">
                  <a:lumMod val="75000"/>
                </a:schemeClr>
              </a:solidFill>
              <a:cs typeface="Calibri"/>
            </a:endParaRPr>
          </a:p>
        </p:txBody>
      </p:sp>
      <p:sp>
        <p:nvSpPr>
          <p:cNvPr id="25" name="object 15">
            <a:extLst>
              <a:ext uri="{FF2B5EF4-FFF2-40B4-BE49-F238E27FC236}">
                <a16:creationId xmlns:a16="http://schemas.microsoft.com/office/drawing/2014/main" id="{CF47E874-258D-41B3-8E6C-EAA940746318}"/>
              </a:ext>
            </a:extLst>
          </p:cNvPr>
          <p:cNvSpPr txBox="1"/>
          <p:nvPr/>
        </p:nvSpPr>
        <p:spPr>
          <a:xfrm>
            <a:off x="590263" y="2298573"/>
            <a:ext cx="10610846" cy="2831544"/>
          </a:xfrm>
          <a:prstGeom prst="rect">
            <a:avLst/>
          </a:prstGeom>
        </p:spPr>
        <p:txBody>
          <a:bodyPr vert="horz" wrap="square" lIns="0" tIns="12700" rIns="0" bIns="0" rtlCol="0">
            <a:spAutoFit/>
          </a:bodyPr>
          <a:lstStyle/>
          <a:p>
            <a:pPr marL="12700">
              <a:defRPr/>
            </a:pPr>
            <a:r>
              <a:rPr lang="pt-BR" sz="1400" b="1" spc="45">
                <a:cs typeface="Calibri"/>
              </a:rPr>
              <a:t>DESCRIPCIÓN </a:t>
            </a:r>
          </a:p>
          <a:p>
            <a:pPr marL="12700">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p>
          <a:p>
            <a:pPr marL="12700">
              <a:defRPr/>
            </a:pPr>
            <a:endParaRPr lang="pt-BR" sz="1400" b="1" u="sng">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a:t>
            </a:r>
            <a:r>
              <a:rPr lang="es-419" sz="1400" b="1" i="0" u="none" strike="noStrike" kern="1200" baseline="0">
                <a:latin typeface="Calibri" panose="020F0502020204030204" pitchFamily="34" charset="0"/>
              </a:rPr>
              <a:t>SSD Colas (100% Categoría SSD) </a:t>
            </a:r>
            <a:r>
              <a:rPr lang="pt-BR" sz="1400">
                <a:cs typeface="Calibri"/>
              </a:rPr>
              <a:t>(MS+SS)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exhibiciones</a:t>
            </a:r>
            <a:r>
              <a:rPr lang="pt-BR" sz="1400">
                <a:cs typeface="Calibri"/>
              </a:rPr>
              <a:t> </a:t>
            </a:r>
            <a:r>
              <a:rPr lang="pt-BR" sz="1400" err="1">
                <a:cs typeface="Calibri"/>
              </a:rPr>
              <a:t>del</a:t>
            </a:r>
            <a:r>
              <a:rPr lang="pt-BR" sz="1400">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a:cs typeface="Calibri"/>
            </a:endParaRPr>
          </a:p>
          <a:p>
            <a:pPr marL="12700">
              <a:spcBef>
                <a:spcPts val="720"/>
              </a:spcBef>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cs typeface="Calibri"/>
              </a:rPr>
              <a:t>nº de frentes </a:t>
            </a:r>
            <a:r>
              <a:rPr lang="es-419" sz="1400" b="1" i="0" u="none" strike="noStrike" kern="1200" baseline="0">
                <a:latin typeface="Calibri" panose="020F0502020204030204" pitchFamily="34" charset="0"/>
              </a:rPr>
              <a:t>SSD Colas (100% Categoría SSD) (</a:t>
            </a:r>
            <a:r>
              <a:rPr kumimoji="0" lang="pt-BR" sz="1400" b="0" i="0" u="none" strike="noStrike" kern="1200" cap="none" spc="-5" normalizeH="0" baseline="0" noProof="0">
                <a:ln>
                  <a:noFill/>
                </a:ln>
                <a:effectLst/>
                <a:uLnTx/>
                <a:uFillTx/>
                <a:cs typeface="Calibri"/>
              </a:rPr>
              <a:t>MS+SS) + SSD </a:t>
            </a:r>
            <a:r>
              <a:rPr lang="pt-BR" sz="1400" spc="-5">
                <a:cs typeface="Calibri"/>
              </a:rPr>
              <a:t>Colas de la </a:t>
            </a:r>
            <a:r>
              <a:rPr lang="pt-BR" sz="1400" spc="-5" err="1">
                <a:cs typeface="Calibri"/>
              </a:rPr>
              <a:t>competencia</a:t>
            </a:r>
            <a:r>
              <a:rPr lang="pt-BR" sz="1400" spc="-5">
                <a:cs typeface="Calibri"/>
              </a:rPr>
              <a:t> </a:t>
            </a:r>
            <a:r>
              <a:rPr kumimoji="0" lang="pt-BR" sz="1400" b="0" i="0" u="none" strike="noStrike" kern="1200" cap="none" spc="-5" normalizeH="0" baseline="0" noProof="0">
                <a:ln>
                  <a:noFill/>
                </a:ln>
                <a:effectLst/>
                <a:uLnTx/>
                <a:uFillTx/>
                <a:cs typeface="Calibri"/>
              </a:rPr>
              <a:t>(MS+SS) </a:t>
            </a:r>
            <a:r>
              <a:rPr kumimoji="0" lang="pt-BR" sz="1400" b="0" i="0" u="none" strike="noStrike" kern="1200" cap="none" spc="-5" normalizeH="0" baseline="0" noProof="0" err="1">
                <a:ln>
                  <a:noFill/>
                </a:ln>
                <a:effectLst/>
                <a:uLnTx/>
                <a:uFillTx/>
                <a:cs typeface="Calibri"/>
              </a:rPr>
              <a:t>en</a:t>
            </a:r>
            <a:r>
              <a:rPr kumimoji="0" lang="pt-BR" sz="1400" b="0" i="0" u="none" strike="noStrike" kern="1200" cap="none" spc="-5" normalizeH="0" baseline="0" noProof="0">
                <a:ln>
                  <a:noFill/>
                </a:ln>
                <a:effectLst/>
                <a:uLnTx/>
                <a:uFillTx/>
                <a:cs typeface="Calibri"/>
              </a:rPr>
              <a:t> todas </a:t>
            </a:r>
            <a:r>
              <a:rPr kumimoji="0" lang="pt-BR" sz="1400" b="0" i="0" u="none" strike="noStrike" kern="1200" cap="none" spc="-5" normalizeH="0" baseline="0" noProof="0" err="1">
                <a:ln>
                  <a:noFill/>
                </a:ln>
                <a:effectLst/>
                <a:uLnTx/>
                <a:uFillTx/>
                <a:cs typeface="Calibri"/>
              </a:rPr>
              <a:t>las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exhibiciones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del</a:t>
            </a:r>
            <a:r>
              <a:rPr kumimoji="0" lang="pt-BR" sz="1400" b="0" i="0" u="none" strike="noStrike" kern="1200" cap="none" spc="-5" normalizeH="0" baseline="0" noProof="0">
                <a:ln>
                  <a:noFill/>
                </a:ln>
                <a:effectLst/>
                <a:uLnTx/>
                <a:uFillTx/>
                <a:cs typeface="Calibri"/>
              </a:rPr>
              <a:t> PDV</a:t>
            </a:r>
          </a:p>
          <a:p>
            <a:pPr marL="12700">
              <a:spcBef>
                <a:spcPts val="720"/>
              </a:spcBef>
              <a:defRPr/>
            </a:pPr>
            <a:endParaRPr lang="pt-BR" sz="1400" spc="-5">
              <a:cs typeface="Calibri"/>
            </a:endParaRPr>
          </a:p>
          <a:p>
            <a:pPr marL="12700">
              <a:spcBef>
                <a:spcPts val="720"/>
              </a:spcBef>
              <a:defRPr/>
            </a:pPr>
            <a:r>
              <a:rPr lang="pt-BR" sz="1400" b="1" u="sng" err="1">
                <a:cs typeface="Calibri"/>
              </a:rPr>
              <a:t>Exhibiciones</a:t>
            </a:r>
            <a:r>
              <a:rPr sz="1400" u="sng">
                <a:cs typeface="Calibri"/>
              </a:rPr>
              <a:t>: </a:t>
            </a:r>
            <a:r>
              <a:rPr lang="pt-BR" sz="1400">
                <a:cs typeface="Calibri"/>
              </a:rPr>
              <a:t>Todas</a:t>
            </a:r>
          </a:p>
          <a:p>
            <a:pPr marL="12700">
              <a:spcBef>
                <a:spcPts val="720"/>
              </a:spcBef>
              <a:defRPr/>
            </a:pPr>
            <a:endParaRP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419" sz="1400" b="1" u="sng">
                <a:cs typeface="Calibri"/>
              </a:rPr>
              <a:t>Localizaciones</a:t>
            </a:r>
            <a:r>
              <a:rPr sz="1400">
                <a:cs typeface="Calibri"/>
              </a:rPr>
              <a:t>: </a:t>
            </a:r>
            <a:r>
              <a:rPr lang="es-419" sz="1400">
                <a:cs typeface="Calibri"/>
              </a:rPr>
              <a:t>Todas</a:t>
            </a:r>
          </a:p>
        </p:txBody>
      </p:sp>
      <p:pic>
        <p:nvPicPr>
          <p:cNvPr id="23" name="Picture 9" descr="Icon&#10;&#10;Description automatically generated">
            <a:extLst>
              <a:ext uri="{FF2B5EF4-FFF2-40B4-BE49-F238E27FC236}">
                <a16:creationId xmlns:a16="http://schemas.microsoft.com/office/drawing/2014/main" id="{460FEEBE-F0FA-46FA-9AF9-543822C7E5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27" name="Retângulo: Cantos Arredondados 26">
            <a:extLst>
              <a:ext uri="{FF2B5EF4-FFF2-40B4-BE49-F238E27FC236}">
                <a16:creationId xmlns:a16="http://schemas.microsoft.com/office/drawing/2014/main" id="{0622B445-636A-4CDF-96E4-A351362EEE2E}"/>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28" name="Espaço Reservado para Conteúdo 6">
            <a:extLst>
              <a:ext uri="{FF2B5EF4-FFF2-40B4-BE49-F238E27FC236}">
                <a16:creationId xmlns:a16="http://schemas.microsoft.com/office/drawing/2014/main" id="{833E102E-D83D-4FEB-B589-9156F33B1A17}"/>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12891529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SOVI STILL Plain Water</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429</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05E29E33-32E4-4FFE-BBF8-CF28284B22D1}"/>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10BC7F04-DC66-4542-97D8-48E46B34FC70}"/>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4819B1C6-1E70-499F-9458-304373349DAE}"/>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4" name="object 15">
            <a:extLst>
              <a:ext uri="{FF2B5EF4-FFF2-40B4-BE49-F238E27FC236}">
                <a16:creationId xmlns:a16="http://schemas.microsoft.com/office/drawing/2014/main" id="{700776C4-E34E-4DDD-8D54-E246A9A7518B}"/>
              </a:ext>
            </a:extLst>
          </p:cNvPr>
          <p:cNvSpPr txBox="1"/>
          <p:nvPr/>
        </p:nvSpPr>
        <p:spPr>
          <a:xfrm>
            <a:off x="590263" y="2193344"/>
            <a:ext cx="10679132" cy="941283"/>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p>
          <a:p>
            <a:pPr marL="12700" marR="0" lvl="0" indent="0" algn="l" defTabSz="914400" rtl="0" eaLnBrk="1" fontAlgn="auto" latinLnBrk="0" hangingPunct="1">
              <a:lnSpc>
                <a:spcPct val="100000"/>
              </a:lnSpc>
              <a:spcBef>
                <a:spcPts val="100"/>
              </a:spcBef>
              <a:spcAft>
                <a:spcPts val="0"/>
              </a:spcAft>
              <a:buClrTx/>
              <a:buSzTx/>
              <a:buFontTx/>
              <a:buNone/>
              <a:tabLst/>
              <a:defRPr/>
            </a:pPr>
            <a:endParaRPr lang="pt-BR" sz="1400">
              <a:cs typeface="Calibri"/>
            </a:endParaRPr>
          </a:p>
        </p:txBody>
      </p:sp>
      <p:sp>
        <p:nvSpPr>
          <p:cNvPr id="27" name="object 15">
            <a:extLst>
              <a:ext uri="{FF2B5EF4-FFF2-40B4-BE49-F238E27FC236}">
                <a16:creationId xmlns:a16="http://schemas.microsoft.com/office/drawing/2014/main" id="{DB722C0E-64C0-4B08-AA53-29995FCFD81F}"/>
              </a:ext>
            </a:extLst>
          </p:cNvPr>
          <p:cNvSpPr txBox="1"/>
          <p:nvPr/>
        </p:nvSpPr>
        <p:spPr>
          <a:xfrm>
            <a:off x="592973" y="3130962"/>
            <a:ext cx="10797469" cy="227498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AGUAS KO (MS+SS)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exhibiciones</a:t>
            </a:r>
            <a:r>
              <a:rPr lang="pt-BR" sz="1400">
                <a:cs typeface="Calibri"/>
              </a:rPr>
              <a:t> </a:t>
            </a:r>
            <a:r>
              <a:rPr lang="pt-BR" sz="1400" err="1">
                <a:cs typeface="Calibri"/>
              </a:rPr>
              <a:t>del</a:t>
            </a:r>
            <a:r>
              <a:rPr lang="pt-BR" sz="1400">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a:cs typeface="Calibri"/>
            </a:endParaRPr>
          </a:p>
          <a:p>
            <a:pPr marL="12700">
              <a:spcBef>
                <a:spcPts val="720"/>
              </a:spcBef>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cs typeface="Calibri"/>
              </a:rPr>
              <a:t>nº de frentes de AGUAS KO (MS+SS) + Aguas de la </a:t>
            </a:r>
            <a:r>
              <a:rPr kumimoji="0" lang="pt-BR" sz="1400" b="0" i="0" u="none" strike="noStrike" kern="1200" cap="none" spc="-5" normalizeH="0" baseline="0" noProof="0" err="1">
                <a:ln>
                  <a:noFill/>
                </a:ln>
                <a:effectLst/>
                <a:uLnTx/>
                <a:uFillTx/>
                <a:cs typeface="Calibri"/>
              </a:rPr>
              <a:t>competencia</a:t>
            </a:r>
            <a:r>
              <a:rPr kumimoji="0" lang="pt-BR" sz="1400" b="0" i="0" u="none" strike="noStrike" kern="1200" cap="none" spc="-5" normalizeH="0" baseline="0" noProof="0">
                <a:ln>
                  <a:noFill/>
                </a:ln>
                <a:effectLst/>
                <a:uLnTx/>
                <a:uFillTx/>
                <a:cs typeface="Calibri"/>
              </a:rPr>
              <a:t> (MS+SS) </a:t>
            </a:r>
            <a:r>
              <a:rPr kumimoji="0" lang="pt-BR" sz="1400" b="0" i="0" u="none" strike="noStrike" kern="1200" cap="none" spc="-5" normalizeH="0" baseline="0" noProof="0" err="1">
                <a:ln>
                  <a:noFill/>
                </a:ln>
                <a:effectLst/>
                <a:uLnTx/>
                <a:uFillTx/>
                <a:cs typeface="Calibri"/>
              </a:rPr>
              <a:t>en</a:t>
            </a:r>
            <a:r>
              <a:rPr kumimoji="0" lang="pt-BR" sz="1400" b="0" i="0" u="none" strike="noStrike" kern="1200" cap="none" spc="-5" normalizeH="0" baseline="0" noProof="0">
                <a:ln>
                  <a:noFill/>
                </a:ln>
                <a:effectLst/>
                <a:uLnTx/>
                <a:uFillTx/>
                <a:cs typeface="Calibri"/>
              </a:rPr>
              <a:t> todas </a:t>
            </a:r>
            <a:r>
              <a:rPr kumimoji="0" lang="pt-BR" sz="1400" b="0" i="0" u="none" strike="noStrike" kern="1200" cap="none" spc="-5" normalizeH="0" baseline="0" noProof="0" err="1">
                <a:ln>
                  <a:noFill/>
                </a:ln>
                <a:effectLst/>
                <a:uLnTx/>
                <a:uFillTx/>
                <a:cs typeface="Calibri"/>
              </a:rPr>
              <a:t>las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exhibiciones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del</a:t>
            </a:r>
            <a:r>
              <a:rPr kumimoji="0" lang="pt-BR" sz="1400" b="0" i="0" u="none" strike="noStrike" kern="1200" cap="none" spc="-5" normalizeH="0" baseline="0" noProof="0">
                <a:ln>
                  <a:noFill/>
                </a:ln>
                <a:effectLst/>
                <a:uLnTx/>
                <a:uFillTx/>
                <a:cs typeface="Calibri"/>
              </a:rPr>
              <a:t> PDV.</a:t>
            </a:r>
          </a:p>
          <a:p>
            <a:pPr marL="12700">
              <a:spcBef>
                <a:spcPts val="720"/>
              </a:spcBef>
              <a:defRPr/>
            </a:pPr>
            <a:endParaRPr lang="pt-BR" sz="1400" spc="-5">
              <a:cs typeface="Calibri"/>
            </a:endParaRPr>
          </a:p>
          <a:p>
            <a:pPr marL="12700">
              <a:spcBef>
                <a:spcPts val="720"/>
              </a:spcBef>
              <a:defRPr/>
            </a:pPr>
            <a:r>
              <a:rPr lang="pt-BR" sz="1400" b="1" u="sng" err="1">
                <a:cs typeface="Calibri"/>
              </a:rPr>
              <a:t>Exhibiciones</a:t>
            </a:r>
            <a:r>
              <a:rPr sz="1400" u="sng">
                <a:cs typeface="Calibri"/>
              </a:rPr>
              <a:t>: </a:t>
            </a:r>
            <a:r>
              <a:rPr lang="pt-BR" sz="1400">
                <a:cs typeface="Calibri"/>
              </a:rPr>
              <a:t>Todas</a:t>
            </a:r>
          </a:p>
          <a:p>
            <a:pPr marL="12700">
              <a:spcBef>
                <a:spcPts val="720"/>
              </a:spcBef>
              <a:defRPr/>
            </a:pPr>
            <a:endParaRP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419" sz="1400" b="1" u="sng">
                <a:cs typeface="Calibri"/>
              </a:rPr>
              <a:t>Localizaciones</a:t>
            </a:r>
            <a:r>
              <a:rPr sz="1400">
                <a:cs typeface="Calibri"/>
              </a:rPr>
              <a:t>: </a:t>
            </a:r>
            <a:r>
              <a:rPr lang="es-419" sz="1400">
                <a:cs typeface="Calibri"/>
              </a:rPr>
              <a:t>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419" sz="1400">
              <a:cs typeface="Calibri"/>
            </a:endParaRPr>
          </a:p>
        </p:txBody>
      </p:sp>
      <p:sp>
        <p:nvSpPr>
          <p:cNvPr id="25" name="Retângulo 50">
            <a:extLst>
              <a:ext uri="{FF2B5EF4-FFF2-40B4-BE49-F238E27FC236}">
                <a16:creationId xmlns:a16="http://schemas.microsoft.com/office/drawing/2014/main" id="{FBD21BDB-3407-47BA-BE1D-A1CC19768FA1}"/>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0,5</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8" name="Retângulo 50">
            <a:extLst>
              <a:ext uri="{FF2B5EF4-FFF2-40B4-BE49-F238E27FC236}">
                <a16:creationId xmlns:a16="http://schemas.microsoft.com/office/drawing/2014/main" id="{B7B28E59-0651-47FB-9074-0D27AC562D18}"/>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9" name="Retângulo 50">
            <a:extLst>
              <a:ext uri="{FF2B5EF4-FFF2-40B4-BE49-F238E27FC236}">
                <a16:creationId xmlns:a16="http://schemas.microsoft.com/office/drawing/2014/main" id="{B6E70ED6-5EA7-404F-8A5F-EBE355795DF4}"/>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pic>
        <p:nvPicPr>
          <p:cNvPr id="30" name="Imagem 29">
            <a:extLst>
              <a:ext uri="{FF2B5EF4-FFF2-40B4-BE49-F238E27FC236}">
                <a16:creationId xmlns:a16="http://schemas.microsoft.com/office/drawing/2014/main" id="{62440941-DBE0-48B9-90AE-0A291DCA3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1" name="Imagem 30">
            <a:extLst>
              <a:ext uri="{FF2B5EF4-FFF2-40B4-BE49-F238E27FC236}">
                <a16:creationId xmlns:a16="http://schemas.microsoft.com/office/drawing/2014/main" id="{CCCBA17F-A04B-4192-B965-65BA8C87C85B}"/>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3" name="Picture 9" descr="Icon&#10;&#10;Description automatically generated">
            <a:extLst>
              <a:ext uri="{FF2B5EF4-FFF2-40B4-BE49-F238E27FC236}">
                <a16:creationId xmlns:a16="http://schemas.microsoft.com/office/drawing/2014/main" id="{A7D6433A-DE64-413F-BDC2-46D138259E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3" name="Retângulo: Cantos Arredondados 32">
            <a:extLst>
              <a:ext uri="{FF2B5EF4-FFF2-40B4-BE49-F238E27FC236}">
                <a16:creationId xmlns:a16="http://schemas.microsoft.com/office/drawing/2014/main" id="{2BF47650-6AC0-4187-9E34-CE75EE0595CA}"/>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4" name="Espaço Reservado para Conteúdo 6">
            <a:extLst>
              <a:ext uri="{FF2B5EF4-FFF2-40B4-BE49-F238E27FC236}">
                <a16:creationId xmlns:a16="http://schemas.microsoft.com/office/drawing/2014/main" id="{63C83A5D-DDE1-4ABD-BB09-6BA7EA4CA34A}"/>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42494030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tângulo 49">
            <a:extLst>
              <a:ext uri="{FF2B5EF4-FFF2-40B4-BE49-F238E27FC236}">
                <a16:creationId xmlns:a16="http://schemas.microsoft.com/office/drawing/2014/main" id="{215921D0-89FF-4E18-81EB-B94086A545C6}"/>
              </a:ext>
            </a:extLst>
          </p:cNvPr>
          <p:cNvSpPr/>
          <p:nvPr/>
        </p:nvSpPr>
        <p:spPr>
          <a:xfrm>
            <a:off x="1574084" y="1533909"/>
            <a:ext cx="901440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i="0" u="none" strike="noStrike" kern="1200" baseline="0">
                <a:latin typeface="Calibri" panose="020F0502020204030204" pitchFamily="34" charset="0"/>
              </a:rPr>
              <a:t>SOVI STILL </a:t>
            </a:r>
            <a:r>
              <a:rPr lang="en-US" sz="1600" b="1" i="0" u="none" strike="noStrike" kern="1200" baseline="0" err="1">
                <a:latin typeface="Calibri" panose="020F0502020204030204" pitchFamily="34" charset="0"/>
              </a:rPr>
              <a:t>Jugos</a:t>
            </a:r>
            <a:r>
              <a:rPr lang="en-US" sz="1600" b="1" i="0" u="none" strike="noStrike" kern="1200" baseline="0">
                <a:latin typeface="Calibri" panose="020F0502020204030204" pitchFamily="34" charset="0"/>
              </a:rPr>
              <a:t> RTD</a:t>
            </a:r>
            <a:endParaRPr kumimoji="0" lang="pt-BR" sz="1600" b="1" i="0" u="none" strike="noStrike" kern="0" cap="none" spc="0" normalizeH="0" baseline="0" noProof="0">
              <a:ln>
                <a:noFill/>
              </a:ln>
              <a:effectLst/>
              <a:uLnTx/>
              <a:uFillTx/>
              <a:latin typeface="Abadi" panose="020B0604020104020204" pitchFamily="34" charset="0"/>
              <a:ea typeface="+mn-ea"/>
              <a:cs typeface="+mn-cs"/>
            </a:endParaRPr>
          </a:p>
        </p:txBody>
      </p:sp>
      <p:sp>
        <p:nvSpPr>
          <p:cNvPr id="18" name="Retângulo 51">
            <a:extLst>
              <a:ext uri="{FF2B5EF4-FFF2-40B4-BE49-F238E27FC236}">
                <a16:creationId xmlns:a16="http://schemas.microsoft.com/office/drawing/2014/main" id="{91A55364-13D9-45E9-B970-676CDE350DD5}"/>
              </a:ext>
            </a:extLst>
          </p:cNvPr>
          <p:cNvSpPr/>
          <p:nvPr/>
        </p:nvSpPr>
        <p:spPr>
          <a:xfrm>
            <a:off x="590263" y="1533909"/>
            <a:ext cx="832137"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a:ln>
                  <a:noFill/>
                </a:ln>
                <a:solidFill>
                  <a:prstClr val="black"/>
                </a:solidFill>
                <a:effectLst/>
                <a:uLnTx/>
                <a:uFillTx/>
                <a:latin typeface="Abadi" panose="020B0604020104020204" pitchFamily="34" charset="0"/>
                <a:ea typeface="+mn-ea"/>
                <a:cs typeface="+mn-cs"/>
              </a:rPr>
              <a:t>430</a:t>
            </a:r>
          </a:p>
        </p:txBody>
      </p:sp>
      <p:sp>
        <p:nvSpPr>
          <p:cNvPr id="19" name="CaixaDeTexto 52">
            <a:extLst>
              <a:ext uri="{FF2B5EF4-FFF2-40B4-BE49-F238E27FC236}">
                <a16:creationId xmlns:a16="http://schemas.microsoft.com/office/drawing/2014/main" id="{1F710495-DD3F-49D0-83F4-9D0B22950BFE}"/>
              </a:ext>
            </a:extLst>
          </p:cNvPr>
          <p:cNvSpPr txBox="1"/>
          <p:nvPr/>
        </p:nvSpPr>
        <p:spPr>
          <a:xfrm>
            <a:off x="4770966" y="1233461"/>
            <a:ext cx="1714779"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MÉTRICA</a:t>
            </a:r>
          </a:p>
        </p:txBody>
      </p:sp>
      <p:sp>
        <p:nvSpPr>
          <p:cNvPr id="20" name="CaixaDeTexto 52">
            <a:extLst>
              <a:ext uri="{FF2B5EF4-FFF2-40B4-BE49-F238E27FC236}">
                <a16:creationId xmlns:a16="http://schemas.microsoft.com/office/drawing/2014/main" id="{86C7B863-76E5-4E0D-83D3-640CB78D6BA1}"/>
              </a:ext>
            </a:extLst>
          </p:cNvPr>
          <p:cNvSpPr txBox="1"/>
          <p:nvPr/>
        </p:nvSpPr>
        <p:spPr>
          <a:xfrm>
            <a:off x="10008" y="1271567"/>
            <a:ext cx="199264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pt-BR" sz="1600" b="1">
                <a:solidFill>
                  <a:prstClr val="black"/>
                </a:solidFill>
                <a:latin typeface="Abadi" panose="020B0604020104020204" pitchFamily="34" charset="0"/>
              </a:rPr>
              <a:t>CÓDIGO</a:t>
            </a:r>
          </a:p>
        </p:txBody>
      </p:sp>
      <p:sp>
        <p:nvSpPr>
          <p:cNvPr id="15" name="CaixaDeTexto 14">
            <a:extLst>
              <a:ext uri="{FF2B5EF4-FFF2-40B4-BE49-F238E27FC236}">
                <a16:creationId xmlns:a16="http://schemas.microsoft.com/office/drawing/2014/main" id="{0AF98AA7-F9BA-4EAF-8C44-EBAEA60D0727}"/>
              </a:ext>
            </a:extLst>
          </p:cNvPr>
          <p:cNvSpPr txBox="1"/>
          <p:nvPr/>
        </p:nvSpPr>
        <p:spPr>
          <a:xfrm>
            <a:off x="10792031" y="1175962"/>
            <a:ext cx="327547" cy="369332"/>
          </a:xfrm>
          <a:prstGeom prst="rect">
            <a:avLst/>
          </a:prstGeom>
          <a:noFill/>
        </p:spPr>
        <p:txBody>
          <a:bodyPr wrap="square" rtlCol="0">
            <a:spAutoFit/>
          </a:bodyPr>
          <a:lstStyle/>
          <a:p>
            <a:pPr algn="ctr"/>
            <a:r>
              <a:rPr lang="pt-BR" b="1"/>
              <a:t>G</a:t>
            </a:r>
          </a:p>
        </p:txBody>
      </p:sp>
      <p:sp>
        <p:nvSpPr>
          <p:cNvPr id="21" name="CaixaDeTexto 20">
            <a:extLst>
              <a:ext uri="{FF2B5EF4-FFF2-40B4-BE49-F238E27FC236}">
                <a16:creationId xmlns:a16="http://schemas.microsoft.com/office/drawing/2014/main" id="{AD40BD86-10D1-4D8B-9C8F-A837AA3DB0DE}"/>
              </a:ext>
            </a:extLst>
          </p:cNvPr>
          <p:cNvSpPr txBox="1"/>
          <p:nvPr/>
        </p:nvSpPr>
        <p:spPr>
          <a:xfrm>
            <a:off x="11244582" y="1175962"/>
            <a:ext cx="327547" cy="369332"/>
          </a:xfrm>
          <a:prstGeom prst="rect">
            <a:avLst/>
          </a:prstGeom>
          <a:noFill/>
        </p:spPr>
        <p:txBody>
          <a:bodyPr wrap="square" rtlCol="0">
            <a:spAutoFit/>
          </a:bodyPr>
          <a:lstStyle/>
          <a:p>
            <a:pPr algn="ctr"/>
            <a:r>
              <a:rPr lang="pt-BR" b="1"/>
              <a:t>M</a:t>
            </a:r>
          </a:p>
        </p:txBody>
      </p:sp>
      <p:sp>
        <p:nvSpPr>
          <p:cNvPr id="22" name="CaixaDeTexto 21">
            <a:extLst>
              <a:ext uri="{FF2B5EF4-FFF2-40B4-BE49-F238E27FC236}">
                <a16:creationId xmlns:a16="http://schemas.microsoft.com/office/drawing/2014/main" id="{11AFBECC-D2A1-4A6A-B735-463A4379ED59}"/>
              </a:ext>
            </a:extLst>
          </p:cNvPr>
          <p:cNvSpPr txBox="1"/>
          <p:nvPr/>
        </p:nvSpPr>
        <p:spPr>
          <a:xfrm>
            <a:off x="11684133" y="1175962"/>
            <a:ext cx="327547" cy="369332"/>
          </a:xfrm>
          <a:prstGeom prst="rect">
            <a:avLst/>
          </a:prstGeom>
          <a:noFill/>
        </p:spPr>
        <p:txBody>
          <a:bodyPr wrap="square" rtlCol="0">
            <a:spAutoFit/>
          </a:bodyPr>
          <a:lstStyle/>
          <a:p>
            <a:pPr algn="ctr"/>
            <a:r>
              <a:rPr lang="pt-BR" b="1"/>
              <a:t>C</a:t>
            </a:r>
          </a:p>
        </p:txBody>
      </p:sp>
      <p:sp>
        <p:nvSpPr>
          <p:cNvPr id="26" name="object 15">
            <a:extLst>
              <a:ext uri="{FF2B5EF4-FFF2-40B4-BE49-F238E27FC236}">
                <a16:creationId xmlns:a16="http://schemas.microsoft.com/office/drawing/2014/main" id="{B12566C7-F8F8-481F-B88C-FCD72D2B3CA0}"/>
              </a:ext>
            </a:extLst>
          </p:cNvPr>
          <p:cNvSpPr txBox="1"/>
          <p:nvPr/>
        </p:nvSpPr>
        <p:spPr>
          <a:xfrm>
            <a:off x="590263" y="2131546"/>
            <a:ext cx="11360106" cy="713016"/>
          </a:xfrm>
          <a:prstGeom prst="rect">
            <a:avLst/>
          </a:prstGeom>
        </p:spPr>
        <p:txBody>
          <a:bodyPr vert="horz" wrap="square" lIns="0" tIns="5334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lang="pt-BR" sz="1400" b="1">
                <a:cs typeface="Calibri"/>
              </a:rPr>
              <a:t>DESCRIPCIÓN </a:t>
            </a:r>
          </a:p>
          <a:p>
            <a:pPr marL="12700" marR="0" lvl="0" indent="0" algn="l" defTabSz="914400" rtl="0" eaLnBrk="1" fontAlgn="auto" latinLnBrk="0" hangingPunct="1">
              <a:lnSpc>
                <a:spcPct val="100000"/>
              </a:lnSpc>
              <a:spcBef>
                <a:spcPts val="100"/>
              </a:spcBef>
              <a:spcAft>
                <a:spcPts val="0"/>
              </a:spcAft>
              <a:buClrTx/>
              <a:buSzTx/>
              <a:buFontTx/>
              <a:buNone/>
              <a:tabLst/>
              <a:defRPr/>
            </a:pPr>
            <a:r>
              <a:rPr lang="es-419" sz="1400">
                <a:cs typeface="Calibri"/>
              </a:rPr>
              <a:t>El SOVI debe ser reportado considerando todas las categorías, marcas, grupos de ocasión y envases solicitadas en la métrica. El cálculo es realizado vía procesamiento, teniendo en consideración que el envío de las informaciones debe ser realizado con  la cantidad de FRENTES.</a:t>
            </a:r>
            <a:endParaRPr lang="pt-BR" sz="1400">
              <a:cs typeface="Calibri"/>
            </a:endParaRPr>
          </a:p>
        </p:txBody>
      </p:sp>
      <p:sp>
        <p:nvSpPr>
          <p:cNvPr id="27" name="object 15">
            <a:extLst>
              <a:ext uri="{FF2B5EF4-FFF2-40B4-BE49-F238E27FC236}">
                <a16:creationId xmlns:a16="http://schemas.microsoft.com/office/drawing/2014/main" id="{B48F101C-C5E4-4E32-A0B3-459CDC07D512}"/>
              </a:ext>
            </a:extLst>
          </p:cNvPr>
          <p:cNvSpPr txBox="1"/>
          <p:nvPr/>
        </p:nvSpPr>
        <p:spPr>
          <a:xfrm>
            <a:off x="590263" y="2936985"/>
            <a:ext cx="10610846" cy="279563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sz="1400" b="1" u="sng" err="1">
                <a:cs typeface="Calibri"/>
              </a:rPr>
              <a:t>Numerador</a:t>
            </a:r>
            <a:r>
              <a:rPr sz="1400">
                <a:cs typeface="Calibri"/>
              </a:rPr>
              <a:t>: </a:t>
            </a:r>
            <a:r>
              <a:rPr lang="pt-BR" sz="1400">
                <a:cs typeface="Calibri"/>
              </a:rPr>
              <a:t>nº de frentes de </a:t>
            </a:r>
            <a:r>
              <a:rPr lang="sv-SE" sz="1400" b="1" i="0" u="none" strike="noStrike" kern="1200" baseline="0">
                <a:latin typeface="Calibri" panose="020F0502020204030204" pitchFamily="34" charset="0"/>
              </a:rPr>
              <a:t>STILL Del Valle Jugos RTD </a:t>
            </a:r>
            <a:r>
              <a:rPr lang="pt-BR" sz="1400">
                <a:cs typeface="Calibri"/>
              </a:rPr>
              <a:t>(MS+SS) </a:t>
            </a:r>
            <a:r>
              <a:rPr lang="pt-BR" sz="1400" err="1">
                <a:cs typeface="Calibri"/>
              </a:rPr>
              <a:t>en</a:t>
            </a:r>
            <a:r>
              <a:rPr lang="pt-BR" sz="1400">
                <a:cs typeface="Calibri"/>
              </a:rPr>
              <a:t> todas </a:t>
            </a:r>
            <a:r>
              <a:rPr lang="pt-BR" sz="1400" err="1">
                <a:cs typeface="Calibri"/>
              </a:rPr>
              <a:t>las</a:t>
            </a:r>
            <a:r>
              <a:rPr lang="pt-BR" sz="1400">
                <a:cs typeface="Calibri"/>
              </a:rPr>
              <a:t> </a:t>
            </a:r>
            <a:r>
              <a:rPr lang="pt-BR" sz="1400" err="1">
                <a:cs typeface="Calibri"/>
              </a:rPr>
              <a:t>exhibiciones</a:t>
            </a:r>
            <a:r>
              <a:rPr lang="pt-BR" sz="1400">
                <a:cs typeface="Calibri"/>
              </a:rPr>
              <a:t> </a:t>
            </a:r>
            <a:r>
              <a:rPr lang="pt-BR" sz="1400" err="1">
                <a:cs typeface="Calibri"/>
              </a:rPr>
              <a:t>del</a:t>
            </a:r>
            <a:r>
              <a:rPr lang="pt-BR" sz="1400">
                <a:cs typeface="Calibri"/>
              </a:rPr>
              <a:t> PDV.</a:t>
            </a:r>
          </a:p>
          <a:p>
            <a:pPr marL="12700" marR="0" lvl="0" indent="0" algn="l" defTabSz="914400" rtl="0" eaLnBrk="1" fontAlgn="auto" latinLnBrk="0" hangingPunct="1">
              <a:lnSpc>
                <a:spcPct val="100000"/>
              </a:lnSpc>
              <a:spcBef>
                <a:spcPts val="0"/>
              </a:spcBef>
              <a:spcAft>
                <a:spcPts val="0"/>
              </a:spcAft>
              <a:buClrTx/>
              <a:buSzTx/>
              <a:buFontTx/>
              <a:buNone/>
              <a:tabLst/>
              <a:defRPr/>
            </a:pPr>
            <a:endParaRPr lang="pt-BR" sz="1400">
              <a:cs typeface="Calibri"/>
            </a:endParaRPr>
          </a:p>
          <a:p>
            <a:pPr marL="12700">
              <a:spcBef>
                <a:spcPts val="720"/>
              </a:spcBef>
              <a:defRPr/>
            </a:pPr>
            <a:r>
              <a:rPr lang="es-419" sz="1400" b="1" u="sng">
                <a:cs typeface="Calibri"/>
              </a:rPr>
              <a:t>Denominador</a:t>
            </a:r>
            <a:r>
              <a:rPr lang="pt-BR" sz="1400">
                <a:cs typeface="Calibri"/>
              </a:rPr>
              <a:t>: </a:t>
            </a:r>
            <a:r>
              <a:rPr kumimoji="0" lang="pt-BR" sz="1400" b="0" i="0" u="none" strike="noStrike" kern="1200" cap="none" spc="-5" normalizeH="0" baseline="0" noProof="0">
                <a:ln>
                  <a:noFill/>
                </a:ln>
                <a:effectLst/>
                <a:uLnTx/>
                <a:uFillTx/>
                <a:cs typeface="Calibri"/>
              </a:rPr>
              <a:t>nº de frentes </a:t>
            </a:r>
            <a:r>
              <a:rPr lang="sv-SE" sz="1400" b="1" i="0" u="none" strike="noStrike" kern="1200" baseline="0">
                <a:latin typeface="Calibri" panose="020F0502020204030204" pitchFamily="34" charset="0"/>
              </a:rPr>
              <a:t>STILL Del Valle Jugos RTD </a:t>
            </a:r>
            <a:r>
              <a:rPr lang="es-419" sz="1400" b="1" i="0" u="none" strike="noStrike" kern="1200" baseline="0">
                <a:latin typeface="Calibri" panose="020F0502020204030204" pitchFamily="34" charset="0"/>
              </a:rPr>
              <a:t>(</a:t>
            </a:r>
            <a:r>
              <a:rPr kumimoji="0" lang="pt-BR" sz="1400" b="0" i="0" u="none" strike="noStrike" kern="1200" cap="none" spc="-5" normalizeH="0" baseline="0" noProof="0">
                <a:ln>
                  <a:noFill/>
                </a:ln>
                <a:effectLst/>
                <a:uLnTx/>
                <a:uFillTx/>
                <a:cs typeface="Calibri"/>
              </a:rPr>
              <a:t>MS+SS) + </a:t>
            </a:r>
            <a:r>
              <a:rPr lang="sv-SE" sz="1400" b="1" i="0" u="none" strike="noStrike" kern="1200" baseline="0">
                <a:latin typeface="Calibri" panose="020F0502020204030204" pitchFamily="34" charset="0"/>
              </a:rPr>
              <a:t>STILL Del Valle Jugos RTD de la competencia </a:t>
            </a:r>
            <a:r>
              <a:rPr kumimoji="0" lang="pt-BR" sz="1400" b="0" i="0" u="none" strike="noStrike" kern="1200" cap="none" spc="-5" normalizeH="0" baseline="0" noProof="0">
                <a:ln>
                  <a:noFill/>
                </a:ln>
                <a:effectLst/>
                <a:uLnTx/>
                <a:uFillTx/>
                <a:cs typeface="Calibri"/>
              </a:rPr>
              <a:t>(MS+SS) </a:t>
            </a:r>
            <a:r>
              <a:rPr kumimoji="0" lang="pt-BR" sz="1400" b="0" i="0" u="none" strike="noStrike" kern="1200" cap="none" spc="-5" normalizeH="0" baseline="0" noProof="0" err="1">
                <a:ln>
                  <a:noFill/>
                </a:ln>
                <a:effectLst/>
                <a:uLnTx/>
                <a:uFillTx/>
                <a:cs typeface="Calibri"/>
              </a:rPr>
              <a:t>en</a:t>
            </a:r>
            <a:r>
              <a:rPr kumimoji="0" lang="pt-BR" sz="1400" b="0" i="0" u="none" strike="noStrike" kern="1200" cap="none" spc="-5" normalizeH="0" baseline="0" noProof="0">
                <a:ln>
                  <a:noFill/>
                </a:ln>
                <a:effectLst/>
                <a:uLnTx/>
                <a:uFillTx/>
                <a:cs typeface="Calibri"/>
              </a:rPr>
              <a:t> todas </a:t>
            </a:r>
            <a:r>
              <a:rPr kumimoji="0" lang="pt-BR" sz="1400" b="0" i="0" u="none" strike="noStrike" kern="1200" cap="none" spc="-5" normalizeH="0" baseline="0" noProof="0" err="1">
                <a:ln>
                  <a:noFill/>
                </a:ln>
                <a:effectLst/>
                <a:uLnTx/>
                <a:uFillTx/>
                <a:cs typeface="Calibri"/>
              </a:rPr>
              <a:t>las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exhibiciones</a:t>
            </a:r>
            <a:r>
              <a:rPr kumimoji="0" lang="pt-BR" sz="1400" b="0" i="0" u="none" strike="noStrike" kern="1200" cap="none" spc="-5" normalizeH="0" baseline="0" noProof="0">
                <a:ln>
                  <a:noFill/>
                </a:ln>
                <a:effectLst/>
                <a:uLnTx/>
                <a:uFillTx/>
                <a:cs typeface="Calibri"/>
              </a:rPr>
              <a:t> </a:t>
            </a:r>
            <a:r>
              <a:rPr kumimoji="0" lang="pt-BR" sz="1400" b="0" i="0" u="none" strike="noStrike" kern="1200" cap="none" spc="-5" normalizeH="0" baseline="0" noProof="0" err="1">
                <a:ln>
                  <a:noFill/>
                </a:ln>
                <a:effectLst/>
                <a:uLnTx/>
                <a:uFillTx/>
                <a:cs typeface="Calibri"/>
              </a:rPr>
              <a:t>del</a:t>
            </a:r>
            <a:r>
              <a:rPr kumimoji="0" lang="pt-BR" sz="1400" b="0" i="0" u="none" strike="noStrike" kern="1200" cap="none" spc="-5" normalizeH="0" baseline="0" noProof="0">
                <a:ln>
                  <a:noFill/>
                </a:ln>
                <a:effectLst/>
                <a:uLnTx/>
                <a:uFillTx/>
                <a:cs typeface="Calibri"/>
              </a:rPr>
              <a:t> PDV.</a:t>
            </a:r>
          </a:p>
          <a:p>
            <a:pPr marL="12700">
              <a:spcBef>
                <a:spcPts val="720"/>
              </a:spcBef>
              <a:defRPr/>
            </a:pPr>
            <a:endParaRPr lang="pt-BR" sz="1400" spc="-5">
              <a:cs typeface="Calibri"/>
            </a:endParaRPr>
          </a:p>
          <a:p>
            <a:pPr marL="12700">
              <a:spcBef>
                <a:spcPts val="720"/>
              </a:spcBef>
              <a:defRPr/>
            </a:pPr>
            <a:r>
              <a:rPr lang="pt-BR" sz="1400" b="1" u="sng" err="1">
                <a:cs typeface="Calibri"/>
              </a:rPr>
              <a:t>Exhibiciones</a:t>
            </a:r>
            <a:r>
              <a:rPr sz="1400" u="sng">
                <a:cs typeface="Calibri"/>
              </a:rPr>
              <a:t>: </a:t>
            </a:r>
            <a:r>
              <a:rPr lang="pt-BR" sz="1400">
                <a:cs typeface="Calibri"/>
              </a:rPr>
              <a:t>Todas</a:t>
            </a:r>
          </a:p>
          <a:p>
            <a:pPr marL="12700">
              <a:spcBef>
                <a:spcPts val="720"/>
              </a:spcBef>
              <a:defRPr/>
            </a:pPr>
            <a:endParaRPr sz="1400">
              <a:cs typeface="Calibri"/>
            </a:endParaRPr>
          </a:p>
          <a:p>
            <a:pPr marL="12700" marR="0" lvl="0" indent="0" algn="l" defTabSz="914400" rtl="0" eaLnBrk="1" fontAlgn="auto" latinLnBrk="0" hangingPunct="1">
              <a:lnSpc>
                <a:spcPct val="100000"/>
              </a:lnSpc>
              <a:spcBef>
                <a:spcPts val="720"/>
              </a:spcBef>
              <a:spcAft>
                <a:spcPts val="0"/>
              </a:spcAft>
              <a:buClrTx/>
              <a:buSzTx/>
              <a:buFontTx/>
              <a:buNone/>
              <a:tabLst/>
              <a:defRPr/>
            </a:pPr>
            <a:r>
              <a:rPr lang="es-419" sz="1400" b="1" u="sng">
                <a:cs typeface="Calibri"/>
              </a:rPr>
              <a:t>Localizaciones</a:t>
            </a:r>
            <a:r>
              <a:rPr sz="1400">
                <a:cs typeface="Calibri"/>
              </a:rPr>
              <a:t>: </a:t>
            </a:r>
            <a:r>
              <a:rPr lang="es-419" sz="1400">
                <a:cs typeface="Calibri"/>
              </a:rPr>
              <a:t>Todas</a:t>
            </a:r>
          </a:p>
          <a:p>
            <a:pPr marL="12700" marR="0" lvl="0" indent="0" algn="l" defTabSz="914400" rtl="0" eaLnBrk="1" fontAlgn="auto" latinLnBrk="0" hangingPunct="1">
              <a:lnSpc>
                <a:spcPct val="100000"/>
              </a:lnSpc>
              <a:spcBef>
                <a:spcPts val="720"/>
              </a:spcBef>
              <a:spcAft>
                <a:spcPts val="0"/>
              </a:spcAft>
              <a:buClrTx/>
              <a:buSzTx/>
              <a:buFontTx/>
              <a:buNone/>
              <a:tabLst/>
              <a:defRPr/>
            </a:pPr>
            <a:endParaRPr lang="es-419" sz="1400">
              <a:cs typeface="Calibri"/>
            </a:endParaRPr>
          </a:p>
          <a:p>
            <a:pPr marL="12700">
              <a:spcBef>
                <a:spcPts val="720"/>
              </a:spcBef>
              <a:defRPr/>
            </a:pPr>
            <a:r>
              <a:rPr lang="es-419" sz="1400" b="1">
                <a:solidFill>
                  <a:srgbClr val="C00000"/>
                </a:solidFill>
                <a:cs typeface="Calibri"/>
              </a:rPr>
              <a:t>Observación</a:t>
            </a:r>
            <a:r>
              <a:rPr lang="es-419" sz="1400" b="1">
                <a:cs typeface="Calibri"/>
              </a:rPr>
              <a:t>: </a:t>
            </a:r>
            <a:r>
              <a:rPr lang="pt-BR" sz="1400">
                <a:cs typeface="Calibri"/>
              </a:rPr>
              <a:t>Marcas </a:t>
            </a:r>
            <a:r>
              <a:rPr lang="pt-BR" sz="1400" err="1">
                <a:cs typeface="Calibri"/>
              </a:rPr>
              <a:t>regionales</a:t>
            </a:r>
            <a:r>
              <a:rPr lang="pt-BR" sz="1400">
                <a:cs typeface="Calibri"/>
              </a:rPr>
              <a:t>, KO y </a:t>
            </a:r>
            <a:r>
              <a:rPr lang="pt-BR" sz="1400" err="1">
                <a:cs typeface="Calibri"/>
              </a:rPr>
              <a:t>competencia</a:t>
            </a:r>
            <a:r>
              <a:rPr lang="pt-BR" sz="1400">
                <a:cs typeface="Calibri"/>
              </a:rPr>
              <a:t>, </a:t>
            </a:r>
            <a:r>
              <a:rPr lang="pt-BR" sz="1400" err="1">
                <a:cs typeface="Calibri"/>
              </a:rPr>
              <a:t>deben</a:t>
            </a:r>
            <a:r>
              <a:rPr lang="pt-BR" sz="1400">
                <a:cs typeface="Calibri"/>
              </a:rPr>
              <a:t> ser consideradas </a:t>
            </a:r>
            <a:r>
              <a:rPr lang="pt-BR" sz="1400" err="1">
                <a:cs typeface="Calibri"/>
              </a:rPr>
              <a:t>en</a:t>
            </a:r>
            <a:r>
              <a:rPr lang="pt-BR" sz="1400">
                <a:cs typeface="Calibri"/>
              </a:rPr>
              <a:t> </a:t>
            </a:r>
            <a:r>
              <a:rPr lang="pt-BR" sz="1400" err="1">
                <a:cs typeface="Calibri"/>
              </a:rPr>
              <a:t>el</a:t>
            </a:r>
            <a:r>
              <a:rPr lang="pt-BR" sz="1400">
                <a:cs typeface="Calibri"/>
              </a:rPr>
              <a:t> calculo de SOVI</a:t>
            </a:r>
            <a:endParaRPr lang="es-419" sz="1400">
              <a:cs typeface="Calibri"/>
            </a:endParaRPr>
          </a:p>
        </p:txBody>
      </p:sp>
      <p:sp>
        <p:nvSpPr>
          <p:cNvPr id="24" name="Retângulo 50">
            <a:extLst>
              <a:ext uri="{FF2B5EF4-FFF2-40B4-BE49-F238E27FC236}">
                <a16:creationId xmlns:a16="http://schemas.microsoft.com/office/drawing/2014/main" id="{F2183A62-B196-4B11-B430-FC903B793D74}"/>
              </a:ext>
            </a:extLst>
          </p:cNvPr>
          <p:cNvSpPr/>
          <p:nvPr/>
        </p:nvSpPr>
        <p:spPr>
          <a:xfrm>
            <a:off x="10764089" y="1533909"/>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1400" b="1" kern="0">
                <a:solidFill>
                  <a:prstClr val="black"/>
                </a:solidFill>
                <a:latin typeface="Abadi" panose="020B0604020104020204" pitchFamily="34" charset="0"/>
              </a:rPr>
              <a:t>0,5</a:t>
            </a: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8" name="Retângulo 50">
            <a:extLst>
              <a:ext uri="{FF2B5EF4-FFF2-40B4-BE49-F238E27FC236}">
                <a16:creationId xmlns:a16="http://schemas.microsoft.com/office/drawing/2014/main" id="{552B6483-1C2B-42A3-B076-BA2D82580218}"/>
              </a:ext>
            </a:extLst>
          </p:cNvPr>
          <p:cNvSpPr/>
          <p:nvPr/>
        </p:nvSpPr>
        <p:spPr>
          <a:xfrm>
            <a:off x="11204812" y="1533908"/>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sp>
        <p:nvSpPr>
          <p:cNvPr id="29" name="Retângulo 50">
            <a:extLst>
              <a:ext uri="{FF2B5EF4-FFF2-40B4-BE49-F238E27FC236}">
                <a16:creationId xmlns:a16="http://schemas.microsoft.com/office/drawing/2014/main" id="{A5253DEF-819E-4C08-9ED7-0C556AAE802F}"/>
              </a:ext>
            </a:extLst>
          </p:cNvPr>
          <p:cNvSpPr/>
          <p:nvPr/>
        </p:nvSpPr>
        <p:spPr>
          <a:xfrm>
            <a:off x="11650669" y="1536800"/>
            <a:ext cx="440723" cy="502323"/>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400" b="1" i="0" u="none" strike="noStrike" kern="0" cap="none" spc="0" normalizeH="0" baseline="0" noProof="0">
                <a:ln>
                  <a:noFill/>
                </a:ln>
                <a:solidFill>
                  <a:prstClr val="black"/>
                </a:solidFill>
                <a:effectLst/>
                <a:uLnTx/>
                <a:uFillTx/>
                <a:latin typeface="Abadi" panose="020B0604020104020204" pitchFamily="34" charset="0"/>
                <a:ea typeface="+mn-ea"/>
                <a:cs typeface="+mn-cs"/>
              </a:rPr>
              <a:t>- %</a:t>
            </a:r>
          </a:p>
        </p:txBody>
      </p:sp>
      <p:pic>
        <p:nvPicPr>
          <p:cNvPr id="30" name="Imagem 29">
            <a:extLst>
              <a:ext uri="{FF2B5EF4-FFF2-40B4-BE49-F238E27FC236}">
                <a16:creationId xmlns:a16="http://schemas.microsoft.com/office/drawing/2014/main" id="{BDF0B8E7-B589-4CD7-97A2-F68D5A36E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51391" y="0"/>
            <a:ext cx="1009846" cy="1205835"/>
          </a:xfrm>
          <a:prstGeom prst="rect">
            <a:avLst/>
          </a:prstGeom>
        </p:spPr>
      </p:pic>
      <p:pic>
        <p:nvPicPr>
          <p:cNvPr id="31" name="Imagem 30">
            <a:extLst>
              <a:ext uri="{FF2B5EF4-FFF2-40B4-BE49-F238E27FC236}">
                <a16:creationId xmlns:a16="http://schemas.microsoft.com/office/drawing/2014/main" id="{30C54A86-89C2-46E7-93E3-8F077801AD95}"/>
              </a:ext>
            </a:extLst>
          </p:cNvPr>
          <p:cNvPicPr>
            <a:picLocks noChangeAspect="1"/>
          </p:cNvPicPr>
          <p:nvPr/>
        </p:nvPicPr>
        <p:blipFill>
          <a:blip r:embed="rId3"/>
          <a:stretch>
            <a:fillRect/>
          </a:stretch>
        </p:blipFill>
        <p:spPr>
          <a:xfrm>
            <a:off x="11390442" y="114987"/>
            <a:ext cx="769491" cy="934382"/>
          </a:xfrm>
          <a:prstGeom prst="rect">
            <a:avLst/>
          </a:prstGeom>
        </p:spPr>
      </p:pic>
      <p:pic>
        <p:nvPicPr>
          <p:cNvPr id="23" name="Picture 9" descr="Icon&#10;&#10;Description automatically generated">
            <a:extLst>
              <a:ext uri="{FF2B5EF4-FFF2-40B4-BE49-F238E27FC236}">
                <a16:creationId xmlns:a16="http://schemas.microsoft.com/office/drawing/2014/main" id="{DC9161D0-A121-49F3-9D2C-7A9C5ACE66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74" y="193960"/>
            <a:ext cx="686059" cy="686059"/>
          </a:xfrm>
          <a:prstGeom prst="rect">
            <a:avLst/>
          </a:prstGeom>
        </p:spPr>
      </p:pic>
      <p:sp>
        <p:nvSpPr>
          <p:cNvPr id="33" name="Retângulo: Cantos Arredondados 32">
            <a:extLst>
              <a:ext uri="{FF2B5EF4-FFF2-40B4-BE49-F238E27FC236}">
                <a16:creationId xmlns:a16="http://schemas.microsoft.com/office/drawing/2014/main" id="{00973936-7DF9-42BB-8FF2-185A15213C0E}"/>
              </a:ext>
            </a:extLst>
          </p:cNvPr>
          <p:cNvSpPr/>
          <p:nvPr/>
        </p:nvSpPr>
        <p:spPr>
          <a:xfrm>
            <a:off x="794862" y="201179"/>
            <a:ext cx="3088025" cy="415967"/>
          </a:xfrm>
          <a:prstGeom prst="roundRect">
            <a:avLst>
              <a:gd name="adj" fmla="val 50000"/>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1600" b="1">
                <a:solidFill>
                  <a:schemeClr val="bg1"/>
                </a:solidFill>
                <a:latin typeface="TCCC-UnityText" panose="020B0505030303020204" pitchFamily="34" charset="0"/>
              </a:rPr>
              <a:t>CANAL TRADICIONAL</a:t>
            </a:r>
          </a:p>
        </p:txBody>
      </p:sp>
      <p:sp>
        <p:nvSpPr>
          <p:cNvPr id="34" name="Espaço Reservado para Conteúdo 6">
            <a:extLst>
              <a:ext uri="{FF2B5EF4-FFF2-40B4-BE49-F238E27FC236}">
                <a16:creationId xmlns:a16="http://schemas.microsoft.com/office/drawing/2014/main" id="{6BE50075-4115-4CDC-9866-2A82E00B1EAC}"/>
              </a:ext>
            </a:extLst>
          </p:cNvPr>
          <p:cNvSpPr txBox="1">
            <a:spLocks/>
          </p:cNvSpPr>
          <p:nvPr/>
        </p:nvSpPr>
        <p:spPr>
          <a:xfrm>
            <a:off x="842736" y="670442"/>
            <a:ext cx="8034338" cy="3381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sz="1600" b="1">
                <a:latin typeface="TCCC-UnityText" panose="020B0505030303020204" pitchFamily="34" charset="0"/>
              </a:rPr>
              <a:t>SOVI &amp; SOCI</a:t>
            </a:r>
          </a:p>
          <a:p>
            <a:pPr marL="0" indent="0">
              <a:buFont typeface="Arial" panose="020B0604020202020204" pitchFamily="34" charset="0"/>
              <a:buNone/>
            </a:pPr>
            <a:endParaRPr lang="es-419" sz="1600" b="1">
              <a:latin typeface="TCCC-UnityText" panose="020B0505030303020204" pitchFamily="34" charset="0"/>
            </a:endParaRPr>
          </a:p>
        </p:txBody>
      </p:sp>
    </p:spTree>
    <p:extLst>
      <p:ext uri="{BB962C8B-B14F-4D97-AF65-F5344CB8AC3E}">
        <p14:creationId xmlns:p14="http://schemas.microsoft.com/office/powerpoint/2010/main" val="7574601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63CD8D3-307B-4183-A8C1-49199A14A2B6}"/>
              </a:ext>
            </a:extLst>
          </p:cNvPr>
          <p:cNvSpPr txBox="1"/>
          <p:nvPr/>
        </p:nvSpPr>
        <p:spPr>
          <a:xfrm>
            <a:off x="4039796" y="5172489"/>
            <a:ext cx="4112408" cy="707886"/>
          </a:xfrm>
          <a:prstGeom prst="rect">
            <a:avLst/>
          </a:prstGeom>
          <a:noFill/>
        </p:spPr>
        <p:txBody>
          <a:bodyPr wrap="none" rtlCol="0">
            <a:spAutoFit/>
          </a:bodyPr>
          <a:lstStyle/>
          <a:p>
            <a:r>
              <a:rPr lang="es-419" sz="4000" b="1">
                <a:solidFill>
                  <a:schemeClr val="bg1"/>
                </a:solidFill>
                <a:latin typeface="TCCC-UnityTextlos)"/>
              </a:rPr>
              <a:t>MUCHAS GRACIAS</a:t>
            </a:r>
          </a:p>
        </p:txBody>
      </p:sp>
    </p:spTree>
    <p:extLst>
      <p:ext uri="{BB962C8B-B14F-4D97-AF65-F5344CB8AC3E}">
        <p14:creationId xmlns:p14="http://schemas.microsoft.com/office/powerpoint/2010/main" val="412043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20453"/>
</p:tagLst>
</file>

<file path=ppt/tags/tag2.xml><?xml version="1.0" encoding="utf-8"?>
<p:tagLst xmlns:a="http://schemas.openxmlformats.org/drawingml/2006/main" xmlns:r="http://schemas.openxmlformats.org/officeDocument/2006/relationships" xmlns:p="http://schemas.openxmlformats.org/presentationml/2006/main">
  <p:tag name="AS_UNIQUEID" val="20453"/>
</p:tagLst>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041821280A1EB46AA860C9EC8458275" ma:contentTypeVersion="10" ma:contentTypeDescription="Crie um novo documento." ma:contentTypeScope="" ma:versionID="66cabb7262a60006e2a5dbbfc381a595">
  <xsd:schema xmlns:xsd="http://www.w3.org/2001/XMLSchema" xmlns:xs="http://www.w3.org/2001/XMLSchema" xmlns:p="http://schemas.microsoft.com/office/2006/metadata/properties" xmlns:ns2="cc1f6711-b257-4248-9b0c-3544b59eb8a3" targetNamespace="http://schemas.microsoft.com/office/2006/metadata/properties" ma:root="true" ma:fieldsID="ac8d2458ae68dd339eee19d5f85ea91d" ns2:_="">
    <xsd:import namespace="cc1f6711-b257-4248-9b0c-3544b59eb8a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1f6711-b257-4248-9b0c-3544b59eb8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7D0A0E-CF7C-4C4D-86BF-873D620D6856}">
  <ds:schemaRefs>
    <ds:schemaRef ds:uri="cc1f6711-b257-4248-9b0c-3544b59eb8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2DADAAF-EDEA-4A94-8020-1DC9A0B14CA9}">
  <ds:schemaRefs>
    <ds:schemaRef ds:uri="http://schemas.microsoft.com/sharepoint/v3/contenttype/forms"/>
  </ds:schemaRefs>
</ds:datastoreItem>
</file>

<file path=customXml/itemProps3.xml><?xml version="1.0" encoding="utf-8"?>
<ds:datastoreItem xmlns:ds="http://schemas.openxmlformats.org/officeDocument/2006/customXml" ds:itemID="{F8B788BF-9ED5-431D-9381-84F629D5CA87}">
  <ds:schemaRefs>
    <ds:schemaRef ds:uri="cc1f6711-b257-4248-9b0c-3544b59eb8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14052</Words>
  <Application>Microsoft Office PowerPoint</Application>
  <PresentationFormat>Widescreen</PresentationFormat>
  <Paragraphs>1837</Paragraphs>
  <Slides>98</Slides>
  <Notes>9</Notes>
  <HiddenSlides>0</HiddenSlides>
  <MMClips>0</MMClips>
  <ScaleCrop>false</ScaleCrop>
  <HeadingPairs>
    <vt:vector size="6" baseType="variant">
      <vt:variant>
        <vt:lpstr>Fontes usadas</vt:lpstr>
      </vt:variant>
      <vt:variant>
        <vt:i4>12</vt:i4>
      </vt:variant>
      <vt:variant>
        <vt:lpstr>Tema</vt:lpstr>
      </vt:variant>
      <vt:variant>
        <vt:i4>1</vt:i4>
      </vt:variant>
      <vt:variant>
        <vt:lpstr>Títulos de slides</vt:lpstr>
      </vt:variant>
      <vt:variant>
        <vt:i4>98</vt:i4>
      </vt:variant>
    </vt:vector>
  </HeadingPairs>
  <TitlesOfParts>
    <vt:vector size="111" baseType="lpstr">
      <vt:lpstr>Abadi</vt:lpstr>
      <vt:lpstr>Arial</vt:lpstr>
      <vt:lpstr>Calibri</vt:lpstr>
      <vt:lpstr>Calibri Light</vt:lpstr>
      <vt:lpstr>Inter</vt:lpstr>
      <vt:lpstr>Lato Light</vt:lpstr>
      <vt:lpstr>Poppins</vt:lpstr>
      <vt:lpstr>TCCC-UnityHeadline</vt:lpstr>
      <vt:lpstr>TCCC-UnityText</vt:lpstr>
      <vt:lpstr>TCCC-UnityTextlos)</vt:lpstr>
      <vt:lpstr>TCCC-UnityTextPC</vt:lpstr>
      <vt:lpstr>Unity</vt:lpstr>
      <vt:lpstr>Tema do Office</vt:lpstr>
      <vt:lpstr>Apresentação do PowerPoint</vt:lpstr>
      <vt:lpstr>Apresentação do PowerPoint</vt:lpstr>
      <vt:lpstr>Apresentação do PowerPoint</vt:lpstr>
      <vt:lpstr>CATEGORIAS</vt:lpstr>
      <vt:lpstr>INSTRUCCIONES GENERALES</vt:lpstr>
      <vt:lpstr>Apresentação do PowerPoint</vt:lpstr>
      <vt:lpstr>Apresentação do PowerPoint</vt:lpstr>
      <vt:lpstr>Apresentação do PowerPoint</vt:lpstr>
      <vt:lpstr>Apresentação do PowerPoint</vt:lpstr>
      <vt:lpstr>Apresentação do PowerPoint</vt:lpstr>
      <vt:lpstr>ACTIVACIÓN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CANAL HIPERMERCADO Y SUPER</vt:lpstr>
      <vt:lpstr>HIPER Y SUPER </vt:lpstr>
      <vt:lpstr>ACTIVACION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CANAL TRADICIONAL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Pâmela Almeida</dc:creator>
  <cp:lastModifiedBy>André Telles</cp:lastModifiedBy>
  <cp:revision>1</cp:revision>
  <dcterms:created xsi:type="dcterms:W3CDTF">2022-01-17T13:23:58Z</dcterms:created>
  <dcterms:modified xsi:type="dcterms:W3CDTF">2022-05-05T14:09:28Z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0x0101006041821280A1EB46AA860C9EC8458275</vt:lpwstr>
  </property>
  <property fmtid="{D5CDD505-2E9C-101B-9397-08002B2CF9AE}" pid="3" name="MSIP_Label_0702bf62-88e6-456d-b298-e2abb13de1ea_Enabled">
    <vt:lpwstr>true</vt:lpwstr>
  </property>
  <property fmtid="{D5CDD505-2E9C-101B-9397-08002B2CF9AE}" pid="4" name="MSIP_Label_0702bf62-88e6-456d-b298-e2abb13de1ea_SetDate">
    <vt:lpwstr>2022-04-18T21:52:47Z</vt:lpwstr>
  </property>
  <property fmtid="{D5CDD505-2E9C-101B-9397-08002B2CF9AE}" pid="5" name="MSIP_Label_0702bf62-88e6-456d-b298-e2abb13de1ea_Method">
    <vt:lpwstr>Standard</vt:lpwstr>
  </property>
  <property fmtid="{D5CDD505-2E9C-101B-9397-08002B2CF9AE}" pid="6" name="MSIP_Label_0702bf62-88e6-456d-b298-e2abb13de1ea_Name">
    <vt:lpwstr>0702bf62-88e6-456d-b298-e2abb13de1ea</vt:lpwstr>
  </property>
  <property fmtid="{D5CDD505-2E9C-101B-9397-08002B2CF9AE}" pid="7" name="MSIP_Label_0702bf62-88e6-456d-b298-e2abb13de1ea_SiteId">
    <vt:lpwstr>548d26ab-8caa-49e1-97c2-a1b1a06cc39c</vt:lpwstr>
  </property>
  <property fmtid="{D5CDD505-2E9C-101B-9397-08002B2CF9AE}" pid="8" name="MSIP_Label_0702bf62-88e6-456d-b298-e2abb13de1ea_ActionId">
    <vt:lpwstr>c2c6145c-d90d-4766-b355-72c41c0a9776</vt:lpwstr>
  </property>
  <property fmtid="{D5CDD505-2E9C-101B-9397-08002B2CF9AE}" pid="9" name="MSIP_Label_0702bf62-88e6-456d-b298-e2abb13de1ea_ContentBits">
    <vt:lpwstr>2</vt:lpwstr>
  </property>
</Properties>
</file>